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5.xml" ContentType="application/vnd.openxmlformats-officedocument.drawingml.chartshapes+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notesSlides/notesSlide4.xml" ContentType="application/vnd.openxmlformats-officedocument.presentationml.notesSlide+xml"/>
  <Override PartName="/ppt/charts/chart9.xml" ContentType="application/vnd.openxmlformats-officedocument.drawingml.chart+xml"/>
  <Override PartName="/ppt/drawings/drawing6.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drawings/drawing7.xml" ContentType="application/vnd.openxmlformats-officedocument.drawingml.chartshapes+xml"/>
  <Override PartName="/ppt/notesSlides/notesSlide10.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1.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2.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3.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4.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charts/chart20.xml" ContentType="application/vnd.openxmlformats-officedocument.drawingml.chart+xml"/>
  <Override PartName="/ppt/notesSlides/notesSlide16.xml" ContentType="application/vnd.openxmlformats-officedocument.presentationml.notesSlide+xml"/>
  <Override PartName="/ppt/charts/chart21.xml" ContentType="application/vnd.openxmlformats-officedocument.drawingml.chart+xml"/>
  <Override PartName="/ppt/notesSlides/notesSlide17.xml" ContentType="application/vnd.openxmlformats-officedocument.presentationml.notesSlide+xml"/>
  <Override PartName="/ppt/charts/chart2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3.xml" ContentType="application/vnd.openxmlformats-officedocument.drawingml.chart+xml"/>
  <Override PartName="/ppt/notesSlides/notesSlide20.xml" ContentType="application/vnd.openxmlformats-officedocument.presentationml.notesSlide+xml"/>
  <Override PartName="/ppt/charts/chart24.xml" ContentType="application/vnd.openxmlformats-officedocument.drawingml.chart+xml"/>
  <Override PartName="/ppt/notesSlides/notesSlide21.xml" ContentType="application/vnd.openxmlformats-officedocument.presentationml.notesSlide+xml"/>
  <Override PartName="/ppt/charts/chart25.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6.xml" ContentType="application/vnd.openxmlformats-officedocument.drawingml.chart+xml"/>
  <Override PartName="/ppt/notesSlides/notesSlide24.xml" ContentType="application/vnd.openxmlformats-officedocument.presentationml.notesSlide+xml"/>
  <Override PartName="/ppt/charts/chart27.xml" ContentType="application/vnd.openxmlformats-officedocument.drawingml.chart+xml"/>
  <Override PartName="/ppt/notesSlides/notesSlide25.xml" ContentType="application/vnd.openxmlformats-officedocument.presentationml.notesSlide+xml"/>
  <Override PartName="/ppt/charts/chart28.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9.xml" ContentType="application/vnd.openxmlformats-officedocument.drawingml.chart+xml"/>
  <Override PartName="/ppt/notesSlides/notesSlide28.xml" ContentType="application/vnd.openxmlformats-officedocument.presentationml.notesSlide+xml"/>
  <Override PartName="/ppt/charts/chart30.xml" ContentType="application/vnd.openxmlformats-officedocument.drawingml.chart+xml"/>
  <Override PartName="/ppt/notesSlides/notesSlide29.xml" ContentType="application/vnd.openxmlformats-officedocument.presentationml.notesSlide+xml"/>
  <Override PartName="/ppt/charts/chart31.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2.xml" ContentType="application/vnd.openxmlformats-officedocument.drawingml.chart+xml"/>
  <Override PartName="/ppt/notesSlides/notesSlide32.xml" ContentType="application/vnd.openxmlformats-officedocument.presentationml.notesSlide+xml"/>
  <Override PartName="/ppt/charts/chart33.xml" ContentType="application/vnd.openxmlformats-officedocument.drawingml.chart+xml"/>
  <Override PartName="/ppt/notesSlides/notesSlide33.xml" ContentType="application/vnd.openxmlformats-officedocument.presentationml.notesSlide+xml"/>
  <Override PartName="/ppt/charts/chart34.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35.xml" ContentType="application/vnd.openxmlformats-officedocument.drawingml.chart+xml"/>
  <Override PartName="/ppt/notesSlides/notesSlide36.xml" ContentType="application/vnd.openxmlformats-officedocument.presentationml.notesSlide+xml"/>
  <Override PartName="/ppt/charts/chart36.xml" ContentType="application/vnd.openxmlformats-officedocument.drawingml.chart+xml"/>
  <Override PartName="/ppt/notesSlides/notesSlide37.xml" ContentType="application/vnd.openxmlformats-officedocument.presentationml.notesSlide+xml"/>
  <Override PartName="/ppt/charts/chart37.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8.xml" ContentType="application/vnd.openxmlformats-officedocument.drawingml.chart+xml"/>
  <Override PartName="/ppt/notesSlides/notesSlide40.xml" ContentType="application/vnd.openxmlformats-officedocument.presentationml.notesSlide+xml"/>
  <Override PartName="/ppt/charts/chart39.xml" ContentType="application/vnd.openxmlformats-officedocument.drawingml.chart+xml"/>
  <Override PartName="/ppt/notesSlides/notesSlide41.xml" ContentType="application/vnd.openxmlformats-officedocument.presentationml.notesSlide+xml"/>
  <Override PartName="/ppt/charts/chart40.xml" ContentType="application/vnd.openxmlformats-officedocument.drawingml.chart+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1.xml" ContentType="application/vnd.openxmlformats-officedocument.drawingml.chart+xml"/>
  <Override PartName="/ppt/notesSlides/notesSlide44.xml" ContentType="application/vnd.openxmlformats-officedocument.presentationml.notesSlide+xml"/>
  <Override PartName="/ppt/charts/chart42.xml" ContentType="application/vnd.openxmlformats-officedocument.drawingml.chart+xml"/>
  <Override PartName="/ppt/notesSlides/notesSlide45.xml" ContentType="application/vnd.openxmlformats-officedocument.presentationml.notesSlide+xml"/>
  <Override PartName="/ppt/charts/chart43.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4.xml" ContentType="application/vnd.openxmlformats-officedocument.drawingml.chart+xml"/>
  <Override PartName="/ppt/notesSlides/notesSlide48.xml" ContentType="application/vnd.openxmlformats-officedocument.presentationml.notesSlide+xml"/>
  <Override PartName="/ppt/charts/chart45.xml" ContentType="application/vnd.openxmlformats-officedocument.drawingml.chart+xml"/>
  <Override PartName="/ppt/notesSlides/notesSlide49.xml" ContentType="application/vnd.openxmlformats-officedocument.presentationml.notesSlide+xml"/>
  <Override PartName="/ppt/charts/chart46.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47.xml" ContentType="application/vnd.openxmlformats-officedocument.drawingml.chart+xml"/>
  <Override PartName="/ppt/notesSlides/notesSlide52.xml" ContentType="application/vnd.openxmlformats-officedocument.presentationml.notesSlide+xml"/>
  <Override PartName="/ppt/charts/chart48.xml" ContentType="application/vnd.openxmlformats-officedocument.drawingml.chart+xml"/>
  <Override PartName="/ppt/notesSlides/notesSlide53.xml" ContentType="application/vnd.openxmlformats-officedocument.presentationml.notesSlide+xml"/>
  <Override PartName="/ppt/charts/chart49.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50.xml" ContentType="application/vnd.openxmlformats-officedocument.drawingml.chart+xml"/>
  <Override PartName="/ppt/notesSlides/notesSlide56.xml" ContentType="application/vnd.openxmlformats-officedocument.presentationml.notesSlide+xml"/>
  <Override PartName="/ppt/charts/chart51.xml" ContentType="application/vnd.openxmlformats-officedocument.drawingml.chart+xml"/>
  <Override PartName="/ppt/notesSlides/notesSlide57.xml" ContentType="application/vnd.openxmlformats-officedocument.presentationml.notesSlide+xml"/>
  <Override PartName="/ppt/charts/chart52.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53.xml" ContentType="application/vnd.openxmlformats-officedocument.drawingml.chart+xml"/>
  <Override PartName="/ppt/notesSlides/notesSlide60.xml" ContentType="application/vnd.openxmlformats-officedocument.presentationml.notesSlide+xml"/>
  <Override PartName="/ppt/charts/chart54.xml" ContentType="application/vnd.openxmlformats-officedocument.drawingml.chart+xml"/>
  <Override PartName="/ppt/notesSlides/notesSlide61.xml" ContentType="application/vnd.openxmlformats-officedocument.presentationml.notesSlide+xml"/>
  <Override PartName="/ppt/charts/chart55.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56.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57.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8.xml" ContentType="application/vnd.openxmlformats-officedocument.drawingml.chartshapes+xml"/>
  <Override PartName="/ppt/charts/chart58.xml" ContentType="application/vnd.openxmlformats-officedocument.drawingml.chart+xml"/>
  <Override PartName="/ppt/charts/chart59.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8" r:id="rId2"/>
    <p:sldId id="260" r:id="rId3"/>
    <p:sldId id="495" r:id="rId4"/>
    <p:sldId id="257" r:id="rId5"/>
    <p:sldId id="273" r:id="rId6"/>
    <p:sldId id="263" r:id="rId7"/>
    <p:sldId id="264" r:id="rId8"/>
    <p:sldId id="267" r:id="rId9"/>
    <p:sldId id="269" r:id="rId10"/>
    <p:sldId id="268" r:id="rId11"/>
    <p:sldId id="274" r:id="rId12"/>
    <p:sldId id="275" r:id="rId13"/>
    <p:sldId id="378" r:id="rId14"/>
    <p:sldId id="270" r:id="rId15"/>
    <p:sldId id="337" r:id="rId16"/>
    <p:sldId id="277" r:id="rId17"/>
    <p:sldId id="278" r:id="rId18"/>
    <p:sldId id="279" r:id="rId19"/>
    <p:sldId id="346" r:id="rId20"/>
    <p:sldId id="347" r:id="rId21"/>
    <p:sldId id="348" r:id="rId22"/>
    <p:sldId id="280" r:id="rId23"/>
    <p:sldId id="281" r:id="rId24"/>
    <p:sldId id="366" r:id="rId25"/>
    <p:sldId id="282" r:id="rId26"/>
    <p:sldId id="468" r:id="rId27"/>
    <p:sldId id="492" r:id="rId28"/>
    <p:sldId id="493" r:id="rId29"/>
    <p:sldId id="494" r:id="rId30"/>
    <p:sldId id="338" r:id="rId31"/>
    <p:sldId id="461" r:id="rId32"/>
    <p:sldId id="462" r:id="rId33"/>
    <p:sldId id="463" r:id="rId34"/>
    <p:sldId id="464" r:id="rId35"/>
    <p:sldId id="417" r:id="rId36"/>
    <p:sldId id="418" r:id="rId37"/>
    <p:sldId id="419" r:id="rId38"/>
    <p:sldId id="374" r:id="rId39"/>
    <p:sldId id="423" r:id="rId40"/>
    <p:sldId id="424" r:id="rId41"/>
    <p:sldId id="425" r:id="rId42"/>
    <p:sldId id="387" r:id="rId43"/>
    <p:sldId id="426" r:id="rId44"/>
    <p:sldId id="427" r:id="rId45"/>
    <p:sldId id="428" r:id="rId46"/>
    <p:sldId id="391" r:id="rId47"/>
    <p:sldId id="429" r:id="rId48"/>
    <p:sldId id="430" r:id="rId49"/>
    <p:sldId id="431" r:id="rId50"/>
    <p:sldId id="396" r:id="rId51"/>
    <p:sldId id="432" r:id="rId52"/>
    <p:sldId id="433" r:id="rId53"/>
    <p:sldId id="434" r:id="rId54"/>
    <p:sldId id="400"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 id="481" r:id="rId68"/>
    <p:sldId id="482" r:id="rId69"/>
    <p:sldId id="483" r:id="rId70"/>
    <p:sldId id="484" r:id="rId71"/>
    <p:sldId id="441" r:id="rId72"/>
    <p:sldId id="442" r:id="rId73"/>
    <p:sldId id="443" r:id="rId74"/>
    <p:sldId id="412" r:id="rId75"/>
    <p:sldId id="444" r:id="rId76"/>
    <p:sldId id="445" r:id="rId77"/>
    <p:sldId id="446" r:id="rId78"/>
    <p:sldId id="416" r:id="rId79"/>
    <p:sldId id="297" r:id="rId80"/>
    <p:sldId id="339" r:id="rId81"/>
    <p:sldId id="299" r:id="rId82"/>
    <p:sldId id="300" r:id="rId83"/>
    <p:sldId id="485" r:id="rId84"/>
    <p:sldId id="302" r:id="rId85"/>
    <p:sldId id="303" r:id="rId86"/>
    <p:sldId id="304" r:id="rId87"/>
    <p:sldId id="340" r:id="rId88"/>
    <p:sldId id="307" r:id="rId89"/>
    <p:sldId id="486" r:id="rId90"/>
    <p:sldId id="487" r:id="rId91"/>
    <p:sldId id="489" r:id="rId92"/>
    <p:sldId id="341" r:id="rId93"/>
    <p:sldId id="490" r:id="rId94"/>
    <p:sldId id="491" r:id="rId95"/>
    <p:sldId id="272" r:id="rId96"/>
    <p:sldId id="342" r:id="rId97"/>
    <p:sldId id="319" r:id="rId98"/>
    <p:sldId id="322" r:id="rId99"/>
    <p:sldId id="354" r:id="rId100"/>
    <p:sldId id="352" r:id="rId101"/>
    <p:sldId id="353" r:id="rId102"/>
    <p:sldId id="343" r:id="rId103"/>
    <p:sldId id="333" r:id="rId104"/>
    <p:sldId id="334" r:id="rId105"/>
    <p:sldId id="344" r:id="rId106"/>
    <p:sldId id="336" r:id="rId107"/>
    <p:sldId id="345"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370" userDrawn="1">
          <p15:clr>
            <a:srgbClr val="A4A3A4"/>
          </p15:clr>
        </p15:guide>
        <p15:guide id="3" orient="horz" pos="40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885"/>
    <a:srgbClr val="FFFFFF"/>
    <a:srgbClr val="B4C9F1"/>
    <a:srgbClr val="6E91C2"/>
    <a:srgbClr val="4F7FC2"/>
    <a:srgbClr val="4F7F8E"/>
    <a:srgbClr val="7CC1EC"/>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6366" autoAdjust="0"/>
  </p:normalViewPr>
  <p:slideViewPr>
    <p:cSldViewPr snapToGrid="0" showGuides="1">
      <p:cViewPr varScale="1">
        <p:scale>
          <a:sx n="77" d="100"/>
          <a:sy n="77" d="100"/>
        </p:scale>
        <p:origin x="834" y="78"/>
      </p:cViewPr>
      <p:guideLst>
        <p:guide orient="horz" pos="709"/>
        <p:guide pos="370"/>
        <p:guide orient="horz" pos="4065"/>
      </p:guideLst>
    </p:cSldViewPr>
  </p:slideViewPr>
  <p:outlineViewPr>
    <p:cViewPr>
      <p:scale>
        <a:sx n="33" d="100"/>
        <a:sy n="33" d="100"/>
      </p:scale>
      <p:origin x="0" y="-35664"/>
    </p:cViewPr>
  </p:outlineViewPr>
  <p:notesTextViewPr>
    <p:cViewPr>
      <p:scale>
        <a:sx n="1" d="1"/>
        <a:sy n="1" d="1"/>
      </p:scale>
      <p:origin x="0" y="0"/>
    </p:cViewPr>
  </p:notesTextViewPr>
  <p:sorterViewPr>
    <p:cViewPr varScale="1">
      <p:scale>
        <a:sx n="100" d="100"/>
        <a:sy n="100" d="100"/>
      </p:scale>
      <p:origin x="0" y="-287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13.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___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___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___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___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___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___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___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___28.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___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___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___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___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___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___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___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___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___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___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___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___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___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___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___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___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___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___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___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___48.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___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___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___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___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___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___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___55.xlsx"/></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___56.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8.xml"/></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___57.xlsx"/></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___58.xlsx"/><Relationship Id="rId2" Type="http://schemas.microsoft.com/office/2011/relationships/chartColorStyle" Target="colors17.xml"/><Relationship Id="rId1" Type="http://schemas.microsoft.com/office/2011/relationships/chartStyle" Target="style1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比率</c:v>
                </c:pt>
              </c:strCache>
            </c:strRef>
          </c:tx>
          <c:spPr>
            <a:solidFill>
              <a:schemeClr val="tx2"/>
            </a:solidFill>
          </c:spPr>
          <c:explosion val="6"/>
          <c:dPt>
            <c:idx val="0"/>
            <c:bubble3D val="0"/>
            <c:spPr>
              <a:solidFill>
                <a:schemeClr val="accent5"/>
              </a:solidFill>
              <a:ln w="19050">
                <a:solidFill>
                  <a:schemeClr val="lt1"/>
                </a:solidFill>
              </a:ln>
              <a:effectLst/>
            </c:spPr>
            <c:extLst>
              <c:ext xmlns:c16="http://schemas.microsoft.com/office/drawing/2014/chart" uri="{C3380CC4-5D6E-409C-BE32-E72D297353CC}">
                <c16:uniqueId val="{00000001-5398-4F2C-93A4-0AF8D10D7D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98-4F2C-93A4-0AF8D10D7D8C}"/>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extLst>
                <c:ext xmlns:c16="http://schemas.microsoft.com/office/drawing/2014/chart" uri="{C3380CC4-5D6E-409C-BE32-E72D297353CC}">
                  <c16:uniqueId val="{00000001-5398-4F2C-93A4-0AF8D10D7D8C}"/>
                </c:ext>
              </c:extLst>
            </c:dLbl>
            <c:dLbl>
              <c:idx val="1"/>
              <c:layout>
                <c:manualLayout>
                  <c:x val="0.1481434080251747"/>
                  <c:y val="0.14512584053300495"/>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398-4F2C-93A4-0AF8D10D7D8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有效数据</c:v>
                </c:pt>
                <c:pt idx="1">
                  <c:v>无效数据</c:v>
                </c:pt>
              </c:strCache>
            </c:strRef>
          </c:cat>
          <c:val>
            <c:numRef>
              <c:f>Sheet1!$B$2:$B$3</c:f>
              <c:numCache>
                <c:formatCode>0.00%</c:formatCode>
                <c:ptCount val="2"/>
                <c:pt idx="0">
                  <c:v>0.75039999999999996</c:v>
                </c:pt>
                <c:pt idx="1">
                  <c:v>0.24959999999999999</c:v>
                </c:pt>
              </c:numCache>
            </c:numRef>
          </c:val>
          <c:extLst>
            <c:ext xmlns:c16="http://schemas.microsoft.com/office/drawing/2014/chart" uri="{C3380CC4-5D6E-409C-BE32-E72D297353CC}">
              <c16:uniqueId val="{00000004-5398-4F2C-93A4-0AF8D10D7D8C}"/>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36560373194314"/>
          <c:y val="4.9311729729564824E-2"/>
          <c:w val="0.42062938872464212"/>
          <c:h val="0.7123181976645987"/>
        </c:manualLayout>
      </c:layout>
      <c:doughnutChart>
        <c:varyColors val="1"/>
        <c:ser>
          <c:idx val="0"/>
          <c:order val="0"/>
          <c:tx>
            <c:strRef>
              <c:f>Sheet1!$B$1</c:f>
              <c:strCache>
                <c:ptCount val="1"/>
                <c:pt idx="0">
                  <c:v>得分</c:v>
                </c:pt>
              </c:strCache>
            </c:strRef>
          </c:tx>
          <c:spPr>
            <a:ln>
              <a:noFill/>
            </a:ln>
          </c:spPr>
          <c:explosion val="1"/>
          <c:dPt>
            <c:idx val="0"/>
            <c:bubble3D val="0"/>
            <c:spPr>
              <a:solidFill>
                <a:schemeClr val="accent5"/>
              </a:solidFill>
              <a:ln w="19050">
                <a:noFill/>
              </a:ln>
              <a:effectLst/>
            </c:spPr>
            <c:extLst>
              <c:ext xmlns:c16="http://schemas.microsoft.com/office/drawing/2014/chart" uri="{C3380CC4-5D6E-409C-BE32-E72D297353CC}">
                <c16:uniqueId val="{00000001-9E6B-4A0A-9A91-1A064A9801D5}"/>
              </c:ext>
            </c:extLst>
          </c:dPt>
          <c:dPt>
            <c:idx val="1"/>
            <c:bubble3D val="0"/>
            <c:spPr>
              <a:noFill/>
              <a:ln w="19050">
                <a:noFill/>
              </a:ln>
              <a:effectLst/>
            </c:spPr>
            <c:extLst>
              <c:ext xmlns:c16="http://schemas.microsoft.com/office/drawing/2014/chart" uri="{C3380CC4-5D6E-409C-BE32-E72D297353CC}">
                <c16:uniqueId val="{00000003-9E6B-4A0A-9A91-1A064A9801D5}"/>
              </c:ext>
            </c:extLst>
          </c:dPt>
          <c:dLbls>
            <c:dLbl>
              <c:idx val="0"/>
              <c:layout>
                <c:manualLayout>
                  <c:x val="-8.6433370597034306E-2"/>
                  <c:y val="-0.24024574622424197"/>
                </c:manualLayout>
              </c:layout>
              <c:tx>
                <c:rich>
                  <a:bodyPr/>
                  <a:lstStyle/>
                  <a:p>
                    <a:r>
                      <a:rPr lang="en-US" altLang="zh-CN" sz="3200" dirty="0">
                        <a:solidFill>
                          <a:schemeClr val="tx1"/>
                        </a:solidFill>
                      </a:rPr>
                      <a:t>83.17</a:t>
                    </a:r>
                    <a:endParaRPr lang="en-US" altLang="zh-CN" dirty="0"/>
                  </a:p>
                </c:rich>
              </c:tx>
              <c:showLegendKey val="0"/>
              <c:showVal val="0"/>
              <c:showCatName val="0"/>
              <c:showSerName val="0"/>
              <c:showPercent val="1"/>
              <c:showBubbleSize val="0"/>
              <c:extLst>
                <c:ext xmlns:c15="http://schemas.microsoft.com/office/drawing/2012/chart" uri="{CE6537A1-D6FC-4f65-9D91-7224C49458BB}">
                  <c15:layout>
                    <c:manualLayout>
                      <c:w val="0.21962187672296576"/>
                      <c:h val="0.17793561336393035"/>
                    </c:manualLayout>
                  </c15:layout>
                </c:ext>
                <c:ext xmlns:c16="http://schemas.microsoft.com/office/drawing/2014/chart" uri="{C3380CC4-5D6E-409C-BE32-E72D297353CC}">
                  <c16:uniqueId val="{00000001-9E6B-4A0A-9A91-1A064A9801D5}"/>
                </c:ext>
              </c:extLst>
            </c:dLbl>
            <c:dLbl>
              <c:idx val="1"/>
              <c:delete val="1"/>
              <c:extLst>
                <c:ext xmlns:c15="http://schemas.microsoft.com/office/drawing/2012/chart" uri="{CE6537A1-D6FC-4f65-9D91-7224C49458BB}"/>
                <c:ext xmlns:c16="http://schemas.microsoft.com/office/drawing/2014/chart" uri="{C3380CC4-5D6E-409C-BE32-E72D297353CC}">
                  <c16:uniqueId val="{00000003-9E6B-4A0A-9A91-1A064A9801D5}"/>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1"/>
                <c:pt idx="0">
                  <c:v>个人敬业度得分</c:v>
                </c:pt>
              </c:strCache>
            </c:strRef>
          </c:cat>
          <c:val>
            <c:numRef>
              <c:f>Sheet1!$B$2:$B$3</c:f>
              <c:numCache>
                <c:formatCode>General</c:formatCode>
                <c:ptCount val="2"/>
                <c:pt idx="0">
                  <c:v>83.17</c:v>
                </c:pt>
                <c:pt idx="1">
                  <c:v>16.829999999999998</c:v>
                </c:pt>
              </c:numCache>
            </c:numRef>
          </c:val>
          <c:extLst>
            <c:ext xmlns:c16="http://schemas.microsoft.com/office/drawing/2014/chart" uri="{C3380CC4-5D6E-409C-BE32-E72D297353CC}">
              <c16:uniqueId val="{00000004-9E6B-4A0A-9A91-1A064A9801D5}"/>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Entry>
      <c:layout>
        <c:manualLayout>
          <c:xMode val="edge"/>
          <c:yMode val="edge"/>
          <c:x val="0.17702419802574446"/>
          <c:y val="0.89863865594315984"/>
          <c:w val="0.67849112597068573"/>
          <c:h val="8.288090203959083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36560373194314"/>
          <c:y val="4.9311729729564824E-2"/>
          <c:w val="0.42062938872464212"/>
          <c:h val="0.7123181976645987"/>
        </c:manualLayout>
      </c:layout>
      <c:doughnutChart>
        <c:varyColors val="1"/>
        <c:ser>
          <c:idx val="0"/>
          <c:order val="0"/>
          <c:tx>
            <c:strRef>
              <c:f>Sheet1!$B$1</c:f>
              <c:strCache>
                <c:ptCount val="1"/>
                <c:pt idx="0">
                  <c:v>得分</c:v>
                </c:pt>
              </c:strCache>
            </c:strRef>
          </c:tx>
          <c:spPr>
            <a:ln>
              <a:noFill/>
            </a:ln>
          </c:spPr>
          <c:explosion val="1"/>
          <c:dPt>
            <c:idx val="0"/>
            <c:bubble3D val="0"/>
            <c:spPr>
              <a:solidFill>
                <a:schemeClr val="accent5"/>
              </a:solidFill>
              <a:ln w="19050">
                <a:noFill/>
              </a:ln>
              <a:effectLst/>
            </c:spPr>
            <c:extLst>
              <c:ext xmlns:c16="http://schemas.microsoft.com/office/drawing/2014/chart" uri="{C3380CC4-5D6E-409C-BE32-E72D297353CC}">
                <c16:uniqueId val="{00000001-1DAC-46FC-BFA5-E0519B0890FA}"/>
              </c:ext>
            </c:extLst>
          </c:dPt>
          <c:dPt>
            <c:idx val="1"/>
            <c:bubble3D val="0"/>
            <c:spPr>
              <a:noFill/>
              <a:ln w="19050">
                <a:noFill/>
              </a:ln>
              <a:effectLst/>
            </c:spPr>
            <c:extLst>
              <c:ext xmlns:c16="http://schemas.microsoft.com/office/drawing/2014/chart" uri="{C3380CC4-5D6E-409C-BE32-E72D297353CC}">
                <c16:uniqueId val="{00000003-1DAC-46FC-BFA5-E0519B0890FA}"/>
              </c:ext>
            </c:extLst>
          </c:dPt>
          <c:dLbls>
            <c:dLbl>
              <c:idx val="0"/>
              <c:layout>
                <c:manualLayout>
                  <c:x val="-9.2534561001735391E-2"/>
                  <c:y val="-0.23100552521561729"/>
                </c:manualLayout>
              </c:layout>
              <c:tx>
                <c:rich>
                  <a:bodyPr/>
                  <a:lstStyle/>
                  <a:p>
                    <a:r>
                      <a:rPr lang="en-US" altLang="zh-CN" sz="3200" dirty="0">
                        <a:solidFill>
                          <a:schemeClr val="tx1"/>
                        </a:solidFill>
                      </a:rPr>
                      <a:t>81.23</a:t>
                    </a:r>
                    <a:endParaRPr lang="en-US" altLang="zh-CN" dirty="0"/>
                  </a:p>
                </c:rich>
              </c:tx>
              <c:showLegendKey val="0"/>
              <c:showVal val="0"/>
              <c:showCatName val="0"/>
              <c:showSerName val="0"/>
              <c:showPercent val="1"/>
              <c:showBubbleSize val="0"/>
              <c:extLst>
                <c:ext xmlns:c15="http://schemas.microsoft.com/office/drawing/2012/chart" uri="{CE6537A1-D6FC-4f65-9D91-7224C49458BB}">
                  <c15:layout>
                    <c:manualLayout>
                      <c:w val="0.21962187672296576"/>
                      <c:h val="0.17793561336393035"/>
                    </c:manualLayout>
                  </c15:layout>
                </c:ext>
                <c:ext xmlns:c16="http://schemas.microsoft.com/office/drawing/2014/chart" uri="{C3380CC4-5D6E-409C-BE32-E72D297353CC}">
                  <c16:uniqueId val="{00000001-1DAC-46FC-BFA5-E0519B0890FA}"/>
                </c:ext>
              </c:extLst>
            </c:dLbl>
            <c:dLbl>
              <c:idx val="1"/>
              <c:delete val="1"/>
              <c:extLst>
                <c:ext xmlns:c15="http://schemas.microsoft.com/office/drawing/2012/chart" uri="{CE6537A1-D6FC-4f65-9D91-7224C49458BB}"/>
                <c:ext xmlns:c16="http://schemas.microsoft.com/office/drawing/2014/chart" uri="{C3380CC4-5D6E-409C-BE32-E72D297353CC}">
                  <c16:uniqueId val="{00000003-1DAC-46FC-BFA5-E0519B0890FA}"/>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1"/>
                <c:pt idx="0">
                  <c:v>组织赋能度得分</c:v>
                </c:pt>
              </c:strCache>
            </c:strRef>
          </c:cat>
          <c:val>
            <c:numRef>
              <c:f>Sheet1!$B$2:$B$3</c:f>
              <c:numCache>
                <c:formatCode>General</c:formatCode>
                <c:ptCount val="2"/>
                <c:pt idx="0">
                  <c:v>81.23</c:v>
                </c:pt>
                <c:pt idx="1">
                  <c:v>18.769999999999996</c:v>
                </c:pt>
              </c:numCache>
            </c:numRef>
          </c:val>
          <c:extLst>
            <c:ext xmlns:c16="http://schemas.microsoft.com/office/drawing/2014/chart" uri="{C3380CC4-5D6E-409C-BE32-E72D297353CC}">
              <c16:uniqueId val="{00000004-1DAC-46FC-BFA5-E0519B0890FA}"/>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Entry>
      <c:layout>
        <c:manualLayout>
          <c:xMode val="edge"/>
          <c:yMode val="edge"/>
          <c:x val="0.20753015004924991"/>
          <c:y val="0.89555858227361829"/>
          <c:w val="0.67849112597068573"/>
          <c:h val="8.288090203959083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99791148298079"/>
          <c:y val="3.2355062465088041E-2"/>
          <c:w val="0.77232805948429262"/>
          <c:h val="0.79746450688770543"/>
        </c:manualLayout>
      </c:layout>
      <c:barChart>
        <c:barDir val="bar"/>
        <c:grouping val="clustered"/>
        <c:varyColors val="0"/>
        <c:ser>
          <c:idx val="0"/>
          <c:order val="0"/>
          <c:tx>
            <c:strRef>
              <c:f>Sheet1!$B$1</c:f>
              <c:strCache>
                <c:ptCount val="1"/>
                <c:pt idx="0">
                  <c:v>贵司</c:v>
                </c:pt>
              </c:strCache>
            </c:strRef>
          </c:tx>
          <c:spPr>
            <a:solidFill>
              <a:schemeClr val="accent5"/>
            </a:solidFill>
            <a:ln w="50800"/>
          </c:spPr>
          <c:invertIfNegative val="0"/>
          <c:dLbls>
            <c:numFmt formatCode="#,##0.00_);[Red]\(#,##0.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留任</c:v>
                </c:pt>
                <c:pt idx="1">
                  <c:v>努力</c:v>
                </c:pt>
                <c:pt idx="2">
                  <c:v>赞扬</c:v>
                </c:pt>
                <c:pt idx="3">
                  <c:v>组织赋能度</c:v>
                </c:pt>
              </c:strCache>
            </c:strRef>
          </c:cat>
          <c:val>
            <c:numRef>
              <c:f>Sheet1!$B$2:$B$5</c:f>
              <c:numCache>
                <c:formatCode>General</c:formatCode>
                <c:ptCount val="4"/>
                <c:pt idx="0">
                  <c:v>84.58</c:v>
                </c:pt>
                <c:pt idx="1">
                  <c:v>82.5</c:v>
                </c:pt>
                <c:pt idx="2">
                  <c:v>82.42</c:v>
                </c:pt>
                <c:pt idx="3">
                  <c:v>81.23</c:v>
                </c:pt>
              </c:numCache>
            </c:numRef>
          </c:val>
          <c:extLst>
            <c:ext xmlns:c16="http://schemas.microsoft.com/office/drawing/2014/chart" uri="{C3380CC4-5D6E-409C-BE32-E72D297353CC}">
              <c16:uniqueId val="{00000000-3DB2-45AC-B2C0-04333FF88D23}"/>
            </c:ext>
          </c:extLst>
        </c:ser>
        <c:ser>
          <c:idx val="1"/>
          <c:order val="1"/>
          <c:tx>
            <c:strRef>
              <c:f>Sheet1!$C$1</c:f>
              <c:strCache>
                <c:ptCount val="1"/>
                <c:pt idx="0">
                  <c:v>行业平均</c:v>
                </c:pt>
              </c:strCache>
            </c:strRef>
          </c:tx>
          <c:spPr>
            <a:solidFill>
              <a:schemeClr val="accent1"/>
            </a:solidFill>
            <a:ln w="50800"/>
          </c:spPr>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留任</c:v>
                </c:pt>
                <c:pt idx="1">
                  <c:v>努力</c:v>
                </c:pt>
                <c:pt idx="2">
                  <c:v>赞扬</c:v>
                </c:pt>
                <c:pt idx="3">
                  <c:v>组织赋能度</c:v>
                </c:pt>
              </c:strCache>
            </c:strRef>
          </c:cat>
          <c:val>
            <c:numRef>
              <c:f>Sheet1!$C$2:$C$5</c:f>
              <c:numCache>
                <c:formatCode>0.00_ </c:formatCode>
                <c:ptCount val="4"/>
                <c:pt idx="0">
                  <c:v>84.32</c:v>
                </c:pt>
                <c:pt idx="1">
                  <c:v>79.39</c:v>
                </c:pt>
                <c:pt idx="2">
                  <c:v>80.81</c:v>
                </c:pt>
                <c:pt idx="3">
                  <c:v>78.77</c:v>
                </c:pt>
              </c:numCache>
            </c:numRef>
          </c:val>
          <c:extLst>
            <c:ext xmlns:c16="http://schemas.microsoft.com/office/drawing/2014/chart" uri="{C3380CC4-5D6E-409C-BE32-E72D297353CC}">
              <c16:uniqueId val="{00000001-3DB2-45AC-B2C0-04333FF88D23}"/>
            </c:ext>
          </c:extLst>
        </c:ser>
        <c:dLbls>
          <c:showLegendKey val="0"/>
          <c:showVal val="1"/>
          <c:showCatName val="0"/>
          <c:showSerName val="0"/>
          <c:showPercent val="0"/>
          <c:showBubbleSize val="0"/>
        </c:dLbls>
        <c:gapWidth val="150"/>
        <c:axId val="81894784"/>
        <c:axId val="81908864"/>
      </c:barChart>
      <c:barChart>
        <c:barDir val="bar"/>
        <c:grouping val="clustered"/>
        <c:varyColors val="0"/>
        <c:ser>
          <c:idx val="2"/>
          <c:order val="2"/>
          <c:tx>
            <c:strRef>
              <c:f>Sheet1!$D$1</c:f>
              <c:strCache>
                <c:ptCount val="1"/>
                <c:pt idx="0">
                  <c:v>差比</c:v>
                </c:pt>
              </c:strCache>
            </c:strRef>
          </c:tx>
          <c:spPr>
            <a:solidFill>
              <a:schemeClr val="accent2"/>
            </a:solidFill>
            <a:ln w="50800"/>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留任</c:v>
                </c:pt>
                <c:pt idx="1">
                  <c:v>努力</c:v>
                </c:pt>
                <c:pt idx="2">
                  <c:v>赞扬</c:v>
                </c:pt>
                <c:pt idx="3">
                  <c:v>组织赋能度</c:v>
                </c:pt>
              </c:strCache>
            </c:strRef>
          </c:cat>
          <c:val>
            <c:numRef>
              <c:f>Sheet1!$D$2:$D$5</c:f>
              <c:numCache>
                <c:formatCode>0.00%</c:formatCode>
                <c:ptCount val="4"/>
                <c:pt idx="0">
                  <c:v>3.0834914611006302E-3</c:v>
                </c:pt>
                <c:pt idx="1">
                  <c:v>3.9173699458370063E-2</c:v>
                </c:pt>
                <c:pt idx="2">
                  <c:v>1.9923276822175467E-2</c:v>
                </c:pt>
                <c:pt idx="3">
                  <c:v>3.1230163767932057E-2</c:v>
                </c:pt>
              </c:numCache>
            </c:numRef>
          </c:val>
          <c:extLst>
            <c:ext xmlns:c16="http://schemas.microsoft.com/office/drawing/2014/chart" uri="{C3380CC4-5D6E-409C-BE32-E72D297353CC}">
              <c16:uniqueId val="{00000002-3DB2-45AC-B2C0-04333FF88D23}"/>
            </c:ext>
          </c:extLst>
        </c:ser>
        <c:dLbls>
          <c:showLegendKey val="0"/>
          <c:showVal val="0"/>
          <c:showCatName val="0"/>
          <c:showSerName val="0"/>
          <c:showPercent val="0"/>
          <c:showBubbleSize val="0"/>
        </c:dLbls>
        <c:gapWidth val="150"/>
        <c:overlap val="-7"/>
        <c:axId val="81920384"/>
        <c:axId val="81910400"/>
      </c:barChart>
      <c:catAx>
        <c:axId val="81894784"/>
        <c:scaling>
          <c:orientation val="maxMin"/>
        </c:scaling>
        <c:delete val="0"/>
        <c:axPos val="l"/>
        <c:numFmt formatCode="General" sourceLinked="0"/>
        <c:majorTickMark val="none"/>
        <c:minorTickMark val="none"/>
        <c:tickLblPos val="nextTo"/>
        <c:spPr>
          <a:ln>
            <a:solidFill>
              <a:srgbClr val="D9D9D9"/>
            </a:solidFill>
          </a:ln>
        </c:spPr>
        <c:crossAx val="81908864"/>
        <c:crossesAt val="70"/>
        <c:auto val="1"/>
        <c:lblAlgn val="ctr"/>
        <c:lblOffset val="100"/>
        <c:noMultiLvlLbl val="0"/>
      </c:catAx>
      <c:valAx>
        <c:axId val="81908864"/>
        <c:scaling>
          <c:orientation val="minMax"/>
          <c:max val="100"/>
          <c:min val="70"/>
        </c:scaling>
        <c:delete val="0"/>
        <c:axPos val="b"/>
        <c:numFmt formatCode="#,##0_);[Red]\(#,##0\)" sourceLinked="0"/>
        <c:majorTickMark val="out"/>
        <c:minorTickMark val="none"/>
        <c:tickLblPos val="nextTo"/>
        <c:spPr>
          <a:ln>
            <a:solidFill>
              <a:srgbClr val="D9D9D9"/>
            </a:solidFill>
          </a:ln>
        </c:spPr>
        <c:crossAx val="81894784"/>
        <c:crosses val="max"/>
        <c:crossBetween val="between"/>
        <c:majorUnit val="10"/>
      </c:valAx>
      <c:valAx>
        <c:axId val="81910400"/>
        <c:scaling>
          <c:orientation val="minMax"/>
          <c:max val="4.0000000000000008E-2"/>
          <c:min val="-0.4"/>
        </c:scaling>
        <c:delete val="0"/>
        <c:axPos val="t"/>
        <c:numFmt formatCode="0.00%" sourceLinked="1"/>
        <c:majorTickMark val="none"/>
        <c:minorTickMark val="none"/>
        <c:tickLblPos val="none"/>
        <c:spPr>
          <a:ln>
            <a:solidFill>
              <a:srgbClr val="D9D9D9"/>
            </a:solidFill>
          </a:ln>
        </c:spPr>
        <c:crossAx val="81920384"/>
        <c:crosses val="autoZero"/>
        <c:crossBetween val="between"/>
      </c:valAx>
      <c:catAx>
        <c:axId val="81920384"/>
        <c:scaling>
          <c:orientation val="maxMin"/>
        </c:scaling>
        <c:delete val="0"/>
        <c:axPos val="l"/>
        <c:numFmt formatCode="General" sourceLinked="1"/>
        <c:majorTickMark val="none"/>
        <c:minorTickMark val="none"/>
        <c:tickLblPos val="none"/>
        <c:spPr>
          <a:ln>
            <a:solidFill>
              <a:srgbClr val="D9D9D9"/>
            </a:solidFill>
          </a:ln>
        </c:spPr>
        <c:crossAx val="81910400"/>
        <c:crosses val="autoZero"/>
        <c:auto val="1"/>
        <c:lblAlgn val="ctr"/>
        <c:lblOffset val="100"/>
        <c:noMultiLvlLbl val="0"/>
      </c:catAx>
    </c:plotArea>
    <c:legend>
      <c:legendPos val="b"/>
      <c:overlay val="0"/>
    </c:legend>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905291893158164"/>
          <c:y val="3.0441169265657011E-2"/>
          <c:w val="0.51549866375992615"/>
          <c:h val="0.86196465816512835"/>
        </c:manualLayout>
      </c:layout>
      <c:barChart>
        <c:barDir val="bar"/>
        <c:grouping val="clustered"/>
        <c:varyColors val="0"/>
        <c:ser>
          <c:idx val="0"/>
          <c:order val="0"/>
          <c:tx>
            <c:strRef>
              <c:f>Sheet1!$B$1</c:f>
              <c:strCache>
                <c:ptCount val="1"/>
                <c:pt idx="0">
                  <c:v>得分</c:v>
                </c:pt>
              </c:strCache>
            </c:strRef>
          </c:tx>
          <c:spPr>
            <a:ln w="50800"/>
          </c:spPr>
          <c:invertIfNegative val="0"/>
          <c:dPt>
            <c:idx val="0"/>
            <c:invertIfNegative val="0"/>
            <c:bubble3D val="0"/>
            <c:spPr>
              <a:solidFill>
                <a:srgbClr val="1C4885"/>
              </a:solidFill>
              <a:ln w="50800"/>
            </c:spPr>
            <c:extLst>
              <c:ext xmlns:c16="http://schemas.microsoft.com/office/drawing/2014/chart" uri="{C3380CC4-5D6E-409C-BE32-E72D297353CC}">
                <c16:uniqueId val="{00000001-1EAA-4246-945A-8F2B651B2248}"/>
              </c:ext>
            </c:extLst>
          </c:dPt>
          <c:dPt>
            <c:idx val="1"/>
            <c:invertIfNegative val="0"/>
            <c:bubble3D val="0"/>
            <c:spPr>
              <a:solidFill>
                <a:schemeClr val="accent6"/>
              </a:solidFill>
              <a:ln w="50800"/>
            </c:spPr>
            <c:extLst>
              <c:ext xmlns:c16="http://schemas.microsoft.com/office/drawing/2014/chart" uri="{C3380CC4-5D6E-409C-BE32-E72D297353CC}">
                <c16:uniqueId val="{00000003-1EAA-4246-945A-8F2B651B2248}"/>
              </c:ext>
            </c:extLst>
          </c:dPt>
          <c:dPt>
            <c:idx val="2"/>
            <c:invertIfNegative val="0"/>
            <c:bubble3D val="0"/>
            <c:spPr>
              <a:solidFill>
                <a:schemeClr val="tx2"/>
              </a:solidFill>
              <a:ln w="50800"/>
            </c:spPr>
            <c:extLst>
              <c:ext xmlns:c16="http://schemas.microsoft.com/office/drawing/2014/chart" uri="{C3380CC4-5D6E-409C-BE32-E72D297353CC}">
                <c16:uniqueId val="{00000005-1EAA-4246-945A-8F2B651B2248}"/>
              </c:ext>
            </c:extLst>
          </c:dPt>
          <c:dPt>
            <c:idx val="3"/>
            <c:invertIfNegative val="0"/>
            <c:bubble3D val="0"/>
            <c:spPr>
              <a:solidFill>
                <a:schemeClr val="accent2"/>
              </a:solidFill>
              <a:ln w="50800"/>
            </c:spPr>
            <c:extLst>
              <c:ext xmlns:c16="http://schemas.microsoft.com/office/drawing/2014/chart" uri="{C3380CC4-5D6E-409C-BE32-E72D297353CC}">
                <c16:uniqueId val="{00000007-1EAA-4246-945A-8F2B651B2248}"/>
              </c:ext>
            </c:extLst>
          </c:dPt>
          <c:dPt>
            <c:idx val="4"/>
            <c:invertIfNegative val="0"/>
            <c:bubble3D val="0"/>
            <c:spPr>
              <a:solidFill>
                <a:schemeClr val="accent3"/>
              </a:solidFill>
              <a:ln w="50800"/>
            </c:spPr>
            <c:extLst>
              <c:ext xmlns:c16="http://schemas.microsoft.com/office/drawing/2014/chart" uri="{C3380CC4-5D6E-409C-BE32-E72D297353CC}">
                <c16:uniqueId val="{00000009-1EAA-4246-945A-8F2B651B2248}"/>
              </c:ext>
            </c:extLst>
          </c:dPt>
          <c:dPt>
            <c:idx val="5"/>
            <c:invertIfNegative val="0"/>
            <c:bubble3D val="0"/>
            <c:spPr>
              <a:solidFill>
                <a:schemeClr val="accent2"/>
              </a:solidFill>
              <a:ln w="50800"/>
            </c:spPr>
            <c:extLst>
              <c:ext xmlns:c16="http://schemas.microsoft.com/office/drawing/2014/chart" uri="{C3380CC4-5D6E-409C-BE32-E72D297353CC}">
                <c16:uniqueId val="{0000000B-1EAA-4246-945A-8F2B651B2248}"/>
              </c:ext>
            </c:extLst>
          </c:dPt>
          <c:dPt>
            <c:idx val="6"/>
            <c:invertIfNegative val="0"/>
            <c:bubble3D val="0"/>
            <c:spPr>
              <a:solidFill>
                <a:schemeClr val="accent6"/>
              </a:solidFill>
              <a:ln w="50800"/>
            </c:spPr>
            <c:extLst>
              <c:ext xmlns:c16="http://schemas.microsoft.com/office/drawing/2014/chart" uri="{C3380CC4-5D6E-409C-BE32-E72D297353CC}">
                <c16:uniqueId val="{0000000D-1EAA-4246-945A-8F2B651B2248}"/>
              </c:ext>
            </c:extLst>
          </c:dPt>
          <c:dPt>
            <c:idx val="7"/>
            <c:invertIfNegative val="0"/>
            <c:bubble3D val="0"/>
            <c:spPr>
              <a:solidFill>
                <a:schemeClr val="accent3"/>
              </a:solidFill>
              <a:ln w="50800"/>
            </c:spPr>
            <c:extLst>
              <c:ext xmlns:c16="http://schemas.microsoft.com/office/drawing/2014/chart" uri="{C3380CC4-5D6E-409C-BE32-E72D297353CC}">
                <c16:uniqueId val="{0000000F-1EAA-4246-945A-8F2B651B2248}"/>
              </c:ext>
            </c:extLst>
          </c:dPt>
          <c:dLbls>
            <c:numFmt formatCode="#,##0.00_);[Red]\(#,##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我珍惜目前的工作。</c:v>
                </c:pt>
                <c:pt idx="1">
                  <c:v>我愿意告诉别人我在这家公司工作。</c:v>
                </c:pt>
                <c:pt idx="2">
                  <c:v>我不会轻易主动离开公司。</c:v>
                </c:pt>
                <c:pt idx="3">
                  <c:v>我乐于尝试各种工作方式并选择最优方案完成工作。</c:v>
                </c:pt>
                <c:pt idx="4">
                  <c:v>公司赋予我的使命使我努力完成工作。</c:v>
                </c:pt>
                <c:pt idx="5">
                  <c:v>为了促进公司发展，我愿意付出额外的努力。</c:v>
                </c:pt>
                <c:pt idx="6">
                  <c:v>我愿意推荐别人到我们公司工作。</c:v>
                </c:pt>
                <c:pt idx="7">
                  <c:v>目前的工作赋予我成就感。</c:v>
                </c:pt>
              </c:strCache>
            </c:strRef>
          </c:cat>
          <c:val>
            <c:numRef>
              <c:f>Sheet1!$B$2:$B$9</c:f>
              <c:numCache>
                <c:formatCode>0.00_);[Red]\(0.00\)</c:formatCode>
                <c:ptCount val="8"/>
                <c:pt idx="0">
                  <c:v>85.38</c:v>
                </c:pt>
                <c:pt idx="1">
                  <c:v>84.1</c:v>
                </c:pt>
                <c:pt idx="2">
                  <c:v>83.77</c:v>
                </c:pt>
                <c:pt idx="3">
                  <c:v>83.34</c:v>
                </c:pt>
                <c:pt idx="4">
                  <c:v>82.97</c:v>
                </c:pt>
                <c:pt idx="5">
                  <c:v>81.66</c:v>
                </c:pt>
                <c:pt idx="6">
                  <c:v>80.739999999999995</c:v>
                </c:pt>
                <c:pt idx="7">
                  <c:v>79.489999999999995</c:v>
                </c:pt>
              </c:numCache>
            </c:numRef>
          </c:val>
          <c:extLst>
            <c:ext xmlns:c16="http://schemas.microsoft.com/office/drawing/2014/chart" uri="{C3380CC4-5D6E-409C-BE32-E72D297353CC}">
              <c16:uniqueId val="{00000018-1EAA-4246-945A-8F2B651B2248}"/>
            </c:ext>
          </c:extLst>
        </c:ser>
        <c:dLbls>
          <c:showLegendKey val="0"/>
          <c:showVal val="1"/>
          <c:showCatName val="0"/>
          <c:showSerName val="0"/>
          <c:showPercent val="0"/>
          <c:showBubbleSize val="0"/>
        </c:dLbls>
        <c:gapWidth val="100"/>
        <c:axId val="253300096"/>
        <c:axId val="253369344"/>
      </c:barChart>
      <c:catAx>
        <c:axId val="253300096"/>
        <c:scaling>
          <c:orientation val="maxMin"/>
        </c:scaling>
        <c:delete val="0"/>
        <c:axPos val="l"/>
        <c:numFmt formatCode="General" sourceLinked="0"/>
        <c:majorTickMark val="none"/>
        <c:minorTickMark val="none"/>
        <c:tickLblPos val="nextTo"/>
        <c:spPr>
          <a:ln>
            <a:solidFill>
              <a:srgbClr val="D9D9D9"/>
            </a:solidFill>
          </a:ln>
        </c:spPr>
        <c:crossAx val="253369344"/>
        <c:crosses val="autoZero"/>
        <c:auto val="1"/>
        <c:lblAlgn val="ctr"/>
        <c:lblOffset val="100"/>
        <c:noMultiLvlLbl val="0"/>
      </c:catAx>
      <c:valAx>
        <c:axId val="253369344"/>
        <c:scaling>
          <c:orientation val="minMax"/>
        </c:scaling>
        <c:delete val="0"/>
        <c:axPos val="b"/>
        <c:numFmt formatCode="#,##0_);[Red]\(#,##0\)" sourceLinked="0"/>
        <c:majorTickMark val="out"/>
        <c:minorTickMark val="none"/>
        <c:tickLblPos val="nextTo"/>
        <c:spPr>
          <a:ln>
            <a:solidFill>
              <a:srgbClr val="D9D9D9"/>
            </a:solidFill>
          </a:ln>
        </c:spPr>
        <c:crossAx val="253300096"/>
        <c:crosses val="max"/>
        <c:crossBetween val="between"/>
      </c:valAx>
    </c:plotArea>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92510546502599"/>
          <c:y val="0.20213383685205424"/>
          <c:w val="0.80819326585732787"/>
          <c:h val="0.57457308227906512"/>
        </c:manualLayout>
      </c:layout>
      <c:barChart>
        <c:barDir val="bar"/>
        <c:grouping val="percentStacked"/>
        <c:varyColors val="0"/>
        <c:ser>
          <c:idx val="0"/>
          <c:order val="0"/>
          <c:tx>
            <c:strRef>
              <c:f>Sheet1!$B$1</c:f>
              <c:strCache>
                <c:ptCount val="1"/>
                <c:pt idx="0">
                  <c:v>非常敬业</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贵司</c:v>
                </c:pt>
                <c:pt idx="1">
                  <c:v>行业平均</c:v>
                </c:pt>
                <c:pt idx="2">
                  <c:v>行业最佳雇主</c:v>
                </c:pt>
              </c:strCache>
            </c:strRef>
          </c:cat>
          <c:val>
            <c:numRef>
              <c:f>Sheet1!$B$2:$B$4</c:f>
              <c:numCache>
                <c:formatCode>0.00%</c:formatCode>
                <c:ptCount val="3"/>
                <c:pt idx="0">
                  <c:v>0.45</c:v>
                </c:pt>
                <c:pt idx="1">
                  <c:v>0.40139999999999998</c:v>
                </c:pt>
                <c:pt idx="2">
                  <c:v>0.50990000000000002</c:v>
                </c:pt>
              </c:numCache>
            </c:numRef>
          </c:val>
          <c:extLst>
            <c:ext xmlns:c16="http://schemas.microsoft.com/office/drawing/2014/chart" uri="{C3380CC4-5D6E-409C-BE32-E72D297353CC}">
              <c16:uniqueId val="{00000001-4DA7-44DD-9DC8-7EFFA7996809}"/>
            </c:ext>
          </c:extLst>
        </c:ser>
        <c:ser>
          <c:idx val="1"/>
          <c:order val="1"/>
          <c:tx>
            <c:strRef>
              <c:f>Sheet1!$C$1</c:f>
              <c:strCache>
                <c:ptCount val="1"/>
                <c:pt idx="0">
                  <c:v>敬业</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贵司</c:v>
                </c:pt>
                <c:pt idx="1">
                  <c:v>行业平均</c:v>
                </c:pt>
                <c:pt idx="2">
                  <c:v>行业最佳雇主</c:v>
                </c:pt>
              </c:strCache>
            </c:strRef>
          </c:cat>
          <c:val>
            <c:numRef>
              <c:f>Sheet1!$C$2:$C$4</c:f>
              <c:numCache>
                <c:formatCode>0.00%</c:formatCode>
                <c:ptCount val="3"/>
                <c:pt idx="0">
                  <c:v>0.44</c:v>
                </c:pt>
                <c:pt idx="1">
                  <c:v>0.41660000000000003</c:v>
                </c:pt>
                <c:pt idx="2">
                  <c:v>0.44330000000000003</c:v>
                </c:pt>
              </c:numCache>
            </c:numRef>
          </c:val>
          <c:extLst>
            <c:ext xmlns:c16="http://schemas.microsoft.com/office/drawing/2014/chart" uri="{C3380CC4-5D6E-409C-BE32-E72D297353CC}">
              <c16:uniqueId val="{00000002-4DA7-44DD-9DC8-7EFFA7996809}"/>
            </c:ext>
          </c:extLst>
        </c:ser>
        <c:ser>
          <c:idx val="2"/>
          <c:order val="2"/>
          <c:tx>
            <c:strRef>
              <c:f>Sheet1!$D$1</c:f>
              <c:strCache>
                <c:ptCount val="1"/>
                <c:pt idx="0">
                  <c:v>不敬业</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贵司</c:v>
                </c:pt>
                <c:pt idx="1">
                  <c:v>行业平均</c:v>
                </c:pt>
                <c:pt idx="2">
                  <c:v>行业最佳雇主</c:v>
                </c:pt>
              </c:strCache>
            </c:strRef>
          </c:cat>
          <c:val>
            <c:numRef>
              <c:f>Sheet1!$D$2:$D$4</c:f>
              <c:numCache>
                <c:formatCode>0.00%</c:formatCode>
                <c:ptCount val="3"/>
                <c:pt idx="0">
                  <c:v>0.08</c:v>
                </c:pt>
                <c:pt idx="1">
                  <c:v>0.13730000000000001</c:v>
                </c:pt>
                <c:pt idx="2">
                  <c:v>3.6499999999999998E-2</c:v>
                </c:pt>
              </c:numCache>
            </c:numRef>
          </c:val>
          <c:extLst>
            <c:ext xmlns:c16="http://schemas.microsoft.com/office/drawing/2014/chart" uri="{C3380CC4-5D6E-409C-BE32-E72D297353CC}">
              <c16:uniqueId val="{00000003-4DA7-44DD-9DC8-7EFFA7996809}"/>
            </c:ext>
          </c:extLst>
        </c:ser>
        <c:ser>
          <c:idx val="3"/>
          <c:order val="3"/>
          <c:tx>
            <c:strRef>
              <c:f>Sheet1!$E$1</c:f>
              <c:strCache>
                <c:ptCount val="1"/>
                <c:pt idx="0">
                  <c:v>极不敬业</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贵司</c:v>
                </c:pt>
                <c:pt idx="1">
                  <c:v>行业平均</c:v>
                </c:pt>
                <c:pt idx="2">
                  <c:v>行业最佳雇主</c:v>
                </c:pt>
              </c:strCache>
            </c:strRef>
          </c:cat>
          <c:val>
            <c:numRef>
              <c:f>Sheet1!$E$2:$E$4</c:f>
              <c:numCache>
                <c:formatCode>0.00%</c:formatCode>
                <c:ptCount val="3"/>
                <c:pt idx="0">
                  <c:v>0.03</c:v>
                </c:pt>
                <c:pt idx="1">
                  <c:v>4.4699999999999997E-2</c:v>
                </c:pt>
                <c:pt idx="2">
                  <c:v>1.03E-2</c:v>
                </c:pt>
              </c:numCache>
            </c:numRef>
          </c:val>
          <c:extLst>
            <c:ext xmlns:c16="http://schemas.microsoft.com/office/drawing/2014/chart" uri="{C3380CC4-5D6E-409C-BE32-E72D297353CC}">
              <c16:uniqueId val="{00000004-4DA7-44DD-9DC8-7EFFA7996809}"/>
            </c:ext>
          </c:extLst>
        </c:ser>
        <c:dLbls>
          <c:showLegendKey val="0"/>
          <c:showVal val="1"/>
          <c:showCatName val="0"/>
          <c:showSerName val="0"/>
          <c:showPercent val="0"/>
          <c:showBubbleSize val="0"/>
        </c:dLbls>
        <c:gapWidth val="150"/>
        <c:overlap val="100"/>
        <c:axId val="82662144"/>
        <c:axId val="82663680"/>
      </c:barChart>
      <c:catAx>
        <c:axId val="82662144"/>
        <c:scaling>
          <c:orientation val="maxMin"/>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663680"/>
        <c:crosses val="autoZero"/>
        <c:auto val="1"/>
        <c:lblAlgn val="ctr"/>
        <c:lblOffset val="100"/>
        <c:noMultiLvlLbl val="0"/>
      </c:catAx>
      <c:valAx>
        <c:axId val="82663680"/>
        <c:scaling>
          <c:orientation val="minMax"/>
          <c:max val="1"/>
          <c:min val="0"/>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662144"/>
        <c:crosses val="max"/>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比例</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1BC6-42A6-9412-D697E2D4305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C6-42A6-9412-D697E2D430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1BC6-42A6-9412-D697E2D4305E}"/>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1BC6-42A6-9412-D697E2D4305E}"/>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extLst>
                <c:ext xmlns:c16="http://schemas.microsoft.com/office/drawing/2014/chart" uri="{C3380CC4-5D6E-409C-BE32-E72D297353CC}">
                  <c16:uniqueId val="{00000001-1BC6-42A6-9412-D697E2D4305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缺乏感知度</c:v>
                </c:pt>
                <c:pt idx="1">
                  <c:v>感知度较弱</c:v>
                </c:pt>
                <c:pt idx="2">
                  <c:v>感知度一般</c:v>
                </c:pt>
                <c:pt idx="3">
                  <c:v>感知度极强</c:v>
                </c:pt>
              </c:strCache>
            </c:strRef>
          </c:cat>
          <c:val>
            <c:numRef>
              <c:f>Sheet1!$B$2:$B$5</c:f>
              <c:numCache>
                <c:formatCode>0.00_ </c:formatCode>
                <c:ptCount val="4"/>
                <c:pt idx="0">
                  <c:v>0.39</c:v>
                </c:pt>
                <c:pt idx="1">
                  <c:v>0.3</c:v>
                </c:pt>
                <c:pt idx="2">
                  <c:v>0.24</c:v>
                </c:pt>
                <c:pt idx="3">
                  <c:v>7.0000000000000007E-2</c:v>
                </c:pt>
              </c:numCache>
            </c:numRef>
          </c:val>
          <c:extLst>
            <c:ext xmlns:c16="http://schemas.microsoft.com/office/drawing/2014/chart" uri="{C3380CC4-5D6E-409C-BE32-E72D297353CC}">
              <c16:uniqueId val="{0000000C-1BC6-42A6-9412-D697E2D4305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6.9944418322517049E-2"/>
          <c:y val="0.8508588709033289"/>
          <c:w val="0.89016153942621357"/>
          <c:h val="0.130414192167372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36560373194314"/>
          <c:y val="4.9311729729564824E-2"/>
          <c:w val="0.42062938872464212"/>
          <c:h val="0.7123181976645987"/>
        </c:manualLayout>
      </c:layout>
      <c:doughnutChart>
        <c:varyColors val="1"/>
        <c:ser>
          <c:idx val="0"/>
          <c:order val="0"/>
          <c:tx>
            <c:strRef>
              <c:f>Sheet1!$B$1</c:f>
              <c:strCache>
                <c:ptCount val="1"/>
                <c:pt idx="0">
                  <c:v>销售额</c:v>
                </c:pt>
              </c:strCache>
            </c:strRef>
          </c:tx>
          <c:spPr>
            <a:ln>
              <a:noFill/>
            </a:ln>
          </c:spPr>
          <c:explosion val="1"/>
          <c:dPt>
            <c:idx val="0"/>
            <c:bubble3D val="0"/>
            <c:spPr>
              <a:solidFill>
                <a:schemeClr val="accent5"/>
              </a:solidFill>
              <a:ln w="19050">
                <a:noFill/>
              </a:ln>
              <a:effectLst/>
            </c:spPr>
            <c:extLst>
              <c:ext xmlns:c16="http://schemas.microsoft.com/office/drawing/2014/chart" uri="{C3380CC4-5D6E-409C-BE32-E72D297353CC}">
                <c16:uniqueId val="{00000001-9E6B-4A0A-9A91-1A064A9801D5}"/>
              </c:ext>
            </c:extLst>
          </c:dPt>
          <c:dPt>
            <c:idx val="1"/>
            <c:bubble3D val="0"/>
            <c:spPr>
              <a:noFill/>
              <a:ln w="19050">
                <a:noFill/>
              </a:ln>
              <a:effectLst/>
            </c:spPr>
            <c:extLst>
              <c:ext xmlns:c16="http://schemas.microsoft.com/office/drawing/2014/chart" uri="{C3380CC4-5D6E-409C-BE32-E72D297353CC}">
                <c16:uniqueId val="{00000003-9E6B-4A0A-9A91-1A064A9801D5}"/>
              </c:ext>
            </c:extLst>
          </c:dPt>
          <c:dLbls>
            <c:dLbl>
              <c:idx val="0"/>
              <c:layout>
                <c:manualLayout>
                  <c:x val="-0.11693932262053974"/>
                  <c:y val="-0.20944500952882639"/>
                </c:manualLayout>
              </c:layout>
              <c:tx>
                <c:rich>
                  <a:bodyPr/>
                  <a:lstStyle/>
                  <a:p>
                    <a:r>
                      <a:rPr lang="en-US" altLang="zh-CN" sz="3200" dirty="0">
                        <a:solidFill>
                          <a:schemeClr val="tx1"/>
                        </a:solidFill>
                      </a:rPr>
                      <a:t>64.55</a:t>
                    </a:r>
                  </a:p>
                </c:rich>
              </c:tx>
              <c:showLegendKey val="0"/>
              <c:showVal val="0"/>
              <c:showCatName val="0"/>
              <c:showSerName val="0"/>
              <c:showPercent val="1"/>
              <c:showBubbleSize val="0"/>
              <c:extLst>
                <c:ext xmlns:c15="http://schemas.microsoft.com/office/drawing/2012/chart" uri="{CE6537A1-D6FC-4f65-9D91-7224C49458BB}">
                  <c15:layout>
                    <c:manualLayout>
                      <c:w val="0.21962187672296576"/>
                      <c:h val="0.17793561336393035"/>
                    </c:manualLayout>
                  </c15:layout>
                </c:ext>
                <c:ext xmlns:c16="http://schemas.microsoft.com/office/drawing/2014/chart" uri="{C3380CC4-5D6E-409C-BE32-E72D297353CC}">
                  <c16:uniqueId val="{00000001-9E6B-4A0A-9A91-1A064A9801D5}"/>
                </c:ext>
              </c:extLst>
            </c:dLbl>
            <c:dLbl>
              <c:idx val="1"/>
              <c:delete val="1"/>
              <c:extLst>
                <c:ext xmlns:c15="http://schemas.microsoft.com/office/drawing/2012/chart" uri="{CE6537A1-D6FC-4f65-9D91-7224C49458BB}"/>
                <c:ext xmlns:c16="http://schemas.microsoft.com/office/drawing/2014/chart" uri="{C3380CC4-5D6E-409C-BE32-E72D297353CC}">
                  <c16:uniqueId val="{00000003-9E6B-4A0A-9A91-1A064A9801D5}"/>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1"/>
                <c:pt idx="0">
                  <c:v>感知度综合得分</c:v>
                </c:pt>
              </c:strCache>
            </c:strRef>
          </c:cat>
          <c:val>
            <c:numRef>
              <c:f>Sheet1!$B$2:$B$3</c:f>
              <c:numCache>
                <c:formatCode>General</c:formatCode>
                <c:ptCount val="2"/>
                <c:pt idx="0">
                  <c:v>79.06</c:v>
                </c:pt>
                <c:pt idx="1">
                  <c:v>20.939999999999998</c:v>
                </c:pt>
              </c:numCache>
            </c:numRef>
          </c:val>
          <c:extLst>
            <c:ext xmlns:c16="http://schemas.microsoft.com/office/drawing/2014/chart" uri="{C3380CC4-5D6E-409C-BE32-E72D297353CC}">
              <c16:uniqueId val="{00000004-9E6B-4A0A-9A91-1A064A9801D5}"/>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Entry>
      <c:layout>
        <c:manualLayout>
          <c:xMode val="edge"/>
          <c:yMode val="edge"/>
          <c:x val="0.17702419802574446"/>
          <c:y val="0.89863865594315984"/>
          <c:w val="0.67849112597068573"/>
          <c:h val="8.288090203959083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熟知</c:v>
                </c:pt>
              </c:strCache>
            </c:strRef>
          </c:tx>
          <c:spPr>
            <a:solidFill>
              <a:schemeClr val="tx2"/>
            </a:solidFill>
            <a:ln>
              <a:solidFill>
                <a:srgbClr val="C1ACD3"/>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Sheet1!$A$2:$A$3</c:f>
              <c:strCache>
                <c:ptCount val="2"/>
                <c:pt idx="0">
                  <c:v>福利认知</c:v>
                </c:pt>
                <c:pt idx="1">
                  <c:v>环境认知</c:v>
                </c:pt>
              </c:strCache>
            </c:strRef>
          </c:cat>
          <c:val>
            <c:numRef>
              <c:f>Sheet1!$B$2:$B$3</c:f>
              <c:numCache>
                <c:formatCode>General</c:formatCode>
                <c:ptCount val="2"/>
                <c:pt idx="0">
                  <c:v>61.34</c:v>
                </c:pt>
                <c:pt idx="1">
                  <c:v>67.760000000000005</c:v>
                </c:pt>
              </c:numCache>
            </c:numRef>
          </c:val>
          <c:extLst>
            <c:ext xmlns:c16="http://schemas.microsoft.com/office/drawing/2014/chart" uri="{C3380CC4-5D6E-409C-BE32-E72D297353CC}">
              <c16:uniqueId val="{00000000-3D96-43F4-A758-5E12A6F6F489}"/>
            </c:ext>
          </c:extLst>
        </c:ser>
        <c:dLbls>
          <c:showLegendKey val="0"/>
          <c:showVal val="0"/>
          <c:showCatName val="0"/>
          <c:showSerName val="0"/>
          <c:showPercent val="0"/>
          <c:showBubbleSize val="0"/>
        </c:dLbls>
        <c:gapWidth val="150"/>
        <c:axId val="479129200"/>
        <c:axId val="636380016"/>
      </c:barChart>
      <c:catAx>
        <c:axId val="4791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cap="all" spc="1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36380016"/>
        <c:crosses val="autoZero"/>
        <c:auto val="1"/>
        <c:lblAlgn val="ctr"/>
        <c:lblOffset val="100"/>
        <c:noMultiLvlLbl val="0"/>
      </c:catAx>
      <c:valAx>
        <c:axId val="636380016"/>
        <c:scaling>
          <c:orientation val="minMax"/>
        </c:scaling>
        <c:delete val="0"/>
        <c:axPos val="l"/>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47912920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熟知</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Sheet1!$A$8:$A$14</c:f>
              <c:strCache>
                <c:ptCount val="7"/>
                <c:pt idx="0">
                  <c:v>安全设施</c:v>
                </c:pt>
                <c:pt idx="1">
                  <c:v>健身娱乐设施</c:v>
                </c:pt>
                <c:pt idx="2">
                  <c:v>茶歇</c:v>
                </c:pt>
                <c:pt idx="3">
                  <c:v>办公软件</c:v>
                </c:pt>
                <c:pt idx="4">
                  <c:v>会议条件</c:v>
                </c:pt>
                <c:pt idx="5">
                  <c:v>办公用品</c:v>
                </c:pt>
                <c:pt idx="6">
                  <c:v>办公设施</c:v>
                </c:pt>
              </c:strCache>
            </c:strRef>
          </c:cat>
          <c:val>
            <c:numRef>
              <c:f>Sheet1!$B$8:$B$14</c:f>
              <c:numCache>
                <c:formatCode>0.00%</c:formatCode>
                <c:ptCount val="7"/>
                <c:pt idx="0">
                  <c:v>1.29E-2</c:v>
                </c:pt>
                <c:pt idx="1">
                  <c:v>0.1542</c:v>
                </c:pt>
                <c:pt idx="2">
                  <c:v>6.9400000000000003E-2</c:v>
                </c:pt>
                <c:pt idx="3">
                  <c:v>0.19020000000000001</c:v>
                </c:pt>
                <c:pt idx="4">
                  <c:v>4.6300000000000001E-2</c:v>
                </c:pt>
                <c:pt idx="5">
                  <c:v>4.3700000000000003E-2</c:v>
                </c:pt>
                <c:pt idx="6">
                  <c:v>0.48330000000000001</c:v>
                </c:pt>
              </c:numCache>
            </c:numRef>
          </c:val>
          <c:extLst>
            <c:ext xmlns:c16="http://schemas.microsoft.com/office/drawing/2014/chart" uri="{C3380CC4-5D6E-409C-BE32-E72D297353CC}">
              <c16:uniqueId val="{00000000-D1D3-4938-8068-F076925F961C}"/>
            </c:ext>
          </c:extLst>
        </c:ser>
        <c:dLbls>
          <c:showLegendKey val="0"/>
          <c:showVal val="0"/>
          <c:showCatName val="0"/>
          <c:showSerName val="0"/>
          <c:showPercent val="0"/>
          <c:showBubbleSize val="0"/>
        </c:dLbls>
        <c:gapWidth val="150"/>
        <c:axId val="479129200"/>
        <c:axId val="636380016"/>
      </c:barChart>
      <c:catAx>
        <c:axId val="4791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cap="all" spc="1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36380016"/>
        <c:crosses val="autoZero"/>
        <c:auto val="1"/>
        <c:lblAlgn val="ctr"/>
        <c:lblOffset val="100"/>
        <c:noMultiLvlLbl val="0"/>
      </c:catAx>
      <c:valAx>
        <c:axId val="636380016"/>
        <c:scaling>
          <c:orientation val="minMax"/>
        </c:scaling>
        <c:delete val="0"/>
        <c:axPos val="l"/>
        <c:numFmt formatCode="0.0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479129200"/>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熟知</c:v>
                </c:pt>
              </c:strCache>
            </c:strRef>
          </c:tx>
          <c:spPr>
            <a:solidFill>
              <a:schemeClr val="tx2"/>
            </a:solidFill>
            <a:ln>
              <a:solidFill>
                <a:srgbClr val="C1ACD3"/>
              </a:solid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Sheet1!$A$4:$A$7</c:f>
              <c:strCache>
                <c:ptCount val="4"/>
                <c:pt idx="0">
                  <c:v>公司内部宣传</c:v>
                </c:pt>
                <c:pt idx="1">
                  <c:v>自身体验</c:v>
                </c:pt>
                <c:pt idx="2">
                  <c:v>员工交流</c:v>
                </c:pt>
                <c:pt idx="3">
                  <c:v>直接上级传达</c:v>
                </c:pt>
              </c:strCache>
            </c:strRef>
          </c:cat>
          <c:val>
            <c:numRef>
              <c:f>Sheet1!$B$4:$B$7</c:f>
              <c:numCache>
                <c:formatCode>0.00%</c:formatCode>
                <c:ptCount val="4"/>
                <c:pt idx="0">
                  <c:v>0.2545</c:v>
                </c:pt>
                <c:pt idx="1">
                  <c:v>0.4113</c:v>
                </c:pt>
                <c:pt idx="2">
                  <c:v>0.2031</c:v>
                </c:pt>
                <c:pt idx="3">
                  <c:v>0.13109999999999999</c:v>
                </c:pt>
              </c:numCache>
            </c:numRef>
          </c:val>
          <c:extLst>
            <c:ext xmlns:c16="http://schemas.microsoft.com/office/drawing/2014/chart" uri="{C3380CC4-5D6E-409C-BE32-E72D297353CC}">
              <c16:uniqueId val="{00000000-1335-43A8-9C73-2E05D99DC05D}"/>
            </c:ext>
          </c:extLst>
        </c:ser>
        <c:dLbls>
          <c:showLegendKey val="0"/>
          <c:showVal val="0"/>
          <c:showCatName val="0"/>
          <c:showSerName val="0"/>
          <c:showPercent val="0"/>
          <c:showBubbleSize val="0"/>
        </c:dLbls>
        <c:gapWidth val="150"/>
        <c:axId val="479129200"/>
        <c:axId val="636380016"/>
      </c:barChart>
      <c:catAx>
        <c:axId val="4791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cap="all" spc="1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36380016"/>
        <c:crosses val="autoZero"/>
        <c:auto val="1"/>
        <c:lblAlgn val="ctr"/>
        <c:lblOffset val="100"/>
        <c:noMultiLvlLbl val="0"/>
      </c:catAx>
      <c:valAx>
        <c:axId val="636380016"/>
        <c:scaling>
          <c:orientation val="minMax"/>
        </c:scaling>
        <c:delete val="0"/>
        <c:axPos val="l"/>
        <c:numFmt formatCode="0.0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479129200"/>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性别</c:v>
                </c:pt>
              </c:strCache>
            </c:strRef>
          </c:tx>
          <c:spPr>
            <a:ln w="19050">
              <a:solidFill>
                <a:schemeClr val="bg1"/>
              </a:solidFill>
            </a:ln>
            <a:effectLst/>
            <a:scene3d>
              <a:camera prst="orthographicFront"/>
              <a:lightRig rig="twoPt" dir="t"/>
            </a:scene3d>
            <a:sp3d prstMaterial="metal">
              <a:bevelT w="0" h="0"/>
            </a:sp3d>
          </c:spPr>
          <c:dPt>
            <c:idx val="0"/>
            <c:bubble3D val="0"/>
            <c:spPr>
              <a:solidFill>
                <a:schemeClr val="accent5"/>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1-BDAE-42E8-9796-550F9F71C64B}"/>
              </c:ext>
            </c:extLst>
          </c:dPt>
          <c:dPt>
            <c:idx val="1"/>
            <c:bubble3D val="0"/>
            <c:spPr>
              <a:solidFill>
                <a:schemeClr val="accent2"/>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3-BDAE-42E8-9796-550F9F71C64B}"/>
              </c:ext>
            </c:extLst>
          </c:dPt>
          <c:dLbls>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zh-CN"/>
              </a:p>
            </c:txPr>
            <c:dLblPos val="outEnd"/>
            <c:showLegendKey val="0"/>
            <c:showVal val="0"/>
            <c:showCatName val="0"/>
            <c:showSerName val="0"/>
            <c:showPercent val="1"/>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15:layout/>
              </c:ext>
            </c:extLst>
          </c:dLbls>
          <c:cat>
            <c:strRef>
              <c:f>Sheet1!$A$2:$A$3</c:f>
              <c:strCache>
                <c:ptCount val="2"/>
                <c:pt idx="0">
                  <c:v>男</c:v>
                </c:pt>
                <c:pt idx="1">
                  <c:v>女</c:v>
                </c:pt>
              </c:strCache>
            </c:strRef>
          </c:cat>
          <c:val>
            <c:numRef>
              <c:f>Sheet1!$B$2:$B$3</c:f>
              <c:numCache>
                <c:formatCode>General</c:formatCode>
                <c:ptCount val="2"/>
                <c:pt idx="0">
                  <c:v>0.90859999999999996</c:v>
                </c:pt>
                <c:pt idx="1">
                  <c:v>9.1399999999999995E-2</c:v>
                </c:pt>
              </c:numCache>
            </c:numRef>
          </c:val>
          <c:extLst>
            <c:ext xmlns:c16="http://schemas.microsoft.com/office/drawing/2014/chart" uri="{C3380CC4-5D6E-409C-BE32-E72D297353CC}">
              <c16:uniqueId val="{00000004-BDAE-42E8-9796-550F9F71C64B}"/>
            </c:ext>
          </c:extLst>
        </c:ser>
        <c:dLbls>
          <c:dLblPos val="outEnd"/>
          <c:showLegendKey val="0"/>
          <c:showVal val="0"/>
          <c:showCatName val="0"/>
          <c:showSerName val="0"/>
          <c:showPercent val="1"/>
          <c:showBubbleSize val="0"/>
          <c:showLeaderLines val="1"/>
        </c:dLbls>
        <c:firstSliceAng val="0"/>
      </c:pieChart>
      <c:spPr>
        <a:noFill/>
        <a:ln w="25428">
          <a:noFill/>
        </a:ln>
        <a:effectLst/>
      </c:spPr>
    </c:plotArea>
    <c:legend>
      <c:legendPos val="b"/>
      <c:layout>
        <c:manualLayout>
          <c:xMode val="edge"/>
          <c:yMode val="edge"/>
          <c:x val="0.38828487416332252"/>
          <c:y val="0.88904072474811613"/>
          <c:w val="0.23065713840956101"/>
          <c:h val="0.1035617531033090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icrosoft YaHei" charset="-122"/>
              <a:ea typeface="Microsoft YaHei" charset="-122"/>
              <a:cs typeface="Microsoft YaHei" charset="-122"/>
            </a:defRPr>
          </a:pPr>
          <a:endParaRPr lang="zh-CN"/>
        </a:p>
      </c:txPr>
    </c:legend>
    <c:plotVisOnly val="1"/>
    <c:dispBlanksAs val="gap"/>
    <c:showDLblsOverMax val="0"/>
  </c:chart>
  <c:spPr>
    <a:noFill/>
    <a:ln w="6350" cap="flat" cmpd="sng" algn="ctr">
      <a:noFill/>
      <a:prstDash val="solid"/>
      <a:miter lim="800000"/>
    </a:ln>
    <a:effectLst/>
  </c:spPr>
  <c:txPr>
    <a:bodyPr/>
    <a:lstStyle/>
    <a:p>
      <a:pPr>
        <a:defRPr sz="1802"/>
      </a:pPr>
      <a:endParaRPr lang="zh-CN"/>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96582855519422"/>
          <c:y val="0.22217980201023002"/>
          <c:w val="0.85154416443854486"/>
          <c:h val="0.60376368638399414"/>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1"/>
              <c:layout>
                <c:manualLayout>
                  <c:x val="-2.2855051914375694E-2"/>
                  <c:y val="2.45352124361044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032-41A8-A222-7C9BDDDDE67B}"/>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男</c:v>
                </c:pt>
                <c:pt idx="1">
                  <c:v>女</c:v>
                </c:pt>
              </c:strCache>
            </c:strRef>
          </c:cat>
          <c:val>
            <c:numRef>
              <c:f>Sheet1!$B$2:$B$3</c:f>
              <c:numCache>
                <c:formatCode>General</c:formatCode>
                <c:ptCount val="2"/>
                <c:pt idx="0">
                  <c:v>79.45</c:v>
                </c:pt>
                <c:pt idx="1">
                  <c:v>80.36</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男</c:v>
                </c:pt>
                <c:pt idx="1">
                  <c:v>女</c:v>
                </c:pt>
              </c:strCache>
            </c:strRef>
          </c:cat>
          <c:val>
            <c:numRef>
              <c:f>Sheet1!$C$2:$C$3</c:f>
              <c:numCache>
                <c:formatCode>General</c:formatCode>
                <c:ptCount val="2"/>
                <c:pt idx="0">
                  <c:v>82.61</c:v>
                </c:pt>
                <c:pt idx="1">
                  <c:v>83.44</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727323310412786"/>
          <c:y val="0.92901765863329222"/>
          <c:w val="0.33549842011489295"/>
          <c:h val="6.490461749272249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63595903653024E-2"/>
          <c:y val="6.562841288051921E-2"/>
          <c:w val="0.86792498246419025"/>
          <c:h val="0.66522206336645906"/>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Sheet1!$A$2:$A$3</c:f>
              <c:strCache>
                <c:ptCount val="2"/>
                <c:pt idx="0">
                  <c:v>男</c:v>
                </c:pt>
                <c:pt idx="1">
                  <c:v>女</c:v>
                </c:pt>
              </c:strCache>
            </c:strRef>
          </c:cat>
          <c:val>
            <c:numRef>
              <c:f>Sheet1!$B$2:$B$3</c:f>
              <c:numCache>
                <c:formatCode>General</c:formatCode>
                <c:ptCount val="2"/>
                <c:pt idx="0">
                  <c:v>82.37</c:v>
                </c:pt>
                <c:pt idx="1">
                  <c:v>83.76</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Sheet1!$A$2:$A$3</c:f>
              <c:strCache>
                <c:ptCount val="2"/>
                <c:pt idx="0">
                  <c:v>男</c:v>
                </c:pt>
                <c:pt idx="1">
                  <c:v>女</c:v>
                </c:pt>
              </c:strCache>
            </c:strRef>
          </c:cat>
          <c:val>
            <c:numRef>
              <c:f>Sheet1!$C$2:$C$3</c:f>
              <c:numCache>
                <c:formatCode>General</c:formatCode>
                <c:ptCount val="2"/>
                <c:pt idx="0">
                  <c:v>84.55</c:v>
                </c:pt>
                <c:pt idx="1">
                  <c:v>84.9</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Sheet1!$A$2:$A$3</c:f>
              <c:strCache>
                <c:ptCount val="2"/>
                <c:pt idx="0">
                  <c:v>男</c:v>
                </c:pt>
                <c:pt idx="1">
                  <c:v>女</c:v>
                </c:pt>
              </c:strCache>
            </c:strRef>
          </c:cat>
          <c:val>
            <c:numRef>
              <c:f>Sheet1!$D$2:$D$3</c:f>
              <c:numCache>
                <c:formatCode>General</c:formatCode>
                <c:ptCount val="2"/>
                <c:pt idx="0">
                  <c:v>82.34</c:v>
                </c:pt>
                <c:pt idx="1">
                  <c:v>83.24</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Sheet1!$A$2:$A$3</c:f>
              <c:strCache>
                <c:ptCount val="2"/>
                <c:pt idx="0">
                  <c:v>男</c:v>
                </c:pt>
                <c:pt idx="1">
                  <c:v>女</c:v>
                </c:pt>
              </c:strCache>
            </c:strRef>
          </c:cat>
          <c:val>
            <c:numRef>
              <c:f>Sheet1!$E$2:$E$3</c:f>
              <c:numCache>
                <c:formatCode>General</c:formatCode>
                <c:ptCount val="2"/>
                <c:pt idx="0">
                  <c:v>81.17</c:v>
                </c:pt>
                <c:pt idx="1">
                  <c:v>81.86</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6"/>
          <c:min val="8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36926999659742354"/>
          <c:y val="0.84487316931731105"/>
          <c:w val="0.26761370916636035"/>
          <c:h val="0.1023920095751795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31852459065877E-2"/>
          <c:y val="0.14511365871711349"/>
          <c:w val="0.86792498246419025"/>
          <c:h val="0.5635066831592389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Sheet1!$A$2:$A$3</c:f>
              <c:strCache>
                <c:ptCount val="2"/>
                <c:pt idx="0">
                  <c:v>男</c:v>
                </c:pt>
                <c:pt idx="1">
                  <c:v>女</c:v>
                </c:pt>
              </c:strCache>
            </c:strRef>
          </c:cat>
          <c:val>
            <c:numRef>
              <c:f>Sheet1!$B$2:$B$3</c:f>
              <c:numCache>
                <c:formatCode>General</c:formatCode>
                <c:ptCount val="2"/>
                <c:pt idx="0">
                  <c:v>79.05</c:v>
                </c:pt>
                <c:pt idx="1">
                  <c:v>79.92</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Sheet1!$A$2:$A$3</c:f>
              <c:strCache>
                <c:ptCount val="2"/>
                <c:pt idx="0">
                  <c:v>男</c:v>
                </c:pt>
                <c:pt idx="1">
                  <c:v>女</c:v>
                </c:pt>
              </c:strCache>
            </c:strRef>
          </c:cat>
          <c:val>
            <c:numRef>
              <c:f>Sheet1!$C$2:$C$3</c:f>
              <c:numCache>
                <c:formatCode>General</c:formatCode>
                <c:ptCount val="2"/>
                <c:pt idx="0">
                  <c:v>80.27</c:v>
                </c:pt>
                <c:pt idx="1">
                  <c:v>81.790000000000006</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Sheet1!$A$2:$A$3</c:f>
              <c:strCache>
                <c:ptCount val="2"/>
                <c:pt idx="0">
                  <c:v>男</c:v>
                </c:pt>
                <c:pt idx="1">
                  <c:v>女</c:v>
                </c:pt>
              </c:strCache>
            </c:strRef>
          </c:cat>
          <c:val>
            <c:numRef>
              <c:f>Sheet1!$D$2:$D$3</c:f>
              <c:numCache>
                <c:formatCode>General</c:formatCode>
                <c:ptCount val="2"/>
                <c:pt idx="0">
                  <c:v>81.66</c:v>
                </c:pt>
                <c:pt idx="1">
                  <c:v>82.63</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Sheet1!$A$2:$A$3</c:f>
              <c:strCache>
                <c:ptCount val="2"/>
                <c:pt idx="0">
                  <c:v>男</c:v>
                </c:pt>
                <c:pt idx="1">
                  <c:v>女</c:v>
                </c:pt>
              </c:strCache>
            </c:strRef>
          </c:cat>
          <c:val>
            <c:numRef>
              <c:f>Sheet1!$E$2:$E$3</c:f>
              <c:numCache>
                <c:formatCode>General</c:formatCode>
                <c:ptCount val="2"/>
                <c:pt idx="0">
                  <c:v>76.94</c:v>
                </c:pt>
                <c:pt idx="1">
                  <c:v>77.55</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Sheet1!$A$2:$A$3</c:f>
              <c:strCache>
                <c:ptCount val="2"/>
                <c:pt idx="0">
                  <c:v>男</c:v>
                </c:pt>
                <c:pt idx="1">
                  <c:v>女</c:v>
                </c:pt>
              </c:strCache>
            </c:strRef>
          </c:cat>
          <c:val>
            <c:numRef>
              <c:f>Sheet1!$F$2:$F$3</c:f>
              <c:numCache>
                <c:formatCode>General</c:formatCode>
                <c:ptCount val="2"/>
                <c:pt idx="0">
                  <c:v>77.86</c:v>
                </c:pt>
                <c:pt idx="1">
                  <c:v>78.17</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5"/>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20214699712428305"/>
          <c:y val="0.87997611133153075"/>
          <c:w val="0.60213084562431074"/>
          <c:h val="0.11473103993225153"/>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18238869062"/>
          <c:y val="0.14520514647583116"/>
          <c:w val="0.85154416443854486"/>
          <c:h val="0.63170884767333768"/>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5"/>
              <c:layout>
                <c:manualLayout>
                  <c:x val="-3.554170302008227E-2"/>
                  <c:y val="7.40356979303367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A5A-4D80-8442-0F739E3EF184}"/>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Sheet1!$B$2:$B$9</c:f>
              <c:numCache>
                <c:formatCode>General</c:formatCode>
                <c:ptCount val="8"/>
                <c:pt idx="0">
                  <c:v>83.45</c:v>
                </c:pt>
                <c:pt idx="1">
                  <c:v>82.17</c:v>
                </c:pt>
                <c:pt idx="2">
                  <c:v>79.53</c:v>
                </c:pt>
                <c:pt idx="3">
                  <c:v>79.28</c:v>
                </c:pt>
                <c:pt idx="4">
                  <c:v>78.150000000000006</c:v>
                </c:pt>
                <c:pt idx="5">
                  <c:v>80.47</c:v>
                </c:pt>
                <c:pt idx="6">
                  <c:v>78.66</c:v>
                </c:pt>
                <c:pt idx="7">
                  <c:v>81.56</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Sheet1!$C$2:$C$9</c:f>
              <c:numCache>
                <c:formatCode>General</c:formatCode>
                <c:ptCount val="8"/>
                <c:pt idx="0">
                  <c:v>84.77</c:v>
                </c:pt>
                <c:pt idx="1">
                  <c:v>84.22</c:v>
                </c:pt>
                <c:pt idx="2">
                  <c:v>82.33</c:v>
                </c:pt>
                <c:pt idx="3">
                  <c:v>82.58</c:v>
                </c:pt>
                <c:pt idx="4">
                  <c:v>81.680000000000007</c:v>
                </c:pt>
                <c:pt idx="5">
                  <c:v>83.85</c:v>
                </c:pt>
                <c:pt idx="6">
                  <c:v>82.29</c:v>
                </c:pt>
                <c:pt idx="7">
                  <c:v>84.34</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max val="85"/>
          <c:min val="7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727323310412786"/>
          <c:y val="0.91738076886262543"/>
          <c:w val="0.33549842011489295"/>
          <c:h val="6.490461749272249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276571981981E-2"/>
          <c:y val="0.1611368427737386"/>
          <c:w val="0.86792498246419025"/>
          <c:h val="0.49101925467870705"/>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Sheet1!$B$2:$B$9</c:f>
              <c:numCache>
                <c:formatCode>0.00_ </c:formatCode>
                <c:ptCount val="8"/>
                <c:pt idx="0">
                  <c:v>82.43</c:v>
                </c:pt>
                <c:pt idx="1">
                  <c:v>84.19</c:v>
                </c:pt>
                <c:pt idx="2">
                  <c:v>82.44</c:v>
                </c:pt>
                <c:pt idx="3">
                  <c:v>82.65</c:v>
                </c:pt>
                <c:pt idx="4">
                  <c:v>81.790000000000006</c:v>
                </c:pt>
                <c:pt idx="5">
                  <c:v>82.85</c:v>
                </c:pt>
                <c:pt idx="6">
                  <c:v>81.540000000000006</c:v>
                </c:pt>
                <c:pt idx="7">
                  <c:v>82.43</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Sheet1!$C$2:$C$9</c:f>
              <c:numCache>
                <c:formatCode>0.00_ </c:formatCode>
                <c:ptCount val="8"/>
                <c:pt idx="0">
                  <c:v>87.58</c:v>
                </c:pt>
                <c:pt idx="1">
                  <c:v>86.04</c:v>
                </c:pt>
                <c:pt idx="2">
                  <c:v>83.81</c:v>
                </c:pt>
                <c:pt idx="3">
                  <c:v>84.23</c:v>
                </c:pt>
                <c:pt idx="4">
                  <c:v>83.95</c:v>
                </c:pt>
                <c:pt idx="5">
                  <c:v>86.49</c:v>
                </c:pt>
                <c:pt idx="6">
                  <c:v>84.95</c:v>
                </c:pt>
                <c:pt idx="7">
                  <c:v>86.27</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Sheet1!$D$2:$D$9</c:f>
              <c:numCache>
                <c:formatCode>0.00_ </c:formatCode>
                <c:ptCount val="8"/>
                <c:pt idx="0">
                  <c:v>85.76</c:v>
                </c:pt>
                <c:pt idx="1">
                  <c:v>83.84</c:v>
                </c:pt>
                <c:pt idx="2">
                  <c:v>81.91</c:v>
                </c:pt>
                <c:pt idx="3">
                  <c:v>82.29</c:v>
                </c:pt>
                <c:pt idx="4">
                  <c:v>81.17</c:v>
                </c:pt>
                <c:pt idx="5">
                  <c:v>83.82</c:v>
                </c:pt>
                <c:pt idx="6">
                  <c:v>82.2</c:v>
                </c:pt>
                <c:pt idx="7">
                  <c:v>85.08</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组织赋能度</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Sheet1!$E$2:$E$9</c:f>
              <c:numCache>
                <c:formatCode>General</c:formatCode>
                <c:ptCount val="8"/>
                <c:pt idx="0">
                  <c:v>83.33</c:v>
                </c:pt>
                <c:pt idx="1">
                  <c:v>82.82</c:v>
                </c:pt>
                <c:pt idx="2">
                  <c:v>81.150000000000006</c:v>
                </c:pt>
                <c:pt idx="3">
                  <c:v>81.180000000000007</c:v>
                </c:pt>
                <c:pt idx="4">
                  <c:v>79.819999999999993</c:v>
                </c:pt>
                <c:pt idx="5">
                  <c:v>82.25</c:v>
                </c:pt>
                <c:pt idx="6">
                  <c:v>80.47</c:v>
                </c:pt>
                <c:pt idx="7">
                  <c:v>83.56</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9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36592101184848796"/>
          <c:y val="0.87140318348561985"/>
          <c:w val="0.26761370916636035"/>
          <c:h val="0.1023920095751795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298954295553E-2"/>
          <c:y val="9.2185171354935938E-2"/>
          <c:w val="0.86792498246419025"/>
          <c:h val="0.5635066831592389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Sheet1!$B$2:$B$9</c:f>
              <c:numCache>
                <c:formatCode>0.00_ </c:formatCode>
                <c:ptCount val="8"/>
                <c:pt idx="0">
                  <c:v>83.52</c:v>
                </c:pt>
                <c:pt idx="1">
                  <c:v>82.1</c:v>
                </c:pt>
                <c:pt idx="2">
                  <c:v>79.209999999999994</c:v>
                </c:pt>
                <c:pt idx="3">
                  <c:v>78.8</c:v>
                </c:pt>
                <c:pt idx="4">
                  <c:v>77.48</c:v>
                </c:pt>
                <c:pt idx="5">
                  <c:v>79.959999999999994</c:v>
                </c:pt>
                <c:pt idx="6">
                  <c:v>78.86</c:v>
                </c:pt>
                <c:pt idx="7">
                  <c:v>81.37</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Sheet1!$C$2:$C$9</c:f>
              <c:numCache>
                <c:formatCode>0.00_ </c:formatCode>
                <c:ptCount val="8"/>
                <c:pt idx="0">
                  <c:v>82.61</c:v>
                </c:pt>
                <c:pt idx="1">
                  <c:v>83.28</c:v>
                </c:pt>
                <c:pt idx="2">
                  <c:v>80.569999999999993</c:v>
                </c:pt>
                <c:pt idx="3">
                  <c:v>80.260000000000005</c:v>
                </c:pt>
                <c:pt idx="4">
                  <c:v>79.290000000000006</c:v>
                </c:pt>
                <c:pt idx="5">
                  <c:v>81</c:v>
                </c:pt>
                <c:pt idx="6">
                  <c:v>78.88</c:v>
                </c:pt>
                <c:pt idx="7">
                  <c:v>81.55</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Sheet1!$D$2:$D$9</c:f>
              <c:numCache>
                <c:formatCode>0.00_ </c:formatCode>
                <c:ptCount val="8"/>
                <c:pt idx="0">
                  <c:v>84.74</c:v>
                </c:pt>
                <c:pt idx="1">
                  <c:v>83.69</c:v>
                </c:pt>
                <c:pt idx="2">
                  <c:v>81.709999999999994</c:v>
                </c:pt>
                <c:pt idx="3">
                  <c:v>81.52</c:v>
                </c:pt>
                <c:pt idx="4">
                  <c:v>80.510000000000005</c:v>
                </c:pt>
                <c:pt idx="5">
                  <c:v>82.7</c:v>
                </c:pt>
                <c:pt idx="6">
                  <c:v>81.3</c:v>
                </c:pt>
                <c:pt idx="7">
                  <c:v>83.85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Sheet1!$E$2:$E$9</c:f>
              <c:numCache>
                <c:formatCode>0.00_ </c:formatCode>
                <c:ptCount val="8"/>
                <c:pt idx="0">
                  <c:v>82.25</c:v>
                </c:pt>
                <c:pt idx="1">
                  <c:v>79.77</c:v>
                </c:pt>
                <c:pt idx="2">
                  <c:v>76.61</c:v>
                </c:pt>
                <c:pt idx="3">
                  <c:v>76.61</c:v>
                </c:pt>
                <c:pt idx="4">
                  <c:v>75.5</c:v>
                </c:pt>
                <c:pt idx="5">
                  <c:v>78.47</c:v>
                </c:pt>
                <c:pt idx="6">
                  <c:v>76.400000000000006</c:v>
                </c:pt>
                <c:pt idx="7">
                  <c:v>80.37</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Sheet1!$F$2:$F$9</c:f>
              <c:numCache>
                <c:formatCode>0.00_ </c:formatCode>
                <c:ptCount val="8"/>
                <c:pt idx="0">
                  <c:v>83.72</c:v>
                </c:pt>
                <c:pt idx="1">
                  <c:v>80.7</c:v>
                </c:pt>
                <c:pt idx="2">
                  <c:v>78.03</c:v>
                </c:pt>
                <c:pt idx="3">
                  <c:v>77.69</c:v>
                </c:pt>
                <c:pt idx="4">
                  <c:v>76.42</c:v>
                </c:pt>
                <c:pt idx="5">
                  <c:v>78.94</c:v>
                </c:pt>
                <c:pt idx="6">
                  <c:v>76.17</c:v>
                </c:pt>
                <c:pt idx="7">
                  <c:v>79.430000000000007</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5"/>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20214699712428305"/>
          <c:y val="0.87997611133153075"/>
          <c:w val="0.60213084562431074"/>
          <c:h val="0.11473103993225153"/>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18238869062"/>
          <c:y val="0.18403915122786804"/>
          <c:w val="0.85154416443854486"/>
          <c:h val="0.62521780244907277"/>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1"/>
              <c:layout>
                <c:manualLayout>
                  <c:x val="-3.4273037909511611E-2"/>
                  <c:y val="3.16865844577973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20-41D0-BB4A-43A995E96C19}"/>
                </c:ext>
              </c:extLst>
            </c:dLbl>
            <c:dLbl>
              <c:idx val="2"/>
              <c:layout>
                <c:manualLayout>
                  <c:x val="-5.2034349457500816E-2"/>
                  <c:y val="2.93027937838998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20-41D0-BB4A-43A995E96C1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1年以下（含1年）</c:v>
                </c:pt>
                <c:pt idx="1">
                  <c:v>1年-3年（含3年）</c:v>
                </c:pt>
                <c:pt idx="2">
                  <c:v>3年-5年（含5年）</c:v>
                </c:pt>
                <c:pt idx="3">
                  <c:v>5年-10年（含10年）</c:v>
                </c:pt>
                <c:pt idx="4">
                  <c:v>10年以上</c:v>
                </c:pt>
              </c:strCache>
            </c:strRef>
          </c:cat>
          <c:val>
            <c:numRef>
              <c:f>Sheet1!$B$2:$B$6</c:f>
              <c:numCache>
                <c:formatCode>0.00_ </c:formatCode>
                <c:ptCount val="5"/>
                <c:pt idx="0">
                  <c:v>82.87</c:v>
                </c:pt>
                <c:pt idx="1">
                  <c:v>80.8</c:v>
                </c:pt>
                <c:pt idx="2">
                  <c:v>81.44</c:v>
                </c:pt>
                <c:pt idx="3">
                  <c:v>78.62</c:v>
                </c:pt>
                <c:pt idx="4">
                  <c:v>79.010000000000005</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1年以下（含1年）</c:v>
                </c:pt>
                <c:pt idx="1">
                  <c:v>1年-3年（含3年）</c:v>
                </c:pt>
                <c:pt idx="2">
                  <c:v>3年-5年（含5年）</c:v>
                </c:pt>
                <c:pt idx="3">
                  <c:v>5年-10年（含10年）</c:v>
                </c:pt>
                <c:pt idx="4">
                  <c:v>10年以上</c:v>
                </c:pt>
              </c:strCache>
            </c:strRef>
          </c:cat>
          <c:val>
            <c:numRef>
              <c:f>Sheet1!$C$2:$C$6</c:f>
              <c:numCache>
                <c:formatCode>0.00_ </c:formatCode>
                <c:ptCount val="5"/>
                <c:pt idx="0">
                  <c:v>85.65</c:v>
                </c:pt>
                <c:pt idx="1">
                  <c:v>83.69</c:v>
                </c:pt>
                <c:pt idx="2">
                  <c:v>83.86</c:v>
                </c:pt>
                <c:pt idx="3">
                  <c:v>82.11</c:v>
                </c:pt>
                <c:pt idx="4">
                  <c:v>82.2</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727323310412786"/>
          <c:y val="0.91471491458990639"/>
          <c:w val="0.33549842011489295"/>
          <c:h val="6.490461749272249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0.102770675548798"/>
          <c:w val="0.86792498246419025"/>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Sheet1!$B$2:$B$6</c:f>
              <c:numCache>
                <c:formatCode>0.00_ </c:formatCode>
                <c:ptCount val="5"/>
                <c:pt idx="0">
                  <c:v>84.98</c:v>
                </c:pt>
                <c:pt idx="1">
                  <c:v>83.59</c:v>
                </c:pt>
                <c:pt idx="2">
                  <c:v>85.23</c:v>
                </c:pt>
                <c:pt idx="3">
                  <c:v>82.1</c:v>
                </c:pt>
                <c:pt idx="4">
                  <c:v>81.8</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Sheet1!$C$2:$C$6</c:f>
              <c:numCache>
                <c:formatCode>0.00_ </c:formatCode>
                <c:ptCount val="5"/>
                <c:pt idx="0">
                  <c:v>87.72</c:v>
                </c:pt>
                <c:pt idx="1">
                  <c:v>84.8</c:v>
                </c:pt>
                <c:pt idx="2">
                  <c:v>84.38</c:v>
                </c:pt>
                <c:pt idx="3">
                  <c:v>83.84</c:v>
                </c:pt>
                <c:pt idx="4">
                  <c:v>84.47</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Sheet1!$D$2:$D$6</c:f>
              <c:numCache>
                <c:formatCode>0.00_ </c:formatCode>
                <c:ptCount val="5"/>
                <c:pt idx="0">
                  <c:v>85.99</c:v>
                </c:pt>
                <c:pt idx="1">
                  <c:v>84.12</c:v>
                </c:pt>
                <c:pt idx="2">
                  <c:v>83.04</c:v>
                </c:pt>
                <c:pt idx="3">
                  <c:v>82.06</c:v>
                </c:pt>
                <c:pt idx="4">
                  <c:v>81.69</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Sheet1!$E$2:$E$6</c:f>
              <c:numCache>
                <c:formatCode>0.00_ </c:formatCode>
                <c:ptCount val="5"/>
                <c:pt idx="0">
                  <c:v>83.9</c:v>
                </c:pt>
                <c:pt idx="1">
                  <c:v>82.27</c:v>
                </c:pt>
                <c:pt idx="2">
                  <c:v>82.8</c:v>
                </c:pt>
                <c:pt idx="3">
                  <c:v>80.45</c:v>
                </c:pt>
                <c:pt idx="4">
                  <c:v>80.83</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90"/>
          <c:min val="8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36592101184848796"/>
          <c:y val="0.87140318348561985"/>
          <c:w val="0.26761370916636035"/>
          <c:h val="0.1023920095751795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7.1013776410064927E-2"/>
          <c:w val="0.86792498246419025"/>
          <c:h val="0.5635066831592389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Sheet1!$B$2:$B$6</c:f>
              <c:numCache>
                <c:formatCode>0.00_ </c:formatCode>
                <c:ptCount val="5"/>
                <c:pt idx="0">
                  <c:v>83.02</c:v>
                </c:pt>
                <c:pt idx="1">
                  <c:v>80.400000000000006</c:v>
                </c:pt>
                <c:pt idx="2">
                  <c:v>81.209999999999994</c:v>
                </c:pt>
                <c:pt idx="3">
                  <c:v>78.09</c:v>
                </c:pt>
                <c:pt idx="4">
                  <c:v>78.569999999999993</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Sheet1!$C$2:$C$6</c:f>
              <c:numCache>
                <c:formatCode>0.00_ </c:formatCode>
                <c:ptCount val="5"/>
                <c:pt idx="0">
                  <c:v>83.45</c:v>
                </c:pt>
                <c:pt idx="1">
                  <c:v>82.14</c:v>
                </c:pt>
                <c:pt idx="2">
                  <c:v>83.13</c:v>
                </c:pt>
                <c:pt idx="3">
                  <c:v>79.56</c:v>
                </c:pt>
                <c:pt idx="4">
                  <c:v>79.709999999999994</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Sheet1!$D$2:$D$6</c:f>
              <c:numCache>
                <c:formatCode>0.00_ </c:formatCode>
                <c:ptCount val="5"/>
                <c:pt idx="0">
                  <c:v>84.61</c:v>
                </c:pt>
                <c:pt idx="1">
                  <c:v>82.72</c:v>
                </c:pt>
                <c:pt idx="2">
                  <c:v>83.66</c:v>
                </c:pt>
                <c:pt idx="3">
                  <c:v>80.98</c:v>
                </c:pt>
                <c:pt idx="4">
                  <c:v>81.290000000000006</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Sheet1!$E$2:$E$6</c:f>
              <c:numCache>
                <c:formatCode>0.00_ </c:formatCode>
                <c:ptCount val="5"/>
                <c:pt idx="0">
                  <c:v>80.430000000000007</c:v>
                </c:pt>
                <c:pt idx="1">
                  <c:v>78.38</c:v>
                </c:pt>
                <c:pt idx="2">
                  <c:v>77.87</c:v>
                </c:pt>
                <c:pt idx="3">
                  <c:v>76.08</c:v>
                </c:pt>
                <c:pt idx="4">
                  <c:v>76.569999999999993</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Sheet1!$A$2:$A$6</c:f>
              <c:strCache>
                <c:ptCount val="5"/>
                <c:pt idx="0">
                  <c:v>1年以下（含1年）</c:v>
                </c:pt>
                <c:pt idx="1">
                  <c:v>1年-3年（含3年）</c:v>
                </c:pt>
                <c:pt idx="2">
                  <c:v>3年-5年（含5年）</c:v>
                </c:pt>
                <c:pt idx="3">
                  <c:v>5年-10年（含10年）</c:v>
                </c:pt>
                <c:pt idx="4">
                  <c:v>10年以上</c:v>
                </c:pt>
              </c:strCache>
            </c:strRef>
          </c:cat>
          <c:val>
            <c:numRef>
              <c:f>Sheet1!$F$2:$F$6</c:f>
              <c:numCache>
                <c:formatCode>0.00_ </c:formatCode>
                <c:ptCount val="5"/>
                <c:pt idx="0">
                  <c:v>81.510000000000005</c:v>
                </c:pt>
                <c:pt idx="1">
                  <c:v>78.87</c:v>
                </c:pt>
                <c:pt idx="2">
                  <c:v>79.47</c:v>
                </c:pt>
                <c:pt idx="3">
                  <c:v>76.84</c:v>
                </c:pt>
                <c:pt idx="4">
                  <c:v>77.489999999999995</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5"/>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20214699712428305"/>
          <c:y val="0.87997611133153075"/>
          <c:w val="0.60213084562431074"/>
          <c:h val="0.11473103993225153"/>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23449366576486"/>
          <c:y val="0.21264463931463953"/>
          <c:w val="0.85154416443854486"/>
          <c:h val="0.61329884907958454"/>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总监及以上职级员工</c:v>
                </c:pt>
                <c:pt idx="1">
                  <c:v>总监以下&amp;经理及以上职级员工</c:v>
                </c:pt>
                <c:pt idx="2">
                  <c:v>其他职级员工</c:v>
                </c:pt>
              </c:strCache>
            </c:strRef>
          </c:cat>
          <c:val>
            <c:numRef>
              <c:f>Sheet1!$B$2:$B$4</c:f>
              <c:numCache>
                <c:formatCode>0.00_ </c:formatCode>
                <c:ptCount val="3"/>
                <c:pt idx="0">
                  <c:v>82.71</c:v>
                </c:pt>
                <c:pt idx="1">
                  <c:v>82.01</c:v>
                </c:pt>
                <c:pt idx="2">
                  <c:v>79.41</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总监及以上职级员工</c:v>
                </c:pt>
                <c:pt idx="1">
                  <c:v>总监以下&amp;经理及以上职级员工</c:v>
                </c:pt>
                <c:pt idx="2">
                  <c:v>其他职级员工</c:v>
                </c:pt>
              </c:strCache>
            </c:strRef>
          </c:cat>
          <c:val>
            <c:numRef>
              <c:f>Sheet1!$C$2:$C$4</c:f>
              <c:numCache>
                <c:formatCode>0.00_ </c:formatCode>
                <c:ptCount val="3"/>
                <c:pt idx="0">
                  <c:v>85.95</c:v>
                </c:pt>
                <c:pt idx="1">
                  <c:v>86.66</c:v>
                </c:pt>
                <c:pt idx="2">
                  <c:v>82.5</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727323310412786"/>
          <c:y val="0.91471491458990639"/>
          <c:w val="0.33549842011489295"/>
          <c:h val="6.490461749272249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328105261412602"/>
          <c:y val="9.1973624348367006E-2"/>
          <c:w val="0.53816979975286039"/>
          <c:h val="0.59535659296077892"/>
        </c:manualLayout>
      </c:layout>
      <c:pieChart>
        <c:varyColors val="1"/>
        <c:ser>
          <c:idx val="0"/>
          <c:order val="0"/>
          <c:tx>
            <c:strRef>
              <c:f>工作表1!$B$1</c:f>
              <c:strCache>
                <c:ptCount val="1"/>
                <c:pt idx="0">
                  <c:v>年龄</c:v>
                </c:pt>
              </c:strCache>
            </c:strRef>
          </c:tx>
          <c:spPr>
            <a:ln>
              <a:solidFill>
                <a:schemeClr val="bg1"/>
              </a:solidFill>
            </a:ln>
          </c:spPr>
          <c:dPt>
            <c:idx val="0"/>
            <c:bubble3D val="0"/>
            <c:spPr>
              <a:solidFill>
                <a:schemeClr val="accent5"/>
              </a:solidFill>
              <a:ln w="19050">
                <a:solidFill>
                  <a:schemeClr val="bg1"/>
                </a:solidFill>
              </a:ln>
              <a:effectLst/>
            </c:spPr>
            <c:extLst>
              <c:ext xmlns:c16="http://schemas.microsoft.com/office/drawing/2014/chart" uri="{C3380CC4-5D6E-409C-BE32-E72D297353CC}">
                <c16:uniqueId val="{00000001-C31A-4BE2-BEBC-7CB23B388092}"/>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C31A-4BE2-BEBC-7CB23B388092}"/>
              </c:ext>
            </c:extLst>
          </c:dPt>
          <c:dPt>
            <c:idx val="2"/>
            <c:bubble3D val="0"/>
            <c:spPr>
              <a:solidFill>
                <a:schemeClr val="accent6"/>
              </a:solidFill>
              <a:ln w="19050">
                <a:solidFill>
                  <a:schemeClr val="bg1"/>
                </a:solidFill>
              </a:ln>
              <a:effectLst/>
            </c:spPr>
            <c:extLst>
              <c:ext xmlns:c16="http://schemas.microsoft.com/office/drawing/2014/chart" uri="{C3380CC4-5D6E-409C-BE32-E72D297353CC}">
                <c16:uniqueId val="{00000005-C31A-4BE2-BEBC-7CB23B388092}"/>
              </c:ext>
            </c:extLst>
          </c:dPt>
          <c:dPt>
            <c:idx val="3"/>
            <c:bubble3D val="0"/>
            <c:spPr>
              <a:solidFill>
                <a:schemeClr val="accent1"/>
              </a:solidFill>
              <a:ln w="19050">
                <a:solidFill>
                  <a:schemeClr val="bg1"/>
                </a:solidFill>
              </a:ln>
              <a:effectLst/>
            </c:spPr>
            <c:extLst>
              <c:ext xmlns:c16="http://schemas.microsoft.com/office/drawing/2014/chart" uri="{C3380CC4-5D6E-409C-BE32-E72D297353CC}">
                <c16:uniqueId val="{00000007-C31A-4BE2-BEBC-7CB23B388092}"/>
              </c:ext>
            </c:extLst>
          </c:dPt>
          <c:dPt>
            <c:idx val="4"/>
            <c:bubble3D val="0"/>
            <c:spPr>
              <a:solidFill>
                <a:schemeClr val="accent3"/>
              </a:solidFill>
              <a:ln w="19050">
                <a:solidFill>
                  <a:schemeClr val="bg1"/>
                </a:solidFill>
              </a:ln>
              <a:effectLst/>
            </c:spPr>
            <c:extLst>
              <c:ext xmlns:c16="http://schemas.microsoft.com/office/drawing/2014/chart" uri="{C3380CC4-5D6E-409C-BE32-E72D297353CC}">
                <c16:uniqueId val="{00000009-C31A-4BE2-BEBC-7CB23B388092}"/>
              </c:ext>
            </c:extLst>
          </c:dPt>
          <c:dPt>
            <c:idx val="5"/>
            <c:bubble3D val="0"/>
            <c:spPr>
              <a:solidFill>
                <a:srgbClr val="FFFF00"/>
              </a:solidFill>
              <a:ln w="19050">
                <a:solidFill>
                  <a:schemeClr val="bg1"/>
                </a:solidFill>
              </a:ln>
              <a:effectLst/>
            </c:spPr>
            <c:extLst>
              <c:ext xmlns:c16="http://schemas.microsoft.com/office/drawing/2014/chart" uri="{C3380CC4-5D6E-409C-BE32-E72D297353CC}">
                <c16:uniqueId val="{0000000B-C31A-4BE2-BEBC-7CB23B388092}"/>
              </c:ext>
            </c:extLst>
          </c:dPt>
          <c:dPt>
            <c:idx val="6"/>
            <c:bubble3D val="0"/>
            <c:spPr>
              <a:solidFill>
                <a:schemeClr val="accent6">
                  <a:lumMod val="80000"/>
                  <a:lumOff val="20000"/>
                </a:schemeClr>
              </a:solidFill>
              <a:ln w="19050">
                <a:solidFill>
                  <a:schemeClr val="bg1"/>
                </a:solidFill>
              </a:ln>
              <a:effectLst/>
            </c:spPr>
            <c:extLst>
              <c:ext xmlns:c16="http://schemas.microsoft.com/office/drawing/2014/chart" uri="{C3380CC4-5D6E-409C-BE32-E72D297353CC}">
                <c16:uniqueId val="{0000000D-1A98-402C-B62A-9D5C566058DC}"/>
              </c:ext>
            </c:extLst>
          </c:dPt>
          <c:dPt>
            <c:idx val="7"/>
            <c:bubble3D val="0"/>
            <c:spPr>
              <a:solidFill>
                <a:schemeClr val="accent5">
                  <a:lumMod val="80000"/>
                  <a:lumOff val="20000"/>
                </a:schemeClr>
              </a:solidFill>
              <a:ln w="19050">
                <a:solidFill>
                  <a:schemeClr val="bg1"/>
                </a:solidFill>
              </a:ln>
              <a:effectLst/>
            </c:spPr>
            <c:extLst>
              <c:ext xmlns:c16="http://schemas.microsoft.com/office/drawing/2014/chart" uri="{C3380CC4-5D6E-409C-BE32-E72D297353CC}">
                <c16:uniqueId val="{0000000C-1A98-402C-B62A-9D5C566058DC}"/>
              </c:ext>
            </c:extLst>
          </c:dPt>
          <c:dLbls>
            <c:dLbl>
              <c:idx val="0"/>
              <c:layout>
                <c:manualLayout>
                  <c:x val="6.9559003222351909E-3"/>
                  <c:y val="9.393033652891989E-3"/>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icrosoft YaHei" charset="-122"/>
                        <a:ea typeface="Microsoft YaHei" charset="-122"/>
                        <a:cs typeface="Microsoft YaHei" charset="-122"/>
                      </a:defRPr>
                    </a:pPr>
                    <a:fld id="{E8580CF5-4956-4407-A113-EB84EFB59E44}" type="PERCENTAGE">
                      <a:rPr lang="en-US" altLang="zh-CN" dirty="0">
                        <a:solidFill>
                          <a:schemeClr val="tx1"/>
                        </a:solidFill>
                      </a:rPr>
                      <a:pPr>
                        <a:defRPr sz="1600">
                          <a:solidFill>
                            <a:schemeClr val="bg1"/>
                          </a:solidFill>
                          <a:latin typeface="Microsoft YaHei" charset="-122"/>
                          <a:ea typeface="Microsoft YaHei" charset="-122"/>
                          <a:cs typeface="Microsoft YaHei" charset="-122"/>
                        </a:defRPr>
                      </a:pPr>
                      <a:t>[百分比]</a:t>
                    </a:fld>
                    <a:endParaRPr lang="zh-CN" altLang="en-US"/>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icrosoft YaHei" charset="-122"/>
                      <a:ea typeface="Microsoft YaHei" charset="-122"/>
                      <a:cs typeface="Microsoft YaHei" charset="-122"/>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C31A-4BE2-BEBC-7CB23B388092}"/>
                </c:ext>
              </c:extLst>
            </c:dLbl>
            <c:dLbl>
              <c:idx val="1"/>
              <c:layout>
                <c:manualLayout>
                  <c:x val="2.3659524905562168E-2"/>
                  <c:y val="1.5704174569418118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C31A-4BE2-BEBC-7CB23B388092}"/>
                </c:ext>
              </c:extLst>
            </c:dLbl>
            <c:dLbl>
              <c:idx val="4"/>
              <c:layout>
                <c:manualLayout>
                  <c:x val="2.3897796813863066E-2"/>
                  <c:y val="-6.702508731582936E-3"/>
                </c:manualLayout>
              </c:layout>
              <c:tx>
                <c:rich>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icrosoft YaHei" charset="-122"/>
                        <a:ea typeface="Microsoft YaHei" charset="-122"/>
                        <a:cs typeface="Microsoft YaHei" charset="-122"/>
                      </a:defRPr>
                    </a:pPr>
                    <a:fld id="{BE4176A5-E420-4E4F-BF6C-D919D7197596}" type="PERCENTAGE">
                      <a:rPr lang="en-US" altLang="zh-CN">
                        <a:solidFill>
                          <a:schemeClr val="tx1"/>
                        </a:solidFill>
                      </a:rPr>
                      <a:pPr>
                        <a:defRPr sz="1600">
                          <a:solidFill>
                            <a:schemeClr val="bg1"/>
                          </a:solidFill>
                          <a:latin typeface="Microsoft YaHei" charset="-122"/>
                          <a:ea typeface="Microsoft YaHei" charset="-122"/>
                          <a:cs typeface="Microsoft YaHei" charset="-122"/>
                        </a:defRPr>
                      </a:pPr>
                      <a:t>[百分比]</a:t>
                    </a:fld>
                    <a:endParaRPr lang="zh-CN" altLang="en-US"/>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icrosoft YaHei" charset="-122"/>
                      <a:ea typeface="Microsoft YaHei" charset="-122"/>
                      <a:cs typeface="Microsoft YaHei" charset="-122"/>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manualLayout>
                      <c:w val="0.18151167552598754"/>
                      <c:h val="6.7189790447770986E-2"/>
                    </c:manualLayout>
                  </c15:layout>
                  <c15:dlblFieldTable/>
                  <c15:showDataLabelsRange val="0"/>
                </c:ext>
                <c:ext xmlns:c16="http://schemas.microsoft.com/office/drawing/2014/chart" uri="{C3380CC4-5D6E-409C-BE32-E72D297353CC}">
                  <c16:uniqueId val="{00000009-C31A-4BE2-BEBC-7CB23B388092}"/>
                </c:ext>
              </c:extLst>
            </c:dLbl>
            <c:dLbl>
              <c:idx val="5"/>
              <c:layout>
                <c:manualLayout>
                  <c:x val="-2.1070017848969142E-4"/>
                  <c:y val="2.1134686379184097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B-C31A-4BE2-BEBC-7CB23B388092}"/>
                </c:ext>
              </c:extLst>
            </c:dLbl>
            <c:dLbl>
              <c:idx val="6"/>
              <c:layout>
                <c:manualLayout>
                  <c:x val="2.6025477396118386E-2"/>
                  <c:y val="3.1408349138836236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D-1A98-402C-B62A-9D5C566058DC}"/>
                </c:ext>
              </c:extLst>
            </c:dLbl>
            <c:dLbl>
              <c:idx val="7"/>
              <c:layout>
                <c:manualLayout>
                  <c:x val="-1.4195714943337301E-2"/>
                  <c:y val="2.0938899425890826E-2"/>
                </c:manualLayout>
              </c:layout>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C-1A98-402C-B62A-9D5C566058DC}"/>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icrosoft YaHei" charset="-122"/>
                    <a:ea typeface="Microsoft YaHei" charset="-122"/>
                    <a:cs typeface="Microsoft YaHei" charset="-122"/>
                  </a:defRPr>
                </a:pPr>
                <a:endParaRPr lang="zh-CN"/>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工作表1!$A$2:$A$9</c:f>
              <c:strCache>
                <c:ptCount val="8"/>
                <c:pt idx="0">
                  <c:v>20岁及以下</c:v>
                </c:pt>
                <c:pt idx="1">
                  <c:v>21岁-25岁</c:v>
                </c:pt>
                <c:pt idx="2">
                  <c:v>26岁-30岁</c:v>
                </c:pt>
                <c:pt idx="3">
                  <c:v>31岁-35岁</c:v>
                </c:pt>
                <c:pt idx="4">
                  <c:v>36岁-40岁</c:v>
                </c:pt>
                <c:pt idx="5">
                  <c:v>41岁-45岁</c:v>
                </c:pt>
                <c:pt idx="6">
                  <c:v>46岁-50岁</c:v>
                </c:pt>
                <c:pt idx="7">
                  <c:v>51岁及以上</c:v>
                </c:pt>
              </c:strCache>
            </c:strRef>
          </c:cat>
          <c:val>
            <c:numRef>
              <c:f>工作表1!$B$2:$B$9</c:f>
              <c:numCache>
                <c:formatCode>General</c:formatCode>
                <c:ptCount val="8"/>
                <c:pt idx="0">
                  <c:v>8.6E-3</c:v>
                </c:pt>
                <c:pt idx="1">
                  <c:v>6.5600000000000006E-2</c:v>
                </c:pt>
                <c:pt idx="2">
                  <c:v>0.1968</c:v>
                </c:pt>
                <c:pt idx="3">
                  <c:v>0.37819999999999998</c:v>
                </c:pt>
                <c:pt idx="4">
                  <c:v>0.15540000000000001</c:v>
                </c:pt>
                <c:pt idx="5">
                  <c:v>8.5400000000000004E-2</c:v>
                </c:pt>
                <c:pt idx="6">
                  <c:v>0.06</c:v>
                </c:pt>
                <c:pt idx="7">
                  <c:v>0.05</c:v>
                </c:pt>
              </c:numCache>
            </c:numRef>
          </c:val>
          <c:extLst>
            <c:ext xmlns:c16="http://schemas.microsoft.com/office/drawing/2014/chart" uri="{C3380CC4-5D6E-409C-BE32-E72D297353CC}">
              <c16:uniqueId val="{00000010-C31A-4BE2-BEBC-7CB23B388092}"/>
            </c:ext>
          </c:extLst>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7.0123478501595712E-2"/>
          <c:y val="0.8375833872090942"/>
          <c:w val="0.89999978873046005"/>
          <c:h val="9.959981338375896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icrosoft YaHei" charset="-122"/>
              <a:ea typeface="Microsoft YaHei" charset="-122"/>
              <a:cs typeface="Microsoft YaHei" charset="-122"/>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0.102770675548798"/>
          <c:w val="0.86792498246419025"/>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Sheet1!$B$2:$B$4</c:f>
              <c:numCache>
                <c:formatCode>General</c:formatCode>
                <c:ptCount val="3"/>
                <c:pt idx="0">
                  <c:v>86.21</c:v>
                </c:pt>
                <c:pt idx="1">
                  <c:v>87.05</c:v>
                </c:pt>
                <c:pt idx="2">
                  <c:v>82.29</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Sheet1!$C$2:$C$4</c:f>
              <c:numCache>
                <c:formatCode>General</c:formatCode>
                <c:ptCount val="3"/>
                <c:pt idx="0">
                  <c:v>87.25</c:v>
                </c:pt>
                <c:pt idx="1">
                  <c:v>87.75</c:v>
                </c:pt>
                <c:pt idx="2">
                  <c:v>84.43</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Sheet1!$D$2:$D$4</c:f>
              <c:numCache>
                <c:formatCode>General</c:formatCode>
                <c:ptCount val="3"/>
                <c:pt idx="0">
                  <c:v>85.18</c:v>
                </c:pt>
                <c:pt idx="1">
                  <c:v>86.55</c:v>
                </c:pt>
                <c:pt idx="2">
                  <c:v>82.23</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Sheet1!$E$2:$E$4</c:f>
              <c:numCache>
                <c:formatCode>General</c:formatCode>
                <c:ptCount val="3"/>
                <c:pt idx="0">
                  <c:v>85.18</c:v>
                </c:pt>
                <c:pt idx="1">
                  <c:v>85.28</c:v>
                </c:pt>
                <c:pt idx="2">
                  <c:v>81.05</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90"/>
          <c:min val="8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36592101184848796"/>
          <c:y val="0.87140318348561985"/>
          <c:w val="0.26761370916636035"/>
          <c:h val="0.1023920095751795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7.1013776410064927E-2"/>
          <c:w val="0.86792498246419025"/>
          <c:h val="0.5635066831592389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Sheet1!$B$2:$B$4</c:f>
              <c:numCache>
                <c:formatCode>0.00_ </c:formatCode>
                <c:ptCount val="3"/>
                <c:pt idx="0">
                  <c:v>82.97</c:v>
                </c:pt>
                <c:pt idx="1">
                  <c:v>81.39</c:v>
                </c:pt>
                <c:pt idx="2">
                  <c:v>79.010000000000005</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Sheet1!$C$2:$C$4</c:f>
              <c:numCache>
                <c:formatCode>0.00_ </c:formatCode>
                <c:ptCount val="3"/>
                <c:pt idx="0">
                  <c:v>83.59</c:v>
                </c:pt>
                <c:pt idx="1">
                  <c:v>83.08</c:v>
                </c:pt>
                <c:pt idx="2">
                  <c:v>80.28</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Sheet1!$D$2:$D$4</c:f>
              <c:numCache>
                <c:formatCode>0.00_ </c:formatCode>
                <c:ptCount val="3"/>
                <c:pt idx="0">
                  <c:v>84.27</c:v>
                </c:pt>
                <c:pt idx="1">
                  <c:v>84.46</c:v>
                </c:pt>
                <c:pt idx="2">
                  <c:v>81.63</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Sheet1!$E$2:$E$4</c:f>
              <c:numCache>
                <c:formatCode>0.00_ </c:formatCode>
                <c:ptCount val="3"/>
                <c:pt idx="0">
                  <c:v>79.41</c:v>
                </c:pt>
                <c:pt idx="1">
                  <c:v>78.83</c:v>
                </c:pt>
                <c:pt idx="2">
                  <c:v>76.91</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Sheet1!$A$2:$A$4</c:f>
              <c:strCache>
                <c:ptCount val="3"/>
                <c:pt idx="0">
                  <c:v>总监及以上职级员工</c:v>
                </c:pt>
                <c:pt idx="1">
                  <c:v>总监以下&amp;经理及以上职级员工</c:v>
                </c:pt>
                <c:pt idx="2">
                  <c:v>其他职级员工</c:v>
                </c:pt>
              </c:strCache>
            </c:strRef>
          </c:cat>
          <c:val>
            <c:numRef>
              <c:f>Sheet1!$F$2:$F$4</c:f>
              <c:numCache>
                <c:formatCode>0.00_ </c:formatCode>
                <c:ptCount val="3"/>
                <c:pt idx="0">
                  <c:v>81.97</c:v>
                </c:pt>
                <c:pt idx="1">
                  <c:v>80.67</c:v>
                </c:pt>
                <c:pt idx="2">
                  <c:v>77.75</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5"/>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20214699712428305"/>
          <c:y val="0.87997611133153075"/>
          <c:w val="0.60213084562431074"/>
          <c:h val="0.11473103993225153"/>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23449366576486"/>
          <c:y val="0.18642294190176564"/>
          <c:w val="0.85154416443854486"/>
          <c:h val="0.63952054649245849"/>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集团本部</c:v>
                </c:pt>
                <c:pt idx="1">
                  <c:v>风电事业部</c:v>
                </c:pt>
                <c:pt idx="2">
                  <c:v>工业事业部</c:v>
                </c:pt>
                <c:pt idx="3">
                  <c:v>包齿公司</c:v>
                </c:pt>
                <c:pt idx="4">
                  <c:v>南传智能</c:v>
                </c:pt>
              </c:strCache>
            </c:strRef>
          </c:cat>
          <c:val>
            <c:numRef>
              <c:f>Sheet1!$B$2:$B$6</c:f>
              <c:numCache>
                <c:formatCode>0.00_ </c:formatCode>
                <c:ptCount val="5"/>
                <c:pt idx="0">
                  <c:v>82.64</c:v>
                </c:pt>
                <c:pt idx="1">
                  <c:v>81.3</c:v>
                </c:pt>
                <c:pt idx="2">
                  <c:v>76.569999999999993</c:v>
                </c:pt>
                <c:pt idx="3">
                  <c:v>78.95</c:v>
                </c:pt>
                <c:pt idx="4">
                  <c:v>76.67</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集团本部</c:v>
                </c:pt>
                <c:pt idx="1">
                  <c:v>风电事业部</c:v>
                </c:pt>
                <c:pt idx="2">
                  <c:v>工业事业部</c:v>
                </c:pt>
                <c:pt idx="3">
                  <c:v>包齿公司</c:v>
                </c:pt>
                <c:pt idx="4">
                  <c:v>南传智能</c:v>
                </c:pt>
              </c:strCache>
            </c:strRef>
          </c:cat>
          <c:val>
            <c:numRef>
              <c:f>Sheet1!$C$2:$C$6</c:f>
              <c:numCache>
                <c:formatCode>0.00_ </c:formatCode>
                <c:ptCount val="5"/>
                <c:pt idx="0">
                  <c:v>86.2</c:v>
                </c:pt>
                <c:pt idx="1">
                  <c:v>84.41</c:v>
                </c:pt>
                <c:pt idx="2">
                  <c:v>79.349999999999994</c:v>
                </c:pt>
                <c:pt idx="3">
                  <c:v>83.22</c:v>
                </c:pt>
                <c:pt idx="4">
                  <c:v>80.28</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min val="7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727323310412786"/>
          <c:y val="0.93378523998108753"/>
          <c:w val="0.33549842011489295"/>
          <c:h val="6.490461749272249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0.102770675548798"/>
          <c:w val="0.86792498246419025"/>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Sheet1!$B$2:$B$6</c:f>
              <c:numCache>
                <c:formatCode>0.00_ </c:formatCode>
                <c:ptCount val="5"/>
                <c:pt idx="0">
                  <c:v>87.61</c:v>
                </c:pt>
                <c:pt idx="1">
                  <c:v>83.82</c:v>
                </c:pt>
                <c:pt idx="2">
                  <c:v>79.599999999999994</c:v>
                </c:pt>
                <c:pt idx="3">
                  <c:v>82.93</c:v>
                </c:pt>
                <c:pt idx="4">
                  <c:v>81.709999999999994</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Sheet1!$C$2:$C$6</c:f>
              <c:numCache>
                <c:formatCode>0.00_ </c:formatCode>
                <c:ptCount val="5"/>
                <c:pt idx="0">
                  <c:v>87.17</c:v>
                </c:pt>
                <c:pt idx="1">
                  <c:v>86.27</c:v>
                </c:pt>
                <c:pt idx="2">
                  <c:v>81.239999999999995</c:v>
                </c:pt>
                <c:pt idx="3">
                  <c:v>85.52</c:v>
                </c:pt>
                <c:pt idx="4">
                  <c:v>83.72</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Sheet1!$D$2:$D$6</c:f>
              <c:numCache>
                <c:formatCode>0.00_ </c:formatCode>
                <c:ptCount val="5"/>
                <c:pt idx="0">
                  <c:v>86.1</c:v>
                </c:pt>
                <c:pt idx="1">
                  <c:v>84.54</c:v>
                </c:pt>
                <c:pt idx="2">
                  <c:v>78.33</c:v>
                </c:pt>
                <c:pt idx="3">
                  <c:v>83.31</c:v>
                </c:pt>
                <c:pt idx="4">
                  <c:v>79.14</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Sheet1!$E$2:$E$6</c:f>
              <c:numCache>
                <c:formatCode>0.00_ </c:formatCode>
                <c:ptCount val="5"/>
                <c:pt idx="0">
                  <c:v>83.9</c:v>
                </c:pt>
                <c:pt idx="1">
                  <c:v>83</c:v>
                </c:pt>
                <c:pt idx="2">
                  <c:v>78.23</c:v>
                </c:pt>
                <c:pt idx="3">
                  <c:v>81.13</c:v>
                </c:pt>
                <c:pt idx="4">
                  <c:v>76.569999999999993</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9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36592101184848796"/>
          <c:y val="0.87140318348561985"/>
          <c:w val="0.26761370916636035"/>
          <c:h val="0.1023920095751795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298954295553E-2"/>
          <c:y val="0.10395530685683357"/>
          <c:w val="0.86792498246419025"/>
          <c:h val="0.5635066831592389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Sheet1!$B$2:$B$6</c:f>
              <c:numCache>
                <c:formatCode>0.00_ </c:formatCode>
                <c:ptCount val="5"/>
                <c:pt idx="0">
                  <c:v>81.67</c:v>
                </c:pt>
                <c:pt idx="1">
                  <c:v>80.760000000000005</c:v>
                </c:pt>
                <c:pt idx="2">
                  <c:v>76.400000000000006</c:v>
                </c:pt>
                <c:pt idx="3">
                  <c:v>78.66</c:v>
                </c:pt>
                <c:pt idx="4">
                  <c:v>77.430000000000007</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Sheet1!$C$2:$C$6</c:f>
              <c:numCache>
                <c:formatCode>0.00_ </c:formatCode>
                <c:ptCount val="5"/>
                <c:pt idx="0">
                  <c:v>84.61</c:v>
                </c:pt>
                <c:pt idx="1">
                  <c:v>82.05</c:v>
                </c:pt>
                <c:pt idx="2">
                  <c:v>77.69</c:v>
                </c:pt>
                <c:pt idx="3">
                  <c:v>79.39</c:v>
                </c:pt>
                <c:pt idx="4">
                  <c:v>76.69</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Sheet1!$D$2:$D$6</c:f>
              <c:numCache>
                <c:formatCode>0.00_ </c:formatCode>
                <c:ptCount val="5"/>
                <c:pt idx="0">
                  <c:v>84.61</c:v>
                </c:pt>
                <c:pt idx="1">
                  <c:v>83.38</c:v>
                </c:pt>
                <c:pt idx="2">
                  <c:v>78.760000000000005</c:v>
                </c:pt>
                <c:pt idx="3">
                  <c:v>82.04</c:v>
                </c:pt>
                <c:pt idx="4">
                  <c:v>78.86</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Sheet1!$E$2:$E$6</c:f>
              <c:numCache>
                <c:formatCode>0.00_ </c:formatCode>
                <c:ptCount val="5"/>
                <c:pt idx="0">
                  <c:v>80</c:v>
                </c:pt>
                <c:pt idx="1">
                  <c:v>79.09</c:v>
                </c:pt>
                <c:pt idx="2">
                  <c:v>73.36</c:v>
                </c:pt>
                <c:pt idx="3">
                  <c:v>76.95</c:v>
                </c:pt>
                <c:pt idx="4">
                  <c:v>73.959999999999994</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Sheet1!$A$2:$A$6</c:f>
              <c:strCache>
                <c:ptCount val="5"/>
                <c:pt idx="0">
                  <c:v>集团本部</c:v>
                </c:pt>
                <c:pt idx="1">
                  <c:v>风电事业部</c:v>
                </c:pt>
                <c:pt idx="2">
                  <c:v>工业事业部</c:v>
                </c:pt>
                <c:pt idx="3">
                  <c:v>包齿公司</c:v>
                </c:pt>
                <c:pt idx="4">
                  <c:v>南传智能</c:v>
                </c:pt>
              </c:strCache>
            </c:strRef>
          </c:cat>
          <c:val>
            <c:numRef>
              <c:f>Sheet1!$F$2:$F$6</c:f>
              <c:numCache>
                <c:formatCode>0.00_ </c:formatCode>
                <c:ptCount val="5"/>
                <c:pt idx="0">
                  <c:v>80.73</c:v>
                </c:pt>
                <c:pt idx="1">
                  <c:v>79.95</c:v>
                </c:pt>
                <c:pt idx="2">
                  <c:v>75.010000000000005</c:v>
                </c:pt>
                <c:pt idx="3">
                  <c:v>75.86</c:v>
                </c:pt>
                <c:pt idx="4">
                  <c:v>74.86</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a:lstStyle/>
          <a:p>
            <a:pPr>
              <a:defRPr/>
            </a:pPr>
            <a:endParaRPr lang="zh-CN"/>
          </a:p>
        </c:txPr>
        <c:crossAx val="77419264"/>
        <c:crosses val="autoZero"/>
        <c:auto val="1"/>
        <c:lblAlgn val="ctr"/>
        <c:lblOffset val="100"/>
        <c:noMultiLvlLbl val="0"/>
      </c:catAx>
      <c:valAx>
        <c:axId val="77419264"/>
        <c:scaling>
          <c:orientation val="minMax"/>
          <c:max val="85"/>
          <c:min val="7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b"/>
      <c:layout>
        <c:manualLayout>
          <c:xMode val="edge"/>
          <c:yMode val="edge"/>
          <c:x val="0.20214699712428305"/>
          <c:y val="0.87997611133153075"/>
          <c:w val="0.60213084562431074"/>
          <c:h val="0.11473103993225153"/>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18425694685"/>
          <c:y val="7.9804480784828463E-2"/>
          <c:w val="0.85154416443854486"/>
          <c:h val="0.67758010361108212"/>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3"/>
              <c:layout>
                <c:manualLayout>
                  <c:x val="-3.5878635469750918E-2"/>
                  <c:y val="9.91253099056519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1.2705731029810527E-2"/>
                  <c:y val="4.83731191750807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9"/>
              <c:layout>
                <c:manualLayout>
                  <c:x val="-4.9497019236359505E-2"/>
                  <c:y val="5.07569098489784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Sheet1!$B$2:$B$17</c:f>
              <c:numCache>
                <c:formatCode>0.00_ </c:formatCode>
                <c:ptCount val="16"/>
                <c:pt idx="0">
                  <c:v>86.49</c:v>
                </c:pt>
                <c:pt idx="1">
                  <c:v>85.93</c:v>
                </c:pt>
                <c:pt idx="2">
                  <c:v>85.28</c:v>
                </c:pt>
                <c:pt idx="3">
                  <c:v>91.64</c:v>
                </c:pt>
                <c:pt idx="4">
                  <c:v>80.97</c:v>
                </c:pt>
                <c:pt idx="5">
                  <c:v>86.67</c:v>
                </c:pt>
                <c:pt idx="6">
                  <c:v>76.67</c:v>
                </c:pt>
                <c:pt idx="7">
                  <c:v>90.44</c:v>
                </c:pt>
                <c:pt idx="8">
                  <c:v>92.89</c:v>
                </c:pt>
                <c:pt idx="9">
                  <c:v>88</c:v>
                </c:pt>
                <c:pt idx="10">
                  <c:v>81.67</c:v>
                </c:pt>
                <c:pt idx="11">
                  <c:v>83.59</c:v>
                </c:pt>
                <c:pt idx="12">
                  <c:v>78.790000000000006</c:v>
                </c:pt>
                <c:pt idx="13">
                  <c:v>95.56</c:v>
                </c:pt>
                <c:pt idx="14">
                  <c:v>74.81</c:v>
                </c:pt>
                <c:pt idx="15">
                  <c:v>90.44</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4"/>
              <c:layout>
                <c:manualLayout>
                  <c:x val="-2.3706667815669418E-2"/>
                  <c:y val="-8.270205698029094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3B1-403D-8B3D-11ACE78F8135}"/>
                </c:ext>
              </c:extLst>
            </c:dLbl>
            <c:dLbl>
              <c:idx val="6"/>
              <c:layout>
                <c:manualLayout>
                  <c:x val="-3.3182209632932808E-2"/>
                  <c:y val="-0.1045429755542939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3B1-403D-8B3D-11ACE78F8135}"/>
                </c:ext>
              </c:extLst>
            </c:dLbl>
            <c:dLbl>
              <c:idx val="7"/>
              <c:layout>
                <c:manualLayout>
                  <c:x val="-4.0288865995880378E-2"/>
                  <c:y val="-5.267079394103685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3B1-403D-8B3D-11ACE78F8135}"/>
                </c:ext>
              </c:extLst>
            </c:dLbl>
            <c:dLbl>
              <c:idx val="8"/>
              <c:layout>
                <c:manualLayout>
                  <c:x val="1.8617410760397909E-3"/>
                  <c:y val="4.070275650666926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3.9600397002818886E-2"/>
                  <c:y val="-8.28256645411182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071968791892684E-2"/>
                  <c:y val="-0.124388975581380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Sheet1!$C$2:$C$17</c:f>
              <c:numCache>
                <c:formatCode>0.00_ </c:formatCode>
                <c:ptCount val="16"/>
                <c:pt idx="0">
                  <c:v>90</c:v>
                </c:pt>
                <c:pt idx="1">
                  <c:v>88.61</c:v>
                </c:pt>
                <c:pt idx="2">
                  <c:v>89.33</c:v>
                </c:pt>
                <c:pt idx="3">
                  <c:v>97.5</c:v>
                </c:pt>
                <c:pt idx="4">
                  <c:v>84.04</c:v>
                </c:pt>
                <c:pt idx="5">
                  <c:v>89.17</c:v>
                </c:pt>
                <c:pt idx="6">
                  <c:v>81.88</c:v>
                </c:pt>
                <c:pt idx="7">
                  <c:v>92.5</c:v>
                </c:pt>
                <c:pt idx="8">
                  <c:v>100</c:v>
                </c:pt>
                <c:pt idx="9">
                  <c:v>88.75</c:v>
                </c:pt>
                <c:pt idx="10">
                  <c:v>85.12</c:v>
                </c:pt>
                <c:pt idx="11">
                  <c:v>87.5</c:v>
                </c:pt>
                <c:pt idx="12">
                  <c:v>81.900000000000006</c:v>
                </c:pt>
                <c:pt idx="13">
                  <c:v>95</c:v>
                </c:pt>
                <c:pt idx="14">
                  <c:v>80.83</c:v>
                </c:pt>
                <c:pt idx="15">
                  <c:v>96.25</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1800000" vert="horz" anchor="ctr" anchorCtr="1"/>
          <a:lstStyle/>
          <a:p>
            <a:pPr>
              <a:defRPr/>
            </a:pPr>
            <a:endParaRPr lang="zh-CN"/>
          </a:p>
        </c:txPr>
        <c:crossAx val="115178112"/>
        <c:crosses val="autoZero"/>
        <c:auto val="1"/>
        <c:lblAlgn val="ctr"/>
        <c:lblOffset val="100"/>
        <c:noMultiLvlLbl val="0"/>
      </c:catAx>
      <c:valAx>
        <c:axId val="115178112"/>
        <c:scaling>
          <c:orientation val="minMax"/>
          <c:max val="100"/>
          <c:min val="70"/>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42403049632253847"/>
          <c:y val="0.92887362986393063"/>
          <c:w val="0.21957115339167507"/>
          <c:h val="6.9816129991300171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972325720200288E-2"/>
          <c:y val="0.17942974051322147"/>
          <c:w val="0.80066111190084022"/>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Sheet1!$B$2:$B$17</c:f>
              <c:numCache>
                <c:formatCode>0.00_ </c:formatCode>
                <c:ptCount val="16"/>
                <c:pt idx="0">
                  <c:v>94</c:v>
                </c:pt>
                <c:pt idx="1">
                  <c:v>91.11</c:v>
                </c:pt>
                <c:pt idx="2">
                  <c:v>90</c:v>
                </c:pt>
                <c:pt idx="3">
                  <c:v>96</c:v>
                </c:pt>
                <c:pt idx="4">
                  <c:v>84.62</c:v>
                </c:pt>
                <c:pt idx="5">
                  <c:v>86.67</c:v>
                </c:pt>
                <c:pt idx="6">
                  <c:v>77.5</c:v>
                </c:pt>
                <c:pt idx="7">
                  <c:v>100</c:v>
                </c:pt>
                <c:pt idx="8">
                  <c:v>100</c:v>
                </c:pt>
                <c:pt idx="9">
                  <c:v>85</c:v>
                </c:pt>
                <c:pt idx="10">
                  <c:v>87.14</c:v>
                </c:pt>
                <c:pt idx="11">
                  <c:v>88.67</c:v>
                </c:pt>
                <c:pt idx="12">
                  <c:v>84.4</c:v>
                </c:pt>
                <c:pt idx="13">
                  <c:v>100</c:v>
                </c:pt>
                <c:pt idx="14">
                  <c:v>86.67</c:v>
                </c:pt>
                <c:pt idx="15">
                  <c:v>95</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Sheet1!$C$2:$C$17</c:f>
              <c:numCache>
                <c:formatCode>0.00_ </c:formatCode>
                <c:ptCount val="16"/>
                <c:pt idx="0">
                  <c:v>90</c:v>
                </c:pt>
                <c:pt idx="1">
                  <c:v>88.89</c:v>
                </c:pt>
                <c:pt idx="2">
                  <c:v>91.92</c:v>
                </c:pt>
                <c:pt idx="3">
                  <c:v>100</c:v>
                </c:pt>
                <c:pt idx="4">
                  <c:v>85</c:v>
                </c:pt>
                <c:pt idx="5">
                  <c:v>90</c:v>
                </c:pt>
                <c:pt idx="6">
                  <c:v>82.5</c:v>
                </c:pt>
                <c:pt idx="7">
                  <c:v>95</c:v>
                </c:pt>
                <c:pt idx="8">
                  <c:v>100</c:v>
                </c:pt>
                <c:pt idx="9">
                  <c:v>90</c:v>
                </c:pt>
                <c:pt idx="10">
                  <c:v>85.24</c:v>
                </c:pt>
                <c:pt idx="11">
                  <c:v>88.67</c:v>
                </c:pt>
                <c:pt idx="12">
                  <c:v>81.2</c:v>
                </c:pt>
                <c:pt idx="13">
                  <c:v>100</c:v>
                </c:pt>
                <c:pt idx="14">
                  <c:v>81.67</c:v>
                </c:pt>
                <c:pt idx="15">
                  <c:v>100</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Sheet1!$D$2:$D$17</c:f>
              <c:numCache>
                <c:formatCode>0.00_ </c:formatCode>
                <c:ptCount val="16"/>
                <c:pt idx="0">
                  <c:v>84</c:v>
                </c:pt>
                <c:pt idx="1">
                  <c:v>86.67</c:v>
                </c:pt>
                <c:pt idx="2">
                  <c:v>88.85</c:v>
                </c:pt>
                <c:pt idx="3">
                  <c:v>100</c:v>
                </c:pt>
                <c:pt idx="4">
                  <c:v>84.23</c:v>
                </c:pt>
                <c:pt idx="5">
                  <c:v>93.33</c:v>
                </c:pt>
                <c:pt idx="6">
                  <c:v>85</c:v>
                </c:pt>
                <c:pt idx="7">
                  <c:v>85</c:v>
                </c:pt>
                <c:pt idx="8">
                  <c:v>100</c:v>
                </c:pt>
                <c:pt idx="9">
                  <c:v>90</c:v>
                </c:pt>
                <c:pt idx="10">
                  <c:v>84.76</c:v>
                </c:pt>
                <c:pt idx="11">
                  <c:v>86</c:v>
                </c:pt>
                <c:pt idx="12">
                  <c:v>83.6</c:v>
                </c:pt>
                <c:pt idx="13">
                  <c:v>100</c:v>
                </c:pt>
                <c:pt idx="14">
                  <c:v>81.67</c:v>
                </c:pt>
                <c:pt idx="15">
                  <c:v>95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Sheet1!$E$2:$E$17</c:f>
              <c:numCache>
                <c:formatCode>0.00_ </c:formatCode>
                <c:ptCount val="16"/>
                <c:pt idx="0">
                  <c:v>92</c:v>
                </c:pt>
                <c:pt idx="1">
                  <c:v>87.78</c:v>
                </c:pt>
                <c:pt idx="2">
                  <c:v>86.54</c:v>
                </c:pt>
                <c:pt idx="3">
                  <c:v>94</c:v>
                </c:pt>
                <c:pt idx="4">
                  <c:v>82.31</c:v>
                </c:pt>
                <c:pt idx="5">
                  <c:v>86.67</c:v>
                </c:pt>
                <c:pt idx="6">
                  <c:v>82.5</c:v>
                </c:pt>
                <c:pt idx="7">
                  <c:v>90</c:v>
                </c:pt>
                <c:pt idx="8">
                  <c:v>100</c:v>
                </c:pt>
                <c:pt idx="9">
                  <c:v>90</c:v>
                </c:pt>
                <c:pt idx="10">
                  <c:v>83.33</c:v>
                </c:pt>
                <c:pt idx="11">
                  <c:v>86.67</c:v>
                </c:pt>
                <c:pt idx="12">
                  <c:v>78.400000000000006</c:v>
                </c:pt>
                <c:pt idx="13">
                  <c:v>80</c:v>
                </c:pt>
                <c:pt idx="14">
                  <c:v>73.33</c:v>
                </c:pt>
                <c:pt idx="15">
                  <c:v>95</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1800000" vert="horz"/>
          <a:lstStyle/>
          <a:p>
            <a:pPr>
              <a:defRPr/>
            </a:pPr>
            <a:endParaRPr lang="zh-CN"/>
          </a:p>
        </c:txPr>
        <c:crossAx val="77419264"/>
        <c:crosses val="autoZero"/>
        <c:auto val="1"/>
        <c:lblAlgn val="ctr"/>
        <c:lblOffset val="100"/>
        <c:noMultiLvlLbl val="0"/>
      </c:catAx>
      <c:valAx>
        <c:axId val="77419264"/>
        <c:scaling>
          <c:orientation val="minMax"/>
          <c:max val="100"/>
          <c:min val="7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1743300090811597"/>
          <c:y val="0.57506603365257436"/>
          <c:w val="5.9625268489767069E-2"/>
          <c:h val="0.39099023671275795"/>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07453392591E-2"/>
          <c:y val="0.22138311947732753"/>
          <c:w val="0.80118213651189585"/>
          <c:h val="0.49989556576015215"/>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Sheet1!$B$2:$B$17</c:f>
              <c:numCache>
                <c:formatCode>0.00_ </c:formatCode>
                <c:ptCount val="16"/>
                <c:pt idx="0">
                  <c:v>86.4</c:v>
                </c:pt>
                <c:pt idx="1">
                  <c:v>87.11</c:v>
                </c:pt>
                <c:pt idx="2">
                  <c:v>84.69</c:v>
                </c:pt>
                <c:pt idx="3">
                  <c:v>92.8</c:v>
                </c:pt>
                <c:pt idx="4">
                  <c:v>79.08</c:v>
                </c:pt>
                <c:pt idx="5">
                  <c:v>86</c:v>
                </c:pt>
                <c:pt idx="6">
                  <c:v>72</c:v>
                </c:pt>
                <c:pt idx="7">
                  <c:v>91</c:v>
                </c:pt>
                <c:pt idx="8">
                  <c:v>88</c:v>
                </c:pt>
                <c:pt idx="9">
                  <c:v>87</c:v>
                </c:pt>
                <c:pt idx="10">
                  <c:v>81.52</c:v>
                </c:pt>
                <c:pt idx="11">
                  <c:v>82.4</c:v>
                </c:pt>
                <c:pt idx="12">
                  <c:v>77.92</c:v>
                </c:pt>
                <c:pt idx="13">
                  <c:v>94</c:v>
                </c:pt>
                <c:pt idx="14">
                  <c:v>69</c:v>
                </c:pt>
                <c:pt idx="15">
                  <c:v>89</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Sheet1!$C$2:$C$17</c:f>
              <c:numCache>
                <c:formatCode>0.00_ </c:formatCode>
                <c:ptCount val="16"/>
                <c:pt idx="0">
                  <c:v>88</c:v>
                </c:pt>
                <c:pt idx="1">
                  <c:v>86.67</c:v>
                </c:pt>
                <c:pt idx="2">
                  <c:v>86.62</c:v>
                </c:pt>
                <c:pt idx="3">
                  <c:v>92.4</c:v>
                </c:pt>
                <c:pt idx="4">
                  <c:v>84.38</c:v>
                </c:pt>
                <c:pt idx="5">
                  <c:v>89.33</c:v>
                </c:pt>
                <c:pt idx="6">
                  <c:v>82.5</c:v>
                </c:pt>
                <c:pt idx="7">
                  <c:v>87</c:v>
                </c:pt>
                <c:pt idx="8">
                  <c:v>96</c:v>
                </c:pt>
                <c:pt idx="9">
                  <c:v>89</c:v>
                </c:pt>
                <c:pt idx="10">
                  <c:v>83.62</c:v>
                </c:pt>
                <c:pt idx="11">
                  <c:v>85.87</c:v>
                </c:pt>
                <c:pt idx="12">
                  <c:v>80</c:v>
                </c:pt>
                <c:pt idx="13">
                  <c:v>98</c:v>
                </c:pt>
                <c:pt idx="14">
                  <c:v>80</c:v>
                </c:pt>
                <c:pt idx="15">
                  <c:v>88</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Sheet1!$D$2:$D$17</c:f>
              <c:numCache>
                <c:formatCode>0.00_ </c:formatCode>
                <c:ptCount val="16"/>
                <c:pt idx="0">
                  <c:v>88</c:v>
                </c:pt>
                <c:pt idx="1">
                  <c:v>86.06</c:v>
                </c:pt>
                <c:pt idx="2">
                  <c:v>88.04</c:v>
                </c:pt>
                <c:pt idx="3">
                  <c:v>93.82</c:v>
                </c:pt>
                <c:pt idx="4">
                  <c:v>83.43</c:v>
                </c:pt>
                <c:pt idx="5">
                  <c:v>86.06</c:v>
                </c:pt>
                <c:pt idx="6">
                  <c:v>78.64</c:v>
                </c:pt>
                <c:pt idx="7">
                  <c:v>94.55</c:v>
                </c:pt>
                <c:pt idx="8">
                  <c:v>96.36</c:v>
                </c:pt>
                <c:pt idx="9">
                  <c:v>89.09</c:v>
                </c:pt>
                <c:pt idx="10">
                  <c:v>82.94</c:v>
                </c:pt>
                <c:pt idx="11">
                  <c:v>86.3</c:v>
                </c:pt>
                <c:pt idx="12">
                  <c:v>81.02</c:v>
                </c:pt>
                <c:pt idx="13">
                  <c:v>96.36</c:v>
                </c:pt>
                <c:pt idx="14">
                  <c:v>74.849999999999994</c:v>
                </c:pt>
                <c:pt idx="15">
                  <c:v>93.64</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Sheet1!$E$2:$E$17</c:f>
              <c:numCache>
                <c:formatCode>0.00_ </c:formatCode>
                <c:ptCount val="16"/>
                <c:pt idx="0">
                  <c:v>82.29</c:v>
                </c:pt>
                <c:pt idx="1">
                  <c:v>84.76</c:v>
                </c:pt>
                <c:pt idx="2">
                  <c:v>81.540000000000006</c:v>
                </c:pt>
                <c:pt idx="3">
                  <c:v>88.57</c:v>
                </c:pt>
                <c:pt idx="4">
                  <c:v>78.459999999999994</c:v>
                </c:pt>
                <c:pt idx="5">
                  <c:v>84.76</c:v>
                </c:pt>
                <c:pt idx="6">
                  <c:v>70.709999999999994</c:v>
                </c:pt>
                <c:pt idx="7">
                  <c:v>94.29</c:v>
                </c:pt>
                <c:pt idx="8">
                  <c:v>88.57</c:v>
                </c:pt>
                <c:pt idx="9">
                  <c:v>88.57</c:v>
                </c:pt>
                <c:pt idx="10">
                  <c:v>77.55</c:v>
                </c:pt>
                <c:pt idx="11">
                  <c:v>79.81</c:v>
                </c:pt>
                <c:pt idx="12">
                  <c:v>77.03</c:v>
                </c:pt>
                <c:pt idx="13">
                  <c:v>97.14</c:v>
                </c:pt>
                <c:pt idx="14">
                  <c:v>77.14</c:v>
                </c:pt>
                <c:pt idx="15">
                  <c:v>91.43</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Sheet1!$A$2:$A$17</c:f>
              <c:strCache>
                <c:ptCount val="16"/>
                <c:pt idx="0">
                  <c:v>战略研发部</c:v>
                </c:pt>
                <c:pt idx="1">
                  <c:v>质量部</c:v>
                </c:pt>
                <c:pt idx="2">
                  <c:v>战略采购部</c:v>
                </c:pt>
                <c:pt idx="3">
                  <c:v>安环保障部</c:v>
                </c:pt>
                <c:pt idx="4">
                  <c:v>财务部</c:v>
                </c:pt>
                <c:pt idx="5">
                  <c:v>党群工作部</c:v>
                </c:pt>
                <c:pt idx="6">
                  <c:v>法务部</c:v>
                </c:pt>
                <c:pt idx="7">
                  <c:v>风控部</c:v>
                </c:pt>
                <c:pt idx="8">
                  <c:v>工会</c:v>
                </c:pt>
                <c:pt idx="9">
                  <c:v>技改部</c:v>
                </c:pt>
                <c:pt idx="10">
                  <c:v>信息部</c:v>
                </c:pt>
                <c:pt idx="11">
                  <c:v>企业管理部</c:v>
                </c:pt>
                <c:pt idx="12">
                  <c:v>人力资源部</c:v>
                </c:pt>
                <c:pt idx="13">
                  <c:v>招标部</c:v>
                </c:pt>
                <c:pt idx="14">
                  <c:v>战略投资部</c:v>
                </c:pt>
                <c:pt idx="15">
                  <c:v>总裁办</c:v>
                </c:pt>
              </c:strCache>
            </c:strRef>
          </c:cat>
          <c:val>
            <c:numRef>
              <c:f>Sheet1!$F$2:$F$17</c:f>
              <c:numCache>
                <c:formatCode>0.00_ </c:formatCode>
                <c:ptCount val="16"/>
                <c:pt idx="0">
                  <c:v>86.29</c:v>
                </c:pt>
                <c:pt idx="1">
                  <c:v>84.13</c:v>
                </c:pt>
                <c:pt idx="2">
                  <c:v>83.63</c:v>
                </c:pt>
                <c:pt idx="3">
                  <c:v>88.57</c:v>
                </c:pt>
                <c:pt idx="4">
                  <c:v>77.47</c:v>
                </c:pt>
                <c:pt idx="5">
                  <c:v>86.67</c:v>
                </c:pt>
                <c:pt idx="6">
                  <c:v>77.86</c:v>
                </c:pt>
                <c:pt idx="7">
                  <c:v>84.29</c:v>
                </c:pt>
                <c:pt idx="8">
                  <c:v>94.29</c:v>
                </c:pt>
                <c:pt idx="9">
                  <c:v>85.71</c:v>
                </c:pt>
                <c:pt idx="10">
                  <c:v>81.22</c:v>
                </c:pt>
                <c:pt idx="11">
                  <c:v>81.52</c:v>
                </c:pt>
                <c:pt idx="12">
                  <c:v>76.569999999999993</c:v>
                </c:pt>
                <c:pt idx="13">
                  <c:v>91.43</c:v>
                </c:pt>
                <c:pt idx="14">
                  <c:v>73.33</c:v>
                </c:pt>
                <c:pt idx="15">
                  <c:v>90</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1800000" vert="horz"/>
          <a:lstStyle/>
          <a:p>
            <a:pPr>
              <a:defRPr/>
            </a:pPr>
            <a:endParaRPr lang="zh-CN"/>
          </a:p>
        </c:txPr>
        <c:crossAx val="77419264"/>
        <c:crosses val="autoZero"/>
        <c:auto val="1"/>
        <c:lblAlgn val="ctr"/>
        <c:lblOffset val="100"/>
        <c:noMultiLvlLbl val="0"/>
      </c:catAx>
      <c:valAx>
        <c:axId val="77419264"/>
        <c:scaling>
          <c:orientation val="minMax"/>
          <c:max val="100"/>
          <c:min val="6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6479440759424375"/>
          <c:y val="0.15557094009044384"/>
          <c:w val="0.13301638368883953"/>
          <c:h val="0.61146812652140048"/>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36280300902337E-2"/>
          <c:y val="0.21018615573138538"/>
          <c:w val="0.85154416443854486"/>
          <c:h val="0.56344122470933966"/>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3"/>
              <c:layout>
                <c:manualLayout>
                  <c:x val="-3.9432808151553943E-2"/>
                  <c:y val="4.93073894997917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1.2705731029810527E-2"/>
                  <c:y val="4.83731191750807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3.427303790951179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A6-44A0-87E5-EE0D47E11E52}"/>
                </c:ext>
              </c:extLst>
            </c:dLbl>
            <c:dLbl>
              <c:idx val="9"/>
              <c:layout>
                <c:manualLayout>
                  <c:x val="-4.9497019236359505E-2"/>
                  <c:y val="5.07569098489784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Sheet1!$B$2:$B$10</c:f>
              <c:numCache>
                <c:formatCode>0.00_ </c:formatCode>
                <c:ptCount val="9"/>
                <c:pt idx="0">
                  <c:v>80.599999999999994</c:v>
                </c:pt>
                <c:pt idx="1">
                  <c:v>80.680000000000007</c:v>
                </c:pt>
                <c:pt idx="2">
                  <c:v>83.92</c:v>
                </c:pt>
                <c:pt idx="3">
                  <c:v>82.6</c:v>
                </c:pt>
                <c:pt idx="4">
                  <c:v>80.44</c:v>
                </c:pt>
                <c:pt idx="5">
                  <c:v>83.86</c:v>
                </c:pt>
                <c:pt idx="6">
                  <c:v>83.26</c:v>
                </c:pt>
                <c:pt idx="7">
                  <c:v>82.89</c:v>
                </c:pt>
                <c:pt idx="8">
                  <c:v>92.44</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3"/>
              <c:layout>
                <c:manualLayout>
                  <c:x val="-3.3158138124379989E-2"/>
                  <c:y val="-3.33676234693063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C59-4001-968B-78A97182BD96}"/>
                </c:ext>
              </c:extLst>
            </c:dLbl>
            <c:dLbl>
              <c:idx val="8"/>
              <c:layout>
                <c:manualLayout>
                  <c:x val="1.8617410760397909E-3"/>
                  <c:y val="4.070275650666926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4273037909511611E-2"/>
                  <c:y val="-8.88975606313403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Sheet1!$C$2:$C$10</c:f>
              <c:numCache>
                <c:formatCode>0.00_ </c:formatCode>
                <c:ptCount val="9"/>
                <c:pt idx="0">
                  <c:v>83.78</c:v>
                </c:pt>
                <c:pt idx="1">
                  <c:v>82.28</c:v>
                </c:pt>
                <c:pt idx="2">
                  <c:v>86.84</c:v>
                </c:pt>
                <c:pt idx="3">
                  <c:v>84.92</c:v>
                </c:pt>
                <c:pt idx="4">
                  <c:v>87.05</c:v>
                </c:pt>
                <c:pt idx="5">
                  <c:v>86.9</c:v>
                </c:pt>
                <c:pt idx="6">
                  <c:v>83.75</c:v>
                </c:pt>
                <c:pt idx="7">
                  <c:v>88.13</c:v>
                </c:pt>
                <c:pt idx="8">
                  <c:v>97.5</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900000" vert="horz" anchor="ctr" anchorCtr="1"/>
          <a:lstStyle/>
          <a:p>
            <a:pPr>
              <a:defRPr/>
            </a:pPr>
            <a:endParaRPr lang="zh-CN"/>
          </a:p>
        </c:txPr>
        <c:crossAx val="115178112"/>
        <c:crosses val="autoZero"/>
        <c:auto val="1"/>
        <c:lblAlgn val="ctr"/>
        <c:lblOffset val="100"/>
        <c:noMultiLvlLbl val="0"/>
      </c:catAx>
      <c:valAx>
        <c:axId val="115178112"/>
        <c:scaling>
          <c:orientation val="minMax"/>
          <c:max val="100"/>
          <c:min val="7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7164521646810106"/>
          <c:y val="0.92710006555322988"/>
          <c:w val="0.27394645691951802"/>
          <c:h val="7.1589788990660416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243124249304558E-2"/>
          <c:y val="0.17194556426218099"/>
          <c:w val="0.80066111190084022"/>
          <c:h val="0.52392457213354837"/>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Sheet1!$B$2:$B$10</c:f>
              <c:numCache>
                <c:formatCode>0.00_ </c:formatCode>
                <c:ptCount val="9"/>
                <c:pt idx="0">
                  <c:v>83.07</c:v>
                </c:pt>
                <c:pt idx="1">
                  <c:v>83.91</c:v>
                </c:pt>
                <c:pt idx="2">
                  <c:v>87.5</c:v>
                </c:pt>
                <c:pt idx="3">
                  <c:v>85.17</c:v>
                </c:pt>
                <c:pt idx="4">
                  <c:v>89.09</c:v>
                </c:pt>
                <c:pt idx="5">
                  <c:v>86.03</c:v>
                </c:pt>
                <c:pt idx="6">
                  <c:v>80</c:v>
                </c:pt>
                <c:pt idx="7">
                  <c:v>90</c:v>
                </c:pt>
                <c:pt idx="8">
                  <c:v>93.33</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Sheet1!$C$2:$C$10</c:f>
              <c:numCache>
                <c:formatCode>0.00_ </c:formatCode>
                <c:ptCount val="9"/>
                <c:pt idx="0">
                  <c:v>85.78</c:v>
                </c:pt>
                <c:pt idx="1">
                  <c:v>83.04</c:v>
                </c:pt>
                <c:pt idx="2">
                  <c:v>89.22</c:v>
                </c:pt>
                <c:pt idx="3">
                  <c:v>85.5</c:v>
                </c:pt>
                <c:pt idx="4">
                  <c:v>90</c:v>
                </c:pt>
                <c:pt idx="5">
                  <c:v>88.77</c:v>
                </c:pt>
                <c:pt idx="6">
                  <c:v>85</c:v>
                </c:pt>
                <c:pt idx="7">
                  <c:v>85</c:v>
                </c:pt>
                <c:pt idx="8">
                  <c:v>100</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Sheet1!$D$2:$D$10</c:f>
              <c:numCache>
                <c:formatCode>0.00_ </c:formatCode>
                <c:ptCount val="9"/>
                <c:pt idx="0">
                  <c:v>84.01</c:v>
                </c:pt>
                <c:pt idx="1">
                  <c:v>79.78</c:v>
                </c:pt>
                <c:pt idx="2">
                  <c:v>84.84</c:v>
                </c:pt>
                <c:pt idx="3">
                  <c:v>85.5</c:v>
                </c:pt>
                <c:pt idx="4">
                  <c:v>88.18</c:v>
                </c:pt>
                <c:pt idx="5">
                  <c:v>87.15</c:v>
                </c:pt>
                <c:pt idx="6">
                  <c:v>83.33</c:v>
                </c:pt>
                <c:pt idx="7">
                  <c:v>91.25</c:v>
                </c:pt>
                <c:pt idx="8">
                  <c:v>96.67</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Sheet1!$E$2:$E$10</c:f>
              <c:numCache>
                <c:formatCode>0.00_ </c:formatCode>
                <c:ptCount val="9"/>
                <c:pt idx="0">
                  <c:v>82.26</c:v>
                </c:pt>
                <c:pt idx="1">
                  <c:v>82.39</c:v>
                </c:pt>
                <c:pt idx="2">
                  <c:v>85.78</c:v>
                </c:pt>
                <c:pt idx="3">
                  <c:v>83.5</c:v>
                </c:pt>
                <c:pt idx="4">
                  <c:v>80.91</c:v>
                </c:pt>
                <c:pt idx="5">
                  <c:v>85.66</c:v>
                </c:pt>
                <c:pt idx="6">
                  <c:v>86.67</c:v>
                </c:pt>
                <c:pt idx="7">
                  <c:v>86.25</c:v>
                </c:pt>
                <c:pt idx="8">
                  <c:v>100</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10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1743300090811597"/>
          <c:y val="0.57506603365257436"/>
          <c:w val="5.9625268489767069E-2"/>
          <c:h val="0.37486936090161571"/>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804866298534396"/>
          <c:y val="9.6822587332669421E-2"/>
          <c:w val="0.58563844482775773"/>
          <c:h val="0.69372999258956192"/>
        </c:manualLayout>
      </c:layout>
      <c:pieChart>
        <c:varyColors val="1"/>
        <c:ser>
          <c:idx val="0"/>
          <c:order val="0"/>
          <c:tx>
            <c:strRef>
              <c:f>工作表1!$B$1</c:f>
              <c:strCache>
                <c:ptCount val="1"/>
                <c:pt idx="0">
                  <c:v>层级</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C31A-4BE2-BEBC-7CB23B38809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1A-4BE2-BEBC-7CB23B38809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C31A-4BE2-BEBC-7CB23B388092}"/>
              </c:ext>
            </c:extLst>
          </c:dPt>
          <c:dLbls>
            <c:dLbl>
              <c:idx val="1"/>
              <c:layout>
                <c:manualLayout>
                  <c:x val="8.2808337169467505E-2"/>
                  <c:y val="1.401318696063022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31A-4BE2-BEBC-7CB23B388092}"/>
                </c:ext>
              </c:extLst>
            </c:dLbl>
            <c:dLbl>
              <c:idx val="2"/>
              <c:layout>
                <c:manualLayout>
                  <c:x val="-0.18691024675394116"/>
                  <c:y val="-0.10930285829291578"/>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31A-4BE2-BEBC-7CB23B38809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总监及以上职级员工</c:v>
                </c:pt>
                <c:pt idx="1">
                  <c:v>总监以下&amp;经理及以上职级员工</c:v>
                </c:pt>
                <c:pt idx="2">
                  <c:v>其他职级员工</c:v>
                </c:pt>
              </c:strCache>
            </c:strRef>
          </c:cat>
          <c:val>
            <c:numRef>
              <c:f>工作表1!$B$2:$B$4</c:f>
              <c:numCache>
                <c:formatCode>General</c:formatCode>
                <c:ptCount val="3"/>
                <c:pt idx="0">
                  <c:v>7.6E-3</c:v>
                </c:pt>
                <c:pt idx="1">
                  <c:v>3.4000000000000002E-2</c:v>
                </c:pt>
                <c:pt idx="2">
                  <c:v>0.95840000000000003</c:v>
                </c:pt>
              </c:numCache>
            </c:numRef>
          </c:val>
          <c:extLst>
            <c:ext xmlns:c16="http://schemas.microsoft.com/office/drawing/2014/chart" uri="{C3380CC4-5D6E-409C-BE32-E72D297353CC}">
              <c16:uniqueId val="{00000010-C31A-4BE2-BEBC-7CB23B388092}"/>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2.9902286162140027E-2"/>
          <c:y val="0.83593956542790082"/>
          <c:w val="0.97009771383785992"/>
          <c:h val="0.1498828409298047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icrosoft YaHei" charset="-122"/>
              <a:ea typeface="Microsoft YaHei" charset="-122"/>
              <a:cs typeface="Microsoft YaHei" charset="-122"/>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158357273898676E-2"/>
          <c:y val="0.29126378489497973"/>
          <c:w val="0.80118213651189585"/>
          <c:h val="0.40378010558470889"/>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Sheet1!$B$2:$B$10</c:f>
              <c:numCache>
                <c:formatCode>0.00_ </c:formatCode>
                <c:ptCount val="9"/>
                <c:pt idx="0">
                  <c:v>79.989999999999995</c:v>
                </c:pt>
                <c:pt idx="1">
                  <c:v>80.52</c:v>
                </c:pt>
                <c:pt idx="2">
                  <c:v>84.28</c:v>
                </c:pt>
                <c:pt idx="3">
                  <c:v>81.8</c:v>
                </c:pt>
                <c:pt idx="4">
                  <c:v>79.27</c:v>
                </c:pt>
                <c:pt idx="5">
                  <c:v>83.42</c:v>
                </c:pt>
                <c:pt idx="6">
                  <c:v>83.33</c:v>
                </c:pt>
                <c:pt idx="7">
                  <c:v>78.5</c:v>
                </c:pt>
                <c:pt idx="8">
                  <c:v>91.33</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Sheet1!$C$2:$C$10</c:f>
              <c:numCache>
                <c:formatCode>0.00_ </c:formatCode>
                <c:ptCount val="9"/>
                <c:pt idx="0">
                  <c:v>81.19</c:v>
                </c:pt>
                <c:pt idx="1">
                  <c:v>81.78</c:v>
                </c:pt>
                <c:pt idx="2">
                  <c:v>86.69</c:v>
                </c:pt>
                <c:pt idx="3">
                  <c:v>84.03</c:v>
                </c:pt>
                <c:pt idx="4">
                  <c:v>82.36</c:v>
                </c:pt>
                <c:pt idx="5">
                  <c:v>84.75</c:v>
                </c:pt>
                <c:pt idx="6">
                  <c:v>84.67</c:v>
                </c:pt>
                <c:pt idx="7">
                  <c:v>84.5</c:v>
                </c:pt>
                <c:pt idx="8">
                  <c:v>92</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Sheet1!$D$2:$D$10</c:f>
              <c:numCache>
                <c:formatCode>0.00_ </c:formatCode>
                <c:ptCount val="9"/>
                <c:pt idx="0">
                  <c:v>82.69</c:v>
                </c:pt>
                <c:pt idx="1">
                  <c:v>82.49</c:v>
                </c:pt>
                <c:pt idx="2">
                  <c:v>85.94</c:v>
                </c:pt>
                <c:pt idx="3">
                  <c:v>84.27</c:v>
                </c:pt>
                <c:pt idx="4">
                  <c:v>83.97</c:v>
                </c:pt>
                <c:pt idx="5">
                  <c:v>85.95</c:v>
                </c:pt>
                <c:pt idx="6">
                  <c:v>84.55</c:v>
                </c:pt>
                <c:pt idx="7">
                  <c:v>87.73</c:v>
                </c:pt>
                <c:pt idx="8">
                  <c:v>95.76</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Sheet1!$E$2:$E$10</c:f>
              <c:numCache>
                <c:formatCode>0.00_ </c:formatCode>
                <c:ptCount val="9"/>
                <c:pt idx="0">
                  <c:v>78.48</c:v>
                </c:pt>
                <c:pt idx="1">
                  <c:v>78.510000000000005</c:v>
                </c:pt>
                <c:pt idx="2">
                  <c:v>78.209999999999994</c:v>
                </c:pt>
                <c:pt idx="3">
                  <c:v>80.81</c:v>
                </c:pt>
                <c:pt idx="4">
                  <c:v>76.62</c:v>
                </c:pt>
                <c:pt idx="5">
                  <c:v>81.95</c:v>
                </c:pt>
                <c:pt idx="6">
                  <c:v>80.95</c:v>
                </c:pt>
                <c:pt idx="7">
                  <c:v>83.21</c:v>
                </c:pt>
                <c:pt idx="8">
                  <c:v>90.48</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Sheet1!$A$2:$A$10</c:f>
              <c:strCache>
                <c:ptCount val="9"/>
                <c:pt idx="0">
                  <c:v>风电生产</c:v>
                </c:pt>
                <c:pt idx="1">
                  <c:v>材料及热处理技术中心</c:v>
                </c:pt>
                <c:pt idx="2">
                  <c:v>风电研发</c:v>
                </c:pt>
                <c:pt idx="3">
                  <c:v>风电营销</c:v>
                </c:pt>
                <c:pt idx="4">
                  <c:v>风电战略采购</c:v>
                </c:pt>
                <c:pt idx="5">
                  <c:v>风电质量</c:v>
                </c:pt>
                <c:pt idx="6">
                  <c:v>新能源汽车传动项目筹备部</c:v>
                </c:pt>
                <c:pt idx="7">
                  <c:v>安全环保部</c:v>
                </c:pt>
                <c:pt idx="8">
                  <c:v>总经办</c:v>
                </c:pt>
              </c:strCache>
            </c:strRef>
          </c:cat>
          <c:val>
            <c:numRef>
              <c:f>Sheet1!$F$2:$F$10</c:f>
              <c:numCache>
                <c:formatCode>0.00_ </c:formatCode>
                <c:ptCount val="9"/>
                <c:pt idx="0">
                  <c:v>79.47</c:v>
                </c:pt>
                <c:pt idx="1">
                  <c:v>78.63</c:v>
                </c:pt>
                <c:pt idx="2">
                  <c:v>81.96</c:v>
                </c:pt>
                <c:pt idx="3">
                  <c:v>80.86</c:v>
                </c:pt>
                <c:pt idx="4">
                  <c:v>77.66</c:v>
                </c:pt>
                <c:pt idx="5">
                  <c:v>81.84</c:v>
                </c:pt>
                <c:pt idx="6">
                  <c:v>81.430000000000007</c:v>
                </c:pt>
                <c:pt idx="7">
                  <c:v>78.930000000000007</c:v>
                </c:pt>
                <c:pt idx="8">
                  <c:v>91.43</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10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680778328634845"/>
          <c:y val="0.27096019633002943"/>
          <c:w val="0.12973295841959867"/>
          <c:h val="0.61146812652140048"/>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18238869062"/>
          <c:y val="0.18217069796358507"/>
          <c:w val="0.81080413674208263"/>
          <c:h val="0.54709887434478943"/>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3"/>
              <c:layout>
                <c:manualLayout>
                  <c:x val="-3.2431064273227873E-2"/>
                  <c:y val="5.86458754223918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1.2705731029810527E-2"/>
                  <c:y val="4.83731191750807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3.427303790951179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A6-44A0-87E5-EE0D47E11E52}"/>
                </c:ext>
              </c:extLst>
            </c:dLbl>
            <c:dLbl>
              <c:idx val="9"/>
              <c:layout>
                <c:manualLayout>
                  <c:x val="-4.9497019236359505E-2"/>
                  <c:y val="5.07569098489784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Sheet1!$B$2:$B$10</c:f>
              <c:numCache>
                <c:formatCode>0.00_ </c:formatCode>
                <c:ptCount val="9"/>
                <c:pt idx="0">
                  <c:v>81.05</c:v>
                </c:pt>
                <c:pt idx="1">
                  <c:v>80.319999999999993</c:v>
                </c:pt>
                <c:pt idx="2">
                  <c:v>80.16</c:v>
                </c:pt>
                <c:pt idx="3">
                  <c:v>80.23</c:v>
                </c:pt>
                <c:pt idx="4">
                  <c:v>81.64</c:v>
                </c:pt>
                <c:pt idx="5">
                  <c:v>82</c:v>
                </c:pt>
                <c:pt idx="6">
                  <c:v>84.1</c:v>
                </c:pt>
                <c:pt idx="7">
                  <c:v>84.25</c:v>
                </c:pt>
                <c:pt idx="8">
                  <c:v>83.04</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8"/>
              <c:layout>
                <c:manualLayout>
                  <c:x val="1.8617410760397909E-3"/>
                  <c:y val="4.070275650666926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4273037909511611E-2"/>
                  <c:y val="-8.88975606313403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Sheet1!$C$2:$C$10</c:f>
              <c:numCache>
                <c:formatCode>0.00_ </c:formatCode>
                <c:ptCount val="9"/>
                <c:pt idx="0">
                  <c:v>85</c:v>
                </c:pt>
                <c:pt idx="1">
                  <c:v>83.37</c:v>
                </c:pt>
                <c:pt idx="2">
                  <c:v>83.21</c:v>
                </c:pt>
                <c:pt idx="3">
                  <c:v>83.13</c:v>
                </c:pt>
                <c:pt idx="4">
                  <c:v>84.28</c:v>
                </c:pt>
                <c:pt idx="5">
                  <c:v>85</c:v>
                </c:pt>
                <c:pt idx="6">
                  <c:v>84.85</c:v>
                </c:pt>
                <c:pt idx="7">
                  <c:v>87.66</c:v>
                </c:pt>
                <c:pt idx="8">
                  <c:v>86.33</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900000" vert="horz" anchor="ctr" anchorCtr="1"/>
          <a:lstStyle/>
          <a:p>
            <a:pPr>
              <a:defRPr/>
            </a:pPr>
            <a:endParaRPr lang="zh-CN"/>
          </a:p>
        </c:txPr>
        <c:crossAx val="115178112"/>
        <c:crosses val="autoZero"/>
        <c:auto val="1"/>
        <c:lblAlgn val="ctr"/>
        <c:lblOffset val="100"/>
        <c:noMultiLvlLbl val="0"/>
      </c:catAx>
      <c:valAx>
        <c:axId val="115178112"/>
        <c:scaling>
          <c:orientation val="minMax"/>
          <c:max val="90"/>
          <c:min val="7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9874176335435491"/>
          <c:y val="0.89441536482412942"/>
          <c:w val="0.19963780212236282"/>
          <c:h val="0.10427448971976089"/>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47176559218581E-2"/>
          <c:y val="0.18491585650567388"/>
          <c:w val="0.80066111190084022"/>
          <c:h val="0.4504262494204219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Sheet1!$B$2:$B$10</c:f>
              <c:numCache>
                <c:formatCode>0.00_ </c:formatCode>
                <c:ptCount val="9"/>
                <c:pt idx="0">
                  <c:v>83.61</c:v>
                </c:pt>
                <c:pt idx="1">
                  <c:v>82.3</c:v>
                </c:pt>
                <c:pt idx="2">
                  <c:v>82.47</c:v>
                </c:pt>
                <c:pt idx="3">
                  <c:v>81.93</c:v>
                </c:pt>
                <c:pt idx="4">
                  <c:v>84.87</c:v>
                </c:pt>
                <c:pt idx="5">
                  <c:v>87.34</c:v>
                </c:pt>
                <c:pt idx="6">
                  <c:v>85</c:v>
                </c:pt>
                <c:pt idx="7">
                  <c:v>86.93</c:v>
                </c:pt>
                <c:pt idx="8">
                  <c:v>85.17</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Sheet1!$C$2:$C$10</c:f>
              <c:numCache>
                <c:formatCode>0.00_ </c:formatCode>
                <c:ptCount val="9"/>
                <c:pt idx="0">
                  <c:v>88.39</c:v>
                </c:pt>
                <c:pt idx="1">
                  <c:v>85.49</c:v>
                </c:pt>
                <c:pt idx="2">
                  <c:v>85.11</c:v>
                </c:pt>
                <c:pt idx="3">
                  <c:v>84.71</c:v>
                </c:pt>
                <c:pt idx="4">
                  <c:v>85.26</c:v>
                </c:pt>
                <c:pt idx="5">
                  <c:v>85.57</c:v>
                </c:pt>
                <c:pt idx="6">
                  <c:v>85.29</c:v>
                </c:pt>
                <c:pt idx="7">
                  <c:v>89.69</c:v>
                </c:pt>
                <c:pt idx="8">
                  <c:v>88.67</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Sheet1!$D$2:$D$10</c:f>
              <c:numCache>
                <c:formatCode>0.00_ </c:formatCode>
                <c:ptCount val="9"/>
                <c:pt idx="0">
                  <c:v>85.51</c:v>
                </c:pt>
                <c:pt idx="1">
                  <c:v>83.57</c:v>
                </c:pt>
                <c:pt idx="2">
                  <c:v>83.44</c:v>
                </c:pt>
                <c:pt idx="3">
                  <c:v>83.7</c:v>
                </c:pt>
                <c:pt idx="4">
                  <c:v>83.16</c:v>
                </c:pt>
                <c:pt idx="5">
                  <c:v>83.92</c:v>
                </c:pt>
                <c:pt idx="6">
                  <c:v>86.18</c:v>
                </c:pt>
                <c:pt idx="7">
                  <c:v>87.24</c:v>
                </c:pt>
                <c:pt idx="8">
                  <c:v>87.25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Sheet1!$E$2:$E$10</c:f>
              <c:numCache>
                <c:formatCode>0.00_ </c:formatCode>
                <c:ptCount val="9"/>
                <c:pt idx="0">
                  <c:v>82.49</c:v>
                </c:pt>
                <c:pt idx="1">
                  <c:v>82.11</c:v>
                </c:pt>
                <c:pt idx="2">
                  <c:v>81.81</c:v>
                </c:pt>
                <c:pt idx="3">
                  <c:v>82.18</c:v>
                </c:pt>
                <c:pt idx="4">
                  <c:v>83.82</c:v>
                </c:pt>
                <c:pt idx="5">
                  <c:v>83.16</c:v>
                </c:pt>
                <c:pt idx="6">
                  <c:v>82.94</c:v>
                </c:pt>
                <c:pt idx="7">
                  <c:v>86.77</c:v>
                </c:pt>
                <c:pt idx="8">
                  <c:v>84.25</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90"/>
          <c:min val="8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2184968746291351"/>
          <c:y val="0.25945554730207709"/>
          <c:w val="5.9625268489767069E-2"/>
          <c:h val="0.37486936090161571"/>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158559080883517E-2"/>
          <c:y val="0.24213908023221184"/>
          <c:w val="0.80226752024788361"/>
          <c:h val="0.39484834110056921"/>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Sheet1!$B$2:$B$10</c:f>
              <c:numCache>
                <c:formatCode>0.00_ </c:formatCode>
                <c:ptCount val="9"/>
                <c:pt idx="0">
                  <c:v>80.09</c:v>
                </c:pt>
                <c:pt idx="1">
                  <c:v>79.459999999999994</c:v>
                </c:pt>
                <c:pt idx="2">
                  <c:v>79.78</c:v>
                </c:pt>
                <c:pt idx="3">
                  <c:v>79.16</c:v>
                </c:pt>
                <c:pt idx="4">
                  <c:v>80.89</c:v>
                </c:pt>
                <c:pt idx="5">
                  <c:v>81.52</c:v>
                </c:pt>
                <c:pt idx="6">
                  <c:v>83.59</c:v>
                </c:pt>
                <c:pt idx="7">
                  <c:v>83.81</c:v>
                </c:pt>
                <c:pt idx="8">
                  <c:v>82.65</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Sheet1!$C$2:$C$10</c:f>
              <c:numCache>
                <c:formatCode>0.00_ </c:formatCode>
                <c:ptCount val="9"/>
                <c:pt idx="0">
                  <c:v>81.7</c:v>
                </c:pt>
                <c:pt idx="1">
                  <c:v>80.72</c:v>
                </c:pt>
                <c:pt idx="2">
                  <c:v>80.459999999999994</c:v>
                </c:pt>
                <c:pt idx="3">
                  <c:v>80.819999999999993</c:v>
                </c:pt>
                <c:pt idx="4">
                  <c:v>83.42</c:v>
                </c:pt>
                <c:pt idx="5">
                  <c:v>83.47</c:v>
                </c:pt>
                <c:pt idx="6">
                  <c:v>85.59</c:v>
                </c:pt>
                <c:pt idx="7">
                  <c:v>84.8</c:v>
                </c:pt>
                <c:pt idx="8">
                  <c:v>83.9</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Sheet1!$D$2:$D$10</c:f>
              <c:numCache>
                <c:formatCode>0.00_ </c:formatCode>
                <c:ptCount val="9"/>
                <c:pt idx="0">
                  <c:v>83.69</c:v>
                </c:pt>
                <c:pt idx="1">
                  <c:v>82.46</c:v>
                </c:pt>
                <c:pt idx="2">
                  <c:v>82.11</c:v>
                </c:pt>
                <c:pt idx="3">
                  <c:v>82.28</c:v>
                </c:pt>
                <c:pt idx="4">
                  <c:v>83.18</c:v>
                </c:pt>
                <c:pt idx="5">
                  <c:v>83.94</c:v>
                </c:pt>
                <c:pt idx="6">
                  <c:v>85.24</c:v>
                </c:pt>
                <c:pt idx="7">
                  <c:v>86.16</c:v>
                </c:pt>
                <c:pt idx="8">
                  <c:v>85.42</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Sheet1!$E$2:$E$10</c:f>
              <c:numCache>
                <c:formatCode>0.00_ </c:formatCode>
                <c:ptCount val="9"/>
                <c:pt idx="0">
                  <c:v>79.12</c:v>
                </c:pt>
                <c:pt idx="1">
                  <c:v>78.900000000000006</c:v>
                </c:pt>
                <c:pt idx="2">
                  <c:v>77.94</c:v>
                </c:pt>
                <c:pt idx="3">
                  <c:v>78.08</c:v>
                </c:pt>
                <c:pt idx="4">
                  <c:v>78.569999999999993</c:v>
                </c:pt>
                <c:pt idx="5">
                  <c:v>78.73</c:v>
                </c:pt>
                <c:pt idx="6">
                  <c:v>82.27</c:v>
                </c:pt>
                <c:pt idx="7">
                  <c:v>83.06</c:v>
                </c:pt>
                <c:pt idx="8">
                  <c:v>80.55</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Sheet1!$A$2:$A$10</c:f>
              <c:strCache>
                <c:ptCount val="9"/>
                <c:pt idx="0">
                  <c:v>风电事业部-一分厂</c:v>
                </c:pt>
                <c:pt idx="1">
                  <c:v>风电事业部-二分厂</c:v>
                </c:pt>
                <c:pt idx="2">
                  <c:v>风电事业部-三分厂</c:v>
                </c:pt>
                <c:pt idx="3">
                  <c:v>风电事业部-热处理分厂</c:v>
                </c:pt>
                <c:pt idx="4">
                  <c:v>风电事业部-主齿轮箱设备动力部</c:v>
                </c:pt>
                <c:pt idx="5">
                  <c:v>风电事业部-主齿轮箱制控部</c:v>
                </c:pt>
                <c:pt idx="6">
                  <c:v>风电事业部-后市场部</c:v>
                </c:pt>
                <c:pt idx="7">
                  <c:v>风电事业部-理化质量检验部</c:v>
                </c:pt>
                <c:pt idx="8">
                  <c:v>风电事业部-主齿轮箱质量检验部</c:v>
                </c:pt>
              </c:strCache>
            </c:strRef>
          </c:cat>
          <c:val>
            <c:numRef>
              <c:f>Sheet1!$F$2:$F$10</c:f>
              <c:numCache>
                <c:formatCode>0.00_ </c:formatCode>
                <c:ptCount val="9"/>
                <c:pt idx="0">
                  <c:v>79.260000000000005</c:v>
                </c:pt>
                <c:pt idx="1">
                  <c:v>79.05</c:v>
                </c:pt>
                <c:pt idx="2">
                  <c:v>79.41</c:v>
                </c:pt>
                <c:pt idx="3">
                  <c:v>79.83</c:v>
                </c:pt>
                <c:pt idx="4">
                  <c:v>80.790000000000006</c:v>
                </c:pt>
                <c:pt idx="5">
                  <c:v>80.8</c:v>
                </c:pt>
                <c:pt idx="6">
                  <c:v>82.77</c:v>
                </c:pt>
                <c:pt idx="7">
                  <c:v>82.27</c:v>
                </c:pt>
                <c:pt idx="8">
                  <c:v>81.099999999999994</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9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5603859028511808"/>
          <c:y val="0.21290372718312192"/>
          <c:w val="0.142866693695583"/>
          <c:h val="0.50428707113025151"/>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139132755757021E-2"/>
          <c:y val="9.1411620422447187E-2"/>
          <c:w val="0.85154416443854486"/>
          <c:h val="0.68747324553180855"/>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1"/>
              <c:layout>
                <c:manualLayout>
                  <c:x val="-3.1974554632443274E-2"/>
                  <c:y val="6.605232419840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6CE-4513-80A1-32F29412BDDB}"/>
                </c:ext>
              </c:extLst>
            </c:dLbl>
            <c:dLbl>
              <c:idx val="3"/>
              <c:layout>
                <c:manualLayout>
                  <c:x val="-4.0616363462364947E-2"/>
                  <c:y val="9.36651419791355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4.7462629982164238E-2"/>
                  <c:y val="6.5059650497972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2.4541557107530792E-2"/>
                  <c:y val="8.80617384216561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3.427303790951179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A6-44A0-87E5-EE0D47E11E52}"/>
                </c:ext>
              </c:extLst>
            </c:dLbl>
            <c:dLbl>
              <c:idx val="9"/>
              <c:layout>
                <c:manualLayout>
                  <c:x val="-3.1743243275987626E-2"/>
                  <c:y val="5.77607413728383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Sheet1!$B$2:$B$11</c:f>
              <c:numCache>
                <c:formatCode>0.00_ </c:formatCode>
                <c:ptCount val="10"/>
                <c:pt idx="0">
                  <c:v>74.599999999999994</c:v>
                </c:pt>
                <c:pt idx="1">
                  <c:v>81.760000000000005</c:v>
                </c:pt>
                <c:pt idx="2">
                  <c:v>77.069999999999993</c:v>
                </c:pt>
                <c:pt idx="3">
                  <c:v>77.38</c:v>
                </c:pt>
                <c:pt idx="4">
                  <c:v>83.16</c:v>
                </c:pt>
                <c:pt idx="5">
                  <c:v>81.17</c:v>
                </c:pt>
                <c:pt idx="6">
                  <c:v>62.22</c:v>
                </c:pt>
                <c:pt idx="7">
                  <c:v>81.84</c:v>
                </c:pt>
                <c:pt idx="8">
                  <c:v>72.86</c:v>
                </c:pt>
                <c:pt idx="9">
                  <c:v>77.989999999999995</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0"/>
              <c:layout>
                <c:manualLayout>
                  <c:x val="-3.5525305108253157E-2"/>
                  <c:y val="-4.03714879112564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6CE-4513-80A1-32F29412BDDB}"/>
                </c:ext>
              </c:extLst>
            </c:dLbl>
            <c:dLbl>
              <c:idx val="6"/>
              <c:layout>
                <c:manualLayout>
                  <c:x val="-3.3158138124379899E-2"/>
                  <c:y val="-0.1080755108501074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CE-4513-80A1-32F29412BDDB}"/>
                </c:ext>
              </c:extLst>
            </c:dLbl>
            <c:dLbl>
              <c:idx val="8"/>
              <c:layout>
                <c:manualLayout>
                  <c:x val="-2.5360652801281351E-2"/>
                  <c:y val="-7.29721790327460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3.0714737180159862E-2"/>
                  <c:y val="-5.05110982757993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4273037909511611E-2"/>
                  <c:y val="-8.88975606313403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Sheet1!$C$2:$C$11</c:f>
              <c:numCache>
                <c:formatCode>0.00_ </c:formatCode>
                <c:ptCount val="10"/>
                <c:pt idx="0">
                  <c:v>77.5</c:v>
                </c:pt>
                <c:pt idx="1">
                  <c:v>85.63</c:v>
                </c:pt>
                <c:pt idx="2">
                  <c:v>81.44</c:v>
                </c:pt>
                <c:pt idx="3">
                  <c:v>79.98</c:v>
                </c:pt>
                <c:pt idx="4">
                  <c:v>85.37</c:v>
                </c:pt>
                <c:pt idx="5">
                  <c:v>83.79</c:v>
                </c:pt>
                <c:pt idx="6">
                  <c:v>65</c:v>
                </c:pt>
                <c:pt idx="7">
                  <c:v>88.57</c:v>
                </c:pt>
                <c:pt idx="8">
                  <c:v>74.72</c:v>
                </c:pt>
                <c:pt idx="9">
                  <c:v>81.319999999999993</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1200000" vert="horz" anchor="ctr" anchorCtr="1"/>
          <a:lstStyle/>
          <a:p>
            <a:pPr>
              <a:defRPr/>
            </a:pPr>
            <a:endParaRPr lang="zh-CN"/>
          </a:p>
        </c:txPr>
        <c:crossAx val="115178112"/>
        <c:crosses val="autoZero"/>
        <c:auto val="1"/>
        <c:lblAlgn val="ctr"/>
        <c:lblOffset val="100"/>
        <c:noMultiLvlLbl val="0"/>
      </c:catAx>
      <c:valAx>
        <c:axId val="115178112"/>
        <c:scaling>
          <c:orientation val="minMax"/>
          <c:max val="90"/>
          <c:min val="60"/>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44502739296817206"/>
          <c:y val="0.88317280652418451"/>
          <c:w val="0.19701352994363719"/>
          <c:h val="0.11055668822647169"/>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311207184576E-2"/>
          <c:y val="0.102770675548798"/>
          <c:w val="0.80066111190084022"/>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Sheet1!$B$2:$B$11</c:f>
              <c:numCache>
                <c:formatCode>0.00_ </c:formatCode>
                <c:ptCount val="10"/>
                <c:pt idx="0">
                  <c:v>77.760000000000005</c:v>
                </c:pt>
                <c:pt idx="1">
                  <c:v>86.5</c:v>
                </c:pt>
                <c:pt idx="2">
                  <c:v>81.489999999999995</c:v>
                </c:pt>
                <c:pt idx="3">
                  <c:v>79.95</c:v>
                </c:pt>
                <c:pt idx="4">
                  <c:v>89.26</c:v>
                </c:pt>
                <c:pt idx="5">
                  <c:v>84.56</c:v>
                </c:pt>
                <c:pt idx="6">
                  <c:v>60</c:v>
                </c:pt>
                <c:pt idx="7">
                  <c:v>86.43</c:v>
                </c:pt>
                <c:pt idx="8">
                  <c:v>74.819999999999993</c:v>
                </c:pt>
                <c:pt idx="9">
                  <c:v>82.28</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Sheet1!$C$2:$C$11</c:f>
              <c:numCache>
                <c:formatCode>0.00_ </c:formatCode>
                <c:ptCount val="10"/>
                <c:pt idx="0">
                  <c:v>79.55</c:v>
                </c:pt>
                <c:pt idx="1">
                  <c:v>83.5</c:v>
                </c:pt>
                <c:pt idx="2">
                  <c:v>84.1</c:v>
                </c:pt>
                <c:pt idx="3">
                  <c:v>81.31</c:v>
                </c:pt>
                <c:pt idx="4">
                  <c:v>86.3</c:v>
                </c:pt>
                <c:pt idx="5">
                  <c:v>85.53</c:v>
                </c:pt>
                <c:pt idx="6">
                  <c:v>70</c:v>
                </c:pt>
                <c:pt idx="7">
                  <c:v>91.43</c:v>
                </c:pt>
                <c:pt idx="8">
                  <c:v>77.72</c:v>
                </c:pt>
                <c:pt idx="9">
                  <c:v>81.75</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Sheet1!$D$2:$D$11</c:f>
              <c:numCache>
                <c:formatCode>0.00_ </c:formatCode>
                <c:ptCount val="10"/>
                <c:pt idx="0">
                  <c:v>75.599999999999994</c:v>
                </c:pt>
                <c:pt idx="1">
                  <c:v>88</c:v>
                </c:pt>
                <c:pt idx="2">
                  <c:v>80.900000000000006</c:v>
                </c:pt>
                <c:pt idx="3">
                  <c:v>79.5</c:v>
                </c:pt>
                <c:pt idx="4">
                  <c:v>81.849999999999994</c:v>
                </c:pt>
                <c:pt idx="5">
                  <c:v>83.07</c:v>
                </c:pt>
                <c:pt idx="6">
                  <c:v>70</c:v>
                </c:pt>
                <c:pt idx="7">
                  <c:v>89.29</c:v>
                </c:pt>
                <c:pt idx="8">
                  <c:v>72.83</c:v>
                </c:pt>
                <c:pt idx="9">
                  <c:v>81.05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Sheet1!$E$2:$E$11</c:f>
              <c:numCache>
                <c:formatCode>0.00_ </c:formatCode>
                <c:ptCount val="10"/>
                <c:pt idx="0">
                  <c:v>77.09</c:v>
                </c:pt>
                <c:pt idx="1">
                  <c:v>84.5</c:v>
                </c:pt>
                <c:pt idx="2">
                  <c:v>79.25</c:v>
                </c:pt>
                <c:pt idx="3">
                  <c:v>79.17</c:v>
                </c:pt>
                <c:pt idx="4">
                  <c:v>84.07</c:v>
                </c:pt>
                <c:pt idx="5">
                  <c:v>82.02</c:v>
                </c:pt>
                <c:pt idx="6">
                  <c:v>60</c:v>
                </c:pt>
                <c:pt idx="7">
                  <c:v>87.14</c:v>
                </c:pt>
                <c:pt idx="8">
                  <c:v>73.489999999999995</c:v>
                </c:pt>
                <c:pt idx="9">
                  <c:v>80.180000000000007</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1200000" vert="horz"/>
          <a:lstStyle/>
          <a:p>
            <a:pPr>
              <a:defRPr/>
            </a:pPr>
            <a:endParaRPr lang="zh-CN"/>
          </a:p>
        </c:txPr>
        <c:crossAx val="77419264"/>
        <c:crosses val="autoZero"/>
        <c:auto val="1"/>
        <c:lblAlgn val="ctr"/>
        <c:lblOffset val="100"/>
        <c:noMultiLvlLbl val="0"/>
      </c:catAx>
      <c:valAx>
        <c:axId val="77419264"/>
        <c:scaling>
          <c:orientation val="minMax"/>
          <c:max val="95"/>
          <c:min val="6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2184968746291351"/>
          <c:y val="0.281072701041232"/>
          <c:w val="5.9625268489767069E-2"/>
          <c:h val="0.37486936090161571"/>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063882184151718E-2"/>
          <c:y val="0.14835555314874585"/>
          <c:w val="0.80118213651189585"/>
          <c:h val="0.52882464945717444"/>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Sheet1!$B$2:$B$11</c:f>
              <c:numCache>
                <c:formatCode>0.00_ </c:formatCode>
                <c:ptCount val="10"/>
                <c:pt idx="0">
                  <c:v>74.84</c:v>
                </c:pt>
                <c:pt idx="1">
                  <c:v>82.1</c:v>
                </c:pt>
                <c:pt idx="2">
                  <c:v>76.63</c:v>
                </c:pt>
                <c:pt idx="3">
                  <c:v>77.34</c:v>
                </c:pt>
                <c:pt idx="4">
                  <c:v>81.7</c:v>
                </c:pt>
                <c:pt idx="5">
                  <c:v>81.09</c:v>
                </c:pt>
                <c:pt idx="6">
                  <c:v>60</c:v>
                </c:pt>
                <c:pt idx="7">
                  <c:v>81.569999999999993</c:v>
                </c:pt>
                <c:pt idx="8">
                  <c:v>72.569999999999993</c:v>
                </c:pt>
                <c:pt idx="9">
                  <c:v>77.44</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Sheet1!$C$2:$C$11</c:f>
              <c:numCache>
                <c:formatCode>0.00_ </c:formatCode>
                <c:ptCount val="10"/>
                <c:pt idx="0">
                  <c:v>75.12</c:v>
                </c:pt>
                <c:pt idx="1">
                  <c:v>82.4</c:v>
                </c:pt>
                <c:pt idx="2">
                  <c:v>77.459999999999994</c:v>
                </c:pt>
                <c:pt idx="3">
                  <c:v>78.569999999999993</c:v>
                </c:pt>
                <c:pt idx="4">
                  <c:v>86.15</c:v>
                </c:pt>
                <c:pt idx="5">
                  <c:v>82.77</c:v>
                </c:pt>
                <c:pt idx="6">
                  <c:v>60</c:v>
                </c:pt>
                <c:pt idx="7">
                  <c:v>82.43</c:v>
                </c:pt>
                <c:pt idx="8">
                  <c:v>73.81</c:v>
                </c:pt>
                <c:pt idx="9">
                  <c:v>80.459999999999994</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Sheet1!$D$2:$D$11</c:f>
              <c:numCache>
                <c:formatCode>0.00_ </c:formatCode>
                <c:ptCount val="10"/>
                <c:pt idx="0">
                  <c:v>76.989999999999995</c:v>
                </c:pt>
                <c:pt idx="1">
                  <c:v>84.82</c:v>
                </c:pt>
                <c:pt idx="2">
                  <c:v>79.17</c:v>
                </c:pt>
                <c:pt idx="3">
                  <c:v>79.69</c:v>
                </c:pt>
                <c:pt idx="4">
                  <c:v>86.13</c:v>
                </c:pt>
                <c:pt idx="5">
                  <c:v>83.09</c:v>
                </c:pt>
                <c:pt idx="6">
                  <c:v>65.45</c:v>
                </c:pt>
                <c:pt idx="7">
                  <c:v>85.58</c:v>
                </c:pt>
                <c:pt idx="8">
                  <c:v>74.7</c:v>
                </c:pt>
                <c:pt idx="9">
                  <c:v>79.87</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Sheet1!$E$2:$E$11</c:f>
              <c:numCache>
                <c:formatCode>0.00_ </c:formatCode>
                <c:ptCount val="10"/>
                <c:pt idx="0">
                  <c:v>71.39</c:v>
                </c:pt>
                <c:pt idx="1">
                  <c:v>77.290000000000006</c:v>
                </c:pt>
                <c:pt idx="2">
                  <c:v>74.75</c:v>
                </c:pt>
                <c:pt idx="3">
                  <c:v>73.91</c:v>
                </c:pt>
                <c:pt idx="4">
                  <c:v>77.25</c:v>
                </c:pt>
                <c:pt idx="5">
                  <c:v>77.92</c:v>
                </c:pt>
                <c:pt idx="6">
                  <c:v>65.709999999999994</c:v>
                </c:pt>
                <c:pt idx="7">
                  <c:v>78.16</c:v>
                </c:pt>
                <c:pt idx="8">
                  <c:v>70.08</c:v>
                </c:pt>
                <c:pt idx="9">
                  <c:v>74.64</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Sheet1!$A$2:$A$11</c:f>
              <c:strCache>
                <c:ptCount val="10"/>
                <c:pt idx="0">
                  <c:v>标准齿轮箱事业部</c:v>
                </c:pt>
                <c:pt idx="1">
                  <c:v>工业采购</c:v>
                </c:pt>
                <c:pt idx="2">
                  <c:v>工业行星传动事业部</c:v>
                </c:pt>
                <c:pt idx="3">
                  <c:v>工业生产运营</c:v>
                </c:pt>
                <c:pt idx="4">
                  <c:v>工业研发</c:v>
                </c:pt>
                <c:pt idx="5">
                  <c:v>工业质量发展</c:v>
                </c:pt>
                <c:pt idx="6">
                  <c:v>工业总经办</c:v>
                </c:pt>
                <c:pt idx="7">
                  <c:v>营销管理</c:v>
                </c:pt>
                <c:pt idx="8">
                  <c:v>重型传动生产</c:v>
                </c:pt>
                <c:pt idx="9">
                  <c:v>重型传动事业部</c:v>
                </c:pt>
              </c:strCache>
            </c:strRef>
          </c:cat>
          <c:val>
            <c:numRef>
              <c:f>Sheet1!$F$2:$F$11</c:f>
              <c:numCache>
                <c:formatCode>0.00_ </c:formatCode>
                <c:ptCount val="10"/>
                <c:pt idx="0">
                  <c:v>73.010000000000005</c:v>
                </c:pt>
                <c:pt idx="1">
                  <c:v>80</c:v>
                </c:pt>
                <c:pt idx="2">
                  <c:v>76.16</c:v>
                </c:pt>
                <c:pt idx="3">
                  <c:v>75.58</c:v>
                </c:pt>
                <c:pt idx="4">
                  <c:v>82.22</c:v>
                </c:pt>
                <c:pt idx="5">
                  <c:v>79.22</c:v>
                </c:pt>
                <c:pt idx="6">
                  <c:v>60</c:v>
                </c:pt>
                <c:pt idx="7">
                  <c:v>79.180000000000007</c:v>
                </c:pt>
                <c:pt idx="8">
                  <c:v>71.8</c:v>
                </c:pt>
                <c:pt idx="9">
                  <c:v>75.64</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1200000" vert="horz"/>
          <a:lstStyle/>
          <a:p>
            <a:pPr>
              <a:defRPr/>
            </a:pPr>
            <a:endParaRPr lang="zh-CN"/>
          </a:p>
        </c:txPr>
        <c:crossAx val="77419264"/>
        <c:crosses val="autoZero"/>
        <c:auto val="1"/>
        <c:lblAlgn val="ctr"/>
        <c:lblOffset val="100"/>
        <c:noMultiLvlLbl val="0"/>
      </c:catAx>
      <c:valAx>
        <c:axId val="77419264"/>
        <c:scaling>
          <c:orientation val="minMax"/>
          <c:max val="90"/>
          <c:min val="6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5384965669677426"/>
          <c:y val="0.15484725803621444"/>
          <c:w val="0.142866693695583"/>
          <c:h val="0.61146812652140048"/>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00972383735289E-2"/>
          <c:y val="0.20084766980878532"/>
          <c:w val="0.81902542922522281"/>
          <c:h val="0.50040644473178875"/>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3"/>
              <c:layout>
                <c:manualLayout>
                  <c:x val="-4.0616363462364947E-2"/>
                  <c:y val="9.36651419791355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1.2705731029810527E-2"/>
                  <c:y val="4.83731191750807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3.427303790951179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A6-44A0-87E5-EE0D47E11E52}"/>
                </c:ext>
              </c:extLst>
            </c:dLbl>
            <c:dLbl>
              <c:idx val="9"/>
              <c:layout>
                <c:manualLayout>
                  <c:x val="-4.9497019236359505E-2"/>
                  <c:y val="5.07569098489784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Sheet1!$B$2:$B$9</c:f>
              <c:numCache>
                <c:formatCode>0.00_ </c:formatCode>
                <c:ptCount val="8"/>
                <c:pt idx="0">
                  <c:v>74.819999999999993</c:v>
                </c:pt>
                <c:pt idx="1">
                  <c:v>78.430000000000007</c:v>
                </c:pt>
                <c:pt idx="2">
                  <c:v>81.849999999999994</c:v>
                </c:pt>
                <c:pt idx="3">
                  <c:v>76.89</c:v>
                </c:pt>
                <c:pt idx="4">
                  <c:v>74.03</c:v>
                </c:pt>
                <c:pt idx="5">
                  <c:v>83.52</c:v>
                </c:pt>
                <c:pt idx="6">
                  <c:v>70.099999999999994</c:v>
                </c:pt>
                <c:pt idx="7">
                  <c:v>76.739999999999995</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8"/>
              <c:layout>
                <c:manualLayout>
                  <c:x val="-2.5360652801281351E-2"/>
                  <c:y val="-7.29721790327460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4273037909511611E-2"/>
                  <c:y val="-8.88975606313403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Sheet1!$C$2:$C$9</c:f>
              <c:numCache>
                <c:formatCode>0.00_ </c:formatCode>
                <c:ptCount val="8"/>
                <c:pt idx="0">
                  <c:v>77.88</c:v>
                </c:pt>
                <c:pt idx="1">
                  <c:v>82.57</c:v>
                </c:pt>
                <c:pt idx="2">
                  <c:v>85.04</c:v>
                </c:pt>
                <c:pt idx="3">
                  <c:v>79.44</c:v>
                </c:pt>
                <c:pt idx="4">
                  <c:v>76.48</c:v>
                </c:pt>
                <c:pt idx="5">
                  <c:v>84.84</c:v>
                </c:pt>
                <c:pt idx="6">
                  <c:v>71.5</c:v>
                </c:pt>
                <c:pt idx="7">
                  <c:v>78.94</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840000" vert="horz" anchor="ctr" anchorCtr="1"/>
          <a:lstStyle/>
          <a:p>
            <a:pPr>
              <a:defRPr/>
            </a:pPr>
            <a:endParaRPr lang="zh-CN"/>
          </a:p>
        </c:txPr>
        <c:crossAx val="115178112"/>
        <c:crosses val="autoZero"/>
        <c:auto val="1"/>
        <c:lblAlgn val="ctr"/>
        <c:lblOffset val="100"/>
        <c:noMultiLvlLbl val="0"/>
      </c:catAx>
      <c:valAx>
        <c:axId val="115178112"/>
        <c:scaling>
          <c:orientation val="minMax"/>
          <c:max val="90"/>
          <c:min val="6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538914640890517"/>
          <c:y val="0.89908460778542953"/>
          <c:w val="0.31063754516955344"/>
          <c:h val="9.4936003797160745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734177198681788E-2"/>
          <c:y val="0.15465184127085713"/>
          <c:w val="0.80066111190084022"/>
          <c:h val="0.50663084914222456"/>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Sheet1!$B$2:$B$9</c:f>
              <c:numCache>
                <c:formatCode>0.00_ </c:formatCode>
                <c:ptCount val="8"/>
                <c:pt idx="0">
                  <c:v>79.040000000000006</c:v>
                </c:pt>
                <c:pt idx="1">
                  <c:v>83.91</c:v>
                </c:pt>
                <c:pt idx="2">
                  <c:v>86.23</c:v>
                </c:pt>
                <c:pt idx="3">
                  <c:v>79.099999999999994</c:v>
                </c:pt>
                <c:pt idx="4">
                  <c:v>75.23</c:v>
                </c:pt>
                <c:pt idx="5">
                  <c:v>86.74</c:v>
                </c:pt>
                <c:pt idx="6">
                  <c:v>72.349999999999994</c:v>
                </c:pt>
                <c:pt idx="7">
                  <c:v>78.59</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Sheet1!$C$2:$C$9</c:f>
              <c:numCache>
                <c:formatCode>0.00_ </c:formatCode>
                <c:ptCount val="8"/>
                <c:pt idx="0">
                  <c:v>79.59</c:v>
                </c:pt>
                <c:pt idx="1">
                  <c:v>85.22</c:v>
                </c:pt>
                <c:pt idx="2">
                  <c:v>84.2</c:v>
                </c:pt>
                <c:pt idx="3">
                  <c:v>81.459999999999994</c:v>
                </c:pt>
                <c:pt idx="4">
                  <c:v>78.180000000000007</c:v>
                </c:pt>
                <c:pt idx="5">
                  <c:v>84.78</c:v>
                </c:pt>
                <c:pt idx="6">
                  <c:v>75.3</c:v>
                </c:pt>
                <c:pt idx="7">
                  <c:v>80.94</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Sheet1!$D$2:$D$9</c:f>
              <c:numCache>
                <c:formatCode>0.00_ </c:formatCode>
                <c:ptCount val="8"/>
                <c:pt idx="0">
                  <c:v>75.48</c:v>
                </c:pt>
                <c:pt idx="1">
                  <c:v>81.88</c:v>
                </c:pt>
                <c:pt idx="2">
                  <c:v>85.36</c:v>
                </c:pt>
                <c:pt idx="3">
                  <c:v>79.209999999999994</c:v>
                </c:pt>
                <c:pt idx="4">
                  <c:v>75.680000000000007</c:v>
                </c:pt>
                <c:pt idx="5">
                  <c:v>83.04</c:v>
                </c:pt>
                <c:pt idx="6">
                  <c:v>68.09</c:v>
                </c:pt>
                <c:pt idx="7">
                  <c:v>78.59</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Sheet1!$E$2:$E$9</c:f>
              <c:numCache>
                <c:formatCode>0.00_ </c:formatCode>
                <c:ptCount val="8"/>
                <c:pt idx="0">
                  <c:v>77.400000000000006</c:v>
                </c:pt>
                <c:pt idx="1">
                  <c:v>79.28</c:v>
                </c:pt>
                <c:pt idx="2">
                  <c:v>84.35</c:v>
                </c:pt>
                <c:pt idx="3">
                  <c:v>77.98</c:v>
                </c:pt>
                <c:pt idx="4">
                  <c:v>76.819999999999993</c:v>
                </c:pt>
                <c:pt idx="5">
                  <c:v>84.78</c:v>
                </c:pt>
                <c:pt idx="6">
                  <c:v>70.260000000000005</c:v>
                </c:pt>
                <c:pt idx="7">
                  <c:v>77.650000000000006</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90"/>
          <c:min val="6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2074551582421416"/>
          <c:y val="0.30268985478038674"/>
          <c:w val="5.9625268489767069E-2"/>
          <c:h val="0.37486936090161571"/>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298954295553E-2"/>
          <c:y val="0.1840826110853043"/>
          <c:w val="0.80118213651189585"/>
          <c:h val="0.42164363455298803"/>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Sheet1!$B$2:$B$9</c:f>
              <c:numCache>
                <c:formatCode>0.00_ </c:formatCode>
                <c:ptCount val="8"/>
                <c:pt idx="0">
                  <c:v>75.010000000000005</c:v>
                </c:pt>
                <c:pt idx="1">
                  <c:v>77.680000000000007</c:v>
                </c:pt>
                <c:pt idx="2">
                  <c:v>81.83</c:v>
                </c:pt>
                <c:pt idx="3">
                  <c:v>76.61</c:v>
                </c:pt>
                <c:pt idx="4">
                  <c:v>73.59</c:v>
                </c:pt>
                <c:pt idx="5">
                  <c:v>83.22</c:v>
                </c:pt>
                <c:pt idx="6">
                  <c:v>69.930000000000007</c:v>
                </c:pt>
                <c:pt idx="7">
                  <c:v>76.02</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Sheet1!$C$2:$C$9</c:f>
              <c:numCache>
                <c:formatCode>0.00_ </c:formatCode>
                <c:ptCount val="8"/>
                <c:pt idx="0">
                  <c:v>75.42</c:v>
                </c:pt>
                <c:pt idx="1">
                  <c:v>79.540000000000006</c:v>
                </c:pt>
                <c:pt idx="2">
                  <c:v>83.57</c:v>
                </c:pt>
                <c:pt idx="3">
                  <c:v>77.91</c:v>
                </c:pt>
                <c:pt idx="4">
                  <c:v>74.5</c:v>
                </c:pt>
                <c:pt idx="5">
                  <c:v>85.04</c:v>
                </c:pt>
                <c:pt idx="6">
                  <c:v>71.430000000000007</c:v>
                </c:pt>
                <c:pt idx="7">
                  <c:v>78.16</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Sheet1!$D$2:$D$9</c:f>
              <c:numCache>
                <c:formatCode>0.00_ </c:formatCode>
                <c:ptCount val="8"/>
                <c:pt idx="0">
                  <c:v>76.91</c:v>
                </c:pt>
                <c:pt idx="1">
                  <c:v>80.400000000000006</c:v>
                </c:pt>
                <c:pt idx="2">
                  <c:v>84.53</c:v>
                </c:pt>
                <c:pt idx="3">
                  <c:v>79.260000000000005</c:v>
                </c:pt>
                <c:pt idx="4">
                  <c:v>76.239999999999995</c:v>
                </c:pt>
                <c:pt idx="5">
                  <c:v>84.98</c:v>
                </c:pt>
                <c:pt idx="6">
                  <c:v>72.17</c:v>
                </c:pt>
                <c:pt idx="7">
                  <c:v>78.12</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Sheet1!$E$2:$E$9</c:f>
              <c:numCache>
                <c:formatCode>0.00_ </c:formatCode>
                <c:ptCount val="8"/>
                <c:pt idx="0">
                  <c:v>72.02</c:v>
                </c:pt>
                <c:pt idx="1">
                  <c:v>75.78</c:v>
                </c:pt>
                <c:pt idx="2">
                  <c:v>77.099999999999994</c:v>
                </c:pt>
                <c:pt idx="3">
                  <c:v>74.349999999999994</c:v>
                </c:pt>
                <c:pt idx="4">
                  <c:v>70.45</c:v>
                </c:pt>
                <c:pt idx="5">
                  <c:v>81.180000000000007</c:v>
                </c:pt>
                <c:pt idx="6">
                  <c:v>66.760000000000005</c:v>
                </c:pt>
                <c:pt idx="7">
                  <c:v>74.290000000000006</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Sheet1!$A$2:$A$9</c:f>
              <c:strCache>
                <c:ptCount val="8"/>
                <c:pt idx="0">
                  <c:v>工业事业部-产品设计部</c:v>
                </c:pt>
                <c:pt idx="1">
                  <c:v>工业事业部-工程机械产品设计部</c:v>
                </c:pt>
                <c:pt idx="2">
                  <c:v>工业事业部-制造技术及过程控制部</c:v>
                </c:pt>
                <c:pt idx="3">
                  <c:v>工业事业部-热处理分厂</c:v>
                </c:pt>
                <c:pt idx="4">
                  <c:v>工业事业部-行星传动齿轮分厂</c:v>
                </c:pt>
                <c:pt idx="5">
                  <c:v>工业事业部-工业行星传动质量</c:v>
                </c:pt>
                <c:pt idx="6">
                  <c:v>工业事业部-重型传动齿轮分厂</c:v>
                </c:pt>
                <c:pt idx="7">
                  <c:v>工业事业部-重型传动装配分厂</c:v>
                </c:pt>
              </c:strCache>
            </c:strRef>
          </c:cat>
          <c:val>
            <c:numRef>
              <c:f>Sheet1!$F$2:$F$9</c:f>
              <c:numCache>
                <c:formatCode>0.00_ </c:formatCode>
                <c:ptCount val="8"/>
                <c:pt idx="0">
                  <c:v>73.19</c:v>
                </c:pt>
                <c:pt idx="1">
                  <c:v>77.47</c:v>
                </c:pt>
                <c:pt idx="2">
                  <c:v>79.959999999999994</c:v>
                </c:pt>
                <c:pt idx="3">
                  <c:v>74.64</c:v>
                </c:pt>
                <c:pt idx="4">
                  <c:v>74.09</c:v>
                </c:pt>
                <c:pt idx="5">
                  <c:v>81.8</c:v>
                </c:pt>
                <c:pt idx="6">
                  <c:v>68.55</c:v>
                </c:pt>
                <c:pt idx="7">
                  <c:v>76.03</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900000" vert="horz"/>
          <a:lstStyle/>
          <a:p>
            <a:pPr>
              <a:defRPr/>
            </a:pPr>
            <a:endParaRPr lang="zh-CN"/>
          </a:p>
        </c:txPr>
        <c:crossAx val="77419264"/>
        <c:crosses val="autoZero"/>
        <c:auto val="1"/>
        <c:lblAlgn val="ctr"/>
        <c:lblOffset val="100"/>
        <c:noMultiLvlLbl val="0"/>
      </c:catAx>
      <c:valAx>
        <c:axId val="77419264"/>
        <c:scaling>
          <c:orientation val="minMax"/>
          <c:max val="90"/>
          <c:min val="6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5603860687626809"/>
          <c:y val="8.3393142163097525E-2"/>
          <c:w val="0.142866693695583"/>
          <c:h val="0.61146812652140048"/>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司龄</c:v>
                </c:pt>
              </c:strCache>
            </c:strRef>
          </c:tx>
          <c:spPr>
            <a:ln w="19050">
              <a:solidFill>
                <a:schemeClr val="bg1"/>
              </a:solidFill>
            </a:ln>
            <a:effectLst/>
            <a:scene3d>
              <a:camera prst="orthographicFront"/>
              <a:lightRig rig="twoPt" dir="t"/>
            </a:scene3d>
            <a:sp3d prstMaterial="metal">
              <a:bevelT w="0" h="0"/>
            </a:sp3d>
          </c:spPr>
          <c:dPt>
            <c:idx val="0"/>
            <c:bubble3D val="0"/>
            <c:spPr>
              <a:solidFill>
                <a:schemeClr val="accent5"/>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1-E8E7-4C3E-85EF-EA441D1E6DD2}"/>
              </c:ext>
            </c:extLst>
          </c:dPt>
          <c:dPt>
            <c:idx val="1"/>
            <c:bubble3D val="0"/>
            <c:spPr>
              <a:solidFill>
                <a:schemeClr val="accent2"/>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3-E8E7-4C3E-85EF-EA441D1E6DD2}"/>
              </c:ext>
            </c:extLst>
          </c:dPt>
          <c:dPt>
            <c:idx val="2"/>
            <c:bubble3D val="0"/>
            <c:spPr>
              <a:solidFill>
                <a:schemeClr val="accent1"/>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5-E8E7-4C3E-85EF-EA441D1E6DD2}"/>
              </c:ext>
            </c:extLst>
          </c:dPt>
          <c:dPt>
            <c:idx val="3"/>
            <c:bubble3D val="0"/>
            <c:spPr>
              <a:solidFill>
                <a:schemeClr val="accent6"/>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7-E8E7-4C3E-85EF-EA441D1E6DD2}"/>
              </c:ext>
            </c:extLst>
          </c:dPt>
          <c:dPt>
            <c:idx val="4"/>
            <c:bubble3D val="0"/>
            <c:spPr>
              <a:solidFill>
                <a:schemeClr val="accent5">
                  <a:lumMod val="60000"/>
                </a:schemeClr>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9-E8E7-4C3E-85EF-EA441D1E6DD2}"/>
              </c:ext>
            </c:extLst>
          </c:dPt>
          <c:dLbls>
            <c:dLbl>
              <c:idx val="2"/>
              <c:layout>
                <c:manualLayout>
                  <c:x val="-1.14745729787359E-2"/>
                  <c:y val="-4.557867605835535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8E7-4C3E-85EF-EA441D1E6DD2}"/>
                </c:ext>
              </c:extLst>
            </c:dLbl>
            <c:dLbl>
              <c:idx val="4"/>
              <c:layout>
                <c:manualLayout>
                  <c:x val="4.3603377319196418E-2"/>
                  <c:y val="-0.2266418555754383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8E7-4C3E-85EF-EA441D1E6DD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cat>
            <c:strRef>
              <c:f>Sheet1!$A$2:$A$6</c:f>
              <c:strCache>
                <c:ptCount val="5"/>
                <c:pt idx="0">
                  <c:v>1年以下（含1年）</c:v>
                </c:pt>
                <c:pt idx="1">
                  <c:v>1年-3年（含3年）</c:v>
                </c:pt>
                <c:pt idx="2">
                  <c:v>3年-5年（含5年）</c:v>
                </c:pt>
                <c:pt idx="3">
                  <c:v>5年-10年（含10年）</c:v>
                </c:pt>
                <c:pt idx="4">
                  <c:v>10年以上</c:v>
                </c:pt>
              </c:strCache>
            </c:strRef>
          </c:cat>
          <c:val>
            <c:numRef>
              <c:f>Sheet1!$B$2:$B$6</c:f>
              <c:numCache>
                <c:formatCode>General</c:formatCode>
                <c:ptCount val="5"/>
                <c:pt idx="0">
                  <c:v>7.6600000000000001E-2</c:v>
                </c:pt>
                <c:pt idx="1">
                  <c:v>0.10059999999999999</c:v>
                </c:pt>
                <c:pt idx="2">
                  <c:v>6.6199999999999995E-2</c:v>
                </c:pt>
                <c:pt idx="3">
                  <c:v>0.22900000000000001</c:v>
                </c:pt>
                <c:pt idx="4">
                  <c:v>0.52759999999999996</c:v>
                </c:pt>
              </c:numCache>
            </c:numRef>
          </c:val>
          <c:extLst>
            <c:ext xmlns:c16="http://schemas.microsoft.com/office/drawing/2014/chart" uri="{C3380CC4-5D6E-409C-BE32-E72D297353CC}">
              <c16:uniqueId val="{0000000A-E8E7-4C3E-85EF-EA441D1E6DD2}"/>
            </c:ext>
          </c:extLst>
        </c:ser>
        <c:dLbls>
          <c:showLegendKey val="0"/>
          <c:showVal val="0"/>
          <c:showCatName val="0"/>
          <c:showSerName val="0"/>
          <c:showPercent val="1"/>
          <c:showBubbleSize val="0"/>
          <c:showLeaderLines val="1"/>
        </c:dLbls>
        <c:firstSliceAng val="0"/>
      </c:pieChart>
      <c:spPr>
        <a:noFill/>
        <a:ln w="25428">
          <a:noFill/>
        </a:ln>
        <a:effectLst/>
      </c:spPr>
    </c:plotArea>
    <c:legend>
      <c:legendPos val="b"/>
      <c:layout>
        <c:manualLayout>
          <c:xMode val="edge"/>
          <c:yMode val="edge"/>
          <c:x val="5.5522296360211269E-2"/>
          <c:y val="0.90375774931357344"/>
          <c:w val="0.8984773151306249"/>
          <c:h val="8.590141183576194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icrosoft YaHei" charset="-122"/>
              <a:ea typeface="Microsoft YaHei" charset="-122"/>
              <a:cs typeface="Microsoft YaHei" charset="-122"/>
            </a:defRPr>
          </a:pPr>
          <a:endParaRPr lang="zh-CN"/>
        </a:p>
      </c:txPr>
    </c:legend>
    <c:plotVisOnly val="1"/>
    <c:dispBlanksAs val="gap"/>
    <c:showDLblsOverMax val="0"/>
  </c:chart>
  <c:spPr>
    <a:noFill/>
    <a:ln w="6350" cap="flat" cmpd="sng" algn="ctr">
      <a:noFill/>
      <a:prstDash val="solid"/>
      <a:miter lim="800000"/>
    </a:ln>
    <a:effectLst/>
  </c:spPr>
  <c:txPr>
    <a:bodyPr/>
    <a:lstStyle/>
    <a:p>
      <a:pPr>
        <a:defRPr sz="1802"/>
      </a:pPr>
      <a:endParaRPr lang="zh-CN"/>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484706979128265E-2"/>
          <c:y val="0.1692037144338901"/>
          <c:w val="0.85154416443854486"/>
          <c:h val="0.62760159312297037"/>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3"/>
              <c:layout>
                <c:manualLayout>
                  <c:x val="-2.8771979106803347E-2"/>
                  <c:y val="4.5989328501182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4"/>
              <c:layout>
                <c:manualLayout>
                  <c:x val="-2.6075553269985275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86-42C1-B216-DDDAE91DBE8F}"/>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3.2841239348642387E-2"/>
                  <c:y val="5.55244911967735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4.2657751450196235E-2"/>
                  <c:y val="4.83731191750807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86-42C1-B216-DDDAE91DBE8F}"/>
                </c:ext>
              </c:extLst>
            </c:dLbl>
            <c:dLbl>
              <c:idx val="9"/>
              <c:layout>
                <c:manualLayout>
                  <c:x val="-4.9497022199068166E-2"/>
                  <c:y val="3.4070375131694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0"/>
              <c:layout>
                <c:manualLayout>
                  <c:x val="-2.7259995997143249E-2"/>
                  <c:y val="7.22110259140569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86-42C1-B216-DDDAE91DBE8F}"/>
                </c:ext>
              </c:extLst>
            </c:dLbl>
            <c:dLbl>
              <c:idx val="13"/>
              <c:layout>
                <c:manualLayout>
                  <c:x val="-2.455014025853688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6.0420288776463375E-2"/>
                  <c:y val="1.023246839271881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dLbl>
              <c:idx val="17"/>
              <c:layout>
                <c:manualLayout>
                  <c:x val="-2.1337782361353516E-2"/>
                  <c:y val="4.12217471533879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86-42C1-B216-DDDAE91DBE8F}"/>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Sheet1!$B$2:$B$19</c:f>
              <c:numCache>
                <c:formatCode>0.00_ </c:formatCode>
                <c:ptCount val="18"/>
                <c:pt idx="0">
                  <c:v>75.09</c:v>
                </c:pt>
                <c:pt idx="1">
                  <c:v>78.06</c:v>
                </c:pt>
                <c:pt idx="2">
                  <c:v>80.849999999999994</c:v>
                </c:pt>
                <c:pt idx="3">
                  <c:v>75.44</c:v>
                </c:pt>
                <c:pt idx="4">
                  <c:v>83.56</c:v>
                </c:pt>
                <c:pt idx="5">
                  <c:v>85.84</c:v>
                </c:pt>
                <c:pt idx="6">
                  <c:v>82.5</c:v>
                </c:pt>
                <c:pt idx="7">
                  <c:v>78.16</c:v>
                </c:pt>
                <c:pt idx="8">
                  <c:v>79.849999999999994</c:v>
                </c:pt>
                <c:pt idx="9">
                  <c:v>72.64</c:v>
                </c:pt>
                <c:pt idx="10">
                  <c:v>83.19</c:v>
                </c:pt>
                <c:pt idx="11">
                  <c:v>77.64</c:v>
                </c:pt>
                <c:pt idx="12">
                  <c:v>78.37</c:v>
                </c:pt>
                <c:pt idx="13">
                  <c:v>95.56</c:v>
                </c:pt>
                <c:pt idx="14">
                  <c:v>91.11</c:v>
                </c:pt>
                <c:pt idx="15">
                  <c:v>81.209999999999994</c:v>
                </c:pt>
                <c:pt idx="16">
                  <c:v>80.69</c:v>
                </c:pt>
                <c:pt idx="17">
                  <c:v>88.67</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3"/>
              <c:layout>
                <c:manualLayout>
                  <c:x val="-3.0813324178616992E-2"/>
                  <c:y val="-6.74434445662617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F86-42C1-B216-DDDAE91DBE8F}"/>
                </c:ext>
              </c:extLst>
            </c:dLbl>
            <c:dLbl>
              <c:idx val="8"/>
              <c:layout>
                <c:manualLayout>
                  <c:x val="-3.7224889860815853E-2"/>
                  <c:y val="-4.837311917508087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1.4137489738715665E-2"/>
                  <c:y val="-4.837311917508078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dLbl>
              <c:idx val="15"/>
              <c:layout>
                <c:manualLayout>
                  <c:x val="-2.3706667815669377E-2"/>
                  <c:y val="-4.36055378272855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86-42C1-B216-DDDAE91DBE8F}"/>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Sheet1!$C$2:$C$19</c:f>
              <c:numCache>
                <c:formatCode>0.00_ </c:formatCode>
                <c:ptCount val="18"/>
                <c:pt idx="0">
                  <c:v>79.86</c:v>
                </c:pt>
                <c:pt idx="1">
                  <c:v>83.99</c:v>
                </c:pt>
                <c:pt idx="2">
                  <c:v>85.14</c:v>
                </c:pt>
                <c:pt idx="3">
                  <c:v>78.319999999999993</c:v>
                </c:pt>
                <c:pt idx="4">
                  <c:v>88.06</c:v>
                </c:pt>
                <c:pt idx="5">
                  <c:v>89.67</c:v>
                </c:pt>
                <c:pt idx="6">
                  <c:v>86.05</c:v>
                </c:pt>
                <c:pt idx="7">
                  <c:v>81.98</c:v>
                </c:pt>
                <c:pt idx="8">
                  <c:v>84.17</c:v>
                </c:pt>
                <c:pt idx="9">
                  <c:v>83.61</c:v>
                </c:pt>
                <c:pt idx="10">
                  <c:v>84.77</c:v>
                </c:pt>
                <c:pt idx="11">
                  <c:v>82.19</c:v>
                </c:pt>
                <c:pt idx="12">
                  <c:v>85</c:v>
                </c:pt>
                <c:pt idx="13">
                  <c:v>100</c:v>
                </c:pt>
                <c:pt idx="14">
                  <c:v>97.5</c:v>
                </c:pt>
                <c:pt idx="15">
                  <c:v>83.21</c:v>
                </c:pt>
                <c:pt idx="16">
                  <c:v>82.22</c:v>
                </c:pt>
                <c:pt idx="17">
                  <c:v>96.25</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2100000" vert="horz" anchor="ctr" anchorCtr="1"/>
          <a:lstStyle/>
          <a:p>
            <a:pPr>
              <a:defRPr/>
            </a:pPr>
            <a:endParaRPr lang="zh-CN"/>
          </a:p>
        </c:txPr>
        <c:crossAx val="115178112"/>
        <c:crosses val="autoZero"/>
        <c:auto val="1"/>
        <c:lblAlgn val="ctr"/>
        <c:lblOffset val="100"/>
        <c:noMultiLvlLbl val="0"/>
      </c:catAx>
      <c:valAx>
        <c:axId val="115178112"/>
        <c:scaling>
          <c:orientation val="minMax"/>
          <c:max val="100"/>
          <c:min val="70"/>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387506199671676"/>
          <c:y val="0.90994733324211108"/>
          <c:w val="0.34038431156178378"/>
          <c:h val="8.8742520387510529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47295888003944E-2"/>
          <c:y val="0.1478642520665808"/>
          <c:w val="0.80066111190084022"/>
          <c:h val="0.53257153393443468"/>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Sheet1!$B$2:$B$19</c:f>
              <c:numCache>
                <c:formatCode>0.00_ </c:formatCode>
                <c:ptCount val="18"/>
                <c:pt idx="0">
                  <c:v>79.09</c:v>
                </c:pt>
                <c:pt idx="1">
                  <c:v>83.85</c:v>
                </c:pt>
                <c:pt idx="2">
                  <c:v>85.09</c:v>
                </c:pt>
                <c:pt idx="3">
                  <c:v>78.099999999999994</c:v>
                </c:pt>
                <c:pt idx="4">
                  <c:v>84.72</c:v>
                </c:pt>
                <c:pt idx="5">
                  <c:v>88</c:v>
                </c:pt>
                <c:pt idx="6">
                  <c:v>85.79</c:v>
                </c:pt>
                <c:pt idx="7">
                  <c:v>82.24</c:v>
                </c:pt>
                <c:pt idx="8">
                  <c:v>86.67</c:v>
                </c:pt>
                <c:pt idx="9">
                  <c:v>87.78</c:v>
                </c:pt>
                <c:pt idx="10">
                  <c:v>90.91</c:v>
                </c:pt>
                <c:pt idx="11">
                  <c:v>81.25</c:v>
                </c:pt>
                <c:pt idx="12">
                  <c:v>83.33</c:v>
                </c:pt>
                <c:pt idx="13">
                  <c:v>100</c:v>
                </c:pt>
                <c:pt idx="14">
                  <c:v>100</c:v>
                </c:pt>
                <c:pt idx="15">
                  <c:v>82.86</c:v>
                </c:pt>
                <c:pt idx="16">
                  <c:v>80</c:v>
                </c:pt>
                <c:pt idx="17">
                  <c:v>100</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Sheet1!$C$2:$C$19</c:f>
              <c:numCache>
                <c:formatCode>0.00_ </c:formatCode>
                <c:ptCount val="18"/>
                <c:pt idx="0">
                  <c:v>84</c:v>
                </c:pt>
                <c:pt idx="1">
                  <c:v>87.5</c:v>
                </c:pt>
                <c:pt idx="2">
                  <c:v>87.82</c:v>
                </c:pt>
                <c:pt idx="3">
                  <c:v>80.17</c:v>
                </c:pt>
                <c:pt idx="4">
                  <c:v>92.5</c:v>
                </c:pt>
                <c:pt idx="5">
                  <c:v>93.33</c:v>
                </c:pt>
                <c:pt idx="6">
                  <c:v>86.84</c:v>
                </c:pt>
                <c:pt idx="7">
                  <c:v>82.07</c:v>
                </c:pt>
                <c:pt idx="8">
                  <c:v>83.33</c:v>
                </c:pt>
                <c:pt idx="9">
                  <c:v>83.33</c:v>
                </c:pt>
                <c:pt idx="10">
                  <c:v>81.819999999999993</c:v>
                </c:pt>
                <c:pt idx="11">
                  <c:v>84.38</c:v>
                </c:pt>
                <c:pt idx="12">
                  <c:v>86.67</c:v>
                </c:pt>
                <c:pt idx="13">
                  <c:v>100</c:v>
                </c:pt>
                <c:pt idx="14">
                  <c:v>100</c:v>
                </c:pt>
                <c:pt idx="15">
                  <c:v>85.71</c:v>
                </c:pt>
                <c:pt idx="16">
                  <c:v>85.56</c:v>
                </c:pt>
                <c:pt idx="17">
                  <c:v>100</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Sheet1!$D$2:$D$19</c:f>
              <c:numCache>
                <c:formatCode>0.00_ </c:formatCode>
                <c:ptCount val="18"/>
                <c:pt idx="0">
                  <c:v>79.45</c:v>
                </c:pt>
                <c:pt idx="1">
                  <c:v>82.88</c:v>
                </c:pt>
                <c:pt idx="2">
                  <c:v>85.09</c:v>
                </c:pt>
                <c:pt idx="3">
                  <c:v>78.97</c:v>
                </c:pt>
                <c:pt idx="4">
                  <c:v>87.5</c:v>
                </c:pt>
                <c:pt idx="5">
                  <c:v>90.67</c:v>
                </c:pt>
                <c:pt idx="6">
                  <c:v>85.79</c:v>
                </c:pt>
                <c:pt idx="7">
                  <c:v>82.59</c:v>
                </c:pt>
                <c:pt idx="8">
                  <c:v>83.33</c:v>
                </c:pt>
                <c:pt idx="9">
                  <c:v>84.44</c:v>
                </c:pt>
                <c:pt idx="10">
                  <c:v>83.64</c:v>
                </c:pt>
                <c:pt idx="11">
                  <c:v>85.63</c:v>
                </c:pt>
                <c:pt idx="12">
                  <c:v>83.33</c:v>
                </c:pt>
                <c:pt idx="13">
                  <c:v>100</c:v>
                </c:pt>
                <c:pt idx="14">
                  <c:v>100</c:v>
                </c:pt>
                <c:pt idx="15">
                  <c:v>84.29</c:v>
                </c:pt>
                <c:pt idx="16">
                  <c:v>82.22</c:v>
                </c:pt>
                <c:pt idx="17">
                  <c:v>100</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Sheet1!$E$2:$E$19</c:f>
              <c:numCache>
                <c:formatCode>0.00_ </c:formatCode>
                <c:ptCount val="18"/>
                <c:pt idx="0">
                  <c:v>76.91</c:v>
                </c:pt>
                <c:pt idx="1">
                  <c:v>81.73</c:v>
                </c:pt>
                <c:pt idx="2">
                  <c:v>82.55</c:v>
                </c:pt>
                <c:pt idx="3">
                  <c:v>76.03</c:v>
                </c:pt>
                <c:pt idx="4">
                  <c:v>87.5</c:v>
                </c:pt>
                <c:pt idx="5">
                  <c:v>86.67</c:v>
                </c:pt>
                <c:pt idx="6">
                  <c:v>85.79</c:v>
                </c:pt>
                <c:pt idx="7">
                  <c:v>81.03</c:v>
                </c:pt>
                <c:pt idx="8">
                  <c:v>83.33</c:v>
                </c:pt>
                <c:pt idx="9">
                  <c:v>78.89</c:v>
                </c:pt>
                <c:pt idx="10">
                  <c:v>82.73</c:v>
                </c:pt>
                <c:pt idx="11">
                  <c:v>77.5</c:v>
                </c:pt>
                <c:pt idx="12">
                  <c:v>86.67</c:v>
                </c:pt>
                <c:pt idx="13">
                  <c:v>100</c:v>
                </c:pt>
                <c:pt idx="14">
                  <c:v>90</c:v>
                </c:pt>
                <c:pt idx="15">
                  <c:v>80</c:v>
                </c:pt>
                <c:pt idx="16">
                  <c:v>81.11</c:v>
                </c:pt>
                <c:pt idx="17">
                  <c:v>85</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2100000" vert="horz"/>
          <a:lstStyle/>
          <a:p>
            <a:pPr>
              <a:defRPr/>
            </a:pPr>
            <a:endParaRPr lang="zh-CN"/>
          </a:p>
        </c:txPr>
        <c:crossAx val="77419264"/>
        <c:crosses val="autoZero"/>
        <c:auto val="1"/>
        <c:lblAlgn val="ctr"/>
        <c:lblOffset val="100"/>
        <c:noMultiLvlLbl val="0"/>
      </c:catAx>
      <c:valAx>
        <c:axId val="77419264"/>
        <c:scaling>
          <c:orientation val="minMax"/>
          <c:max val="100"/>
          <c:min val="7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92184968746291351"/>
          <c:y val="0.33607019255658094"/>
          <c:w val="5.9625268489767069E-2"/>
          <c:h val="0.39099023671275795"/>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819682902127377E-2"/>
          <c:y val="4.6877660430705112E-2"/>
          <c:w val="0.77929263471695664"/>
          <c:h val="0.5963549941841304"/>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Sheet1!$B$2:$B$19</c:f>
              <c:numCache>
                <c:formatCode>0.00_ </c:formatCode>
                <c:ptCount val="18"/>
                <c:pt idx="0">
                  <c:v>74.62</c:v>
                </c:pt>
                <c:pt idx="1">
                  <c:v>76</c:v>
                </c:pt>
                <c:pt idx="2">
                  <c:v>80.87</c:v>
                </c:pt>
                <c:pt idx="3">
                  <c:v>75.34</c:v>
                </c:pt>
                <c:pt idx="4">
                  <c:v>84.72</c:v>
                </c:pt>
                <c:pt idx="5">
                  <c:v>85.07</c:v>
                </c:pt>
                <c:pt idx="6">
                  <c:v>83.89</c:v>
                </c:pt>
                <c:pt idx="7">
                  <c:v>78.14</c:v>
                </c:pt>
                <c:pt idx="8">
                  <c:v>78</c:v>
                </c:pt>
                <c:pt idx="9">
                  <c:v>68.44</c:v>
                </c:pt>
                <c:pt idx="10">
                  <c:v>84.18</c:v>
                </c:pt>
                <c:pt idx="11">
                  <c:v>78.13</c:v>
                </c:pt>
                <c:pt idx="12">
                  <c:v>78</c:v>
                </c:pt>
                <c:pt idx="13">
                  <c:v>96.67</c:v>
                </c:pt>
                <c:pt idx="14">
                  <c:v>88</c:v>
                </c:pt>
                <c:pt idx="15">
                  <c:v>80</c:v>
                </c:pt>
                <c:pt idx="16">
                  <c:v>80.67</c:v>
                </c:pt>
                <c:pt idx="17">
                  <c:v>92</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Sheet1!$C$2:$C$19</c:f>
              <c:numCache>
                <c:formatCode>0.00_ </c:formatCode>
                <c:ptCount val="18"/>
                <c:pt idx="0">
                  <c:v>76.400000000000006</c:v>
                </c:pt>
                <c:pt idx="1">
                  <c:v>78.38</c:v>
                </c:pt>
                <c:pt idx="2">
                  <c:v>80.650000000000006</c:v>
                </c:pt>
                <c:pt idx="3">
                  <c:v>76.14</c:v>
                </c:pt>
                <c:pt idx="4">
                  <c:v>83.44</c:v>
                </c:pt>
                <c:pt idx="5">
                  <c:v>84.67</c:v>
                </c:pt>
                <c:pt idx="6">
                  <c:v>82.21</c:v>
                </c:pt>
                <c:pt idx="7">
                  <c:v>78.239999999999995</c:v>
                </c:pt>
                <c:pt idx="8">
                  <c:v>81.33</c:v>
                </c:pt>
                <c:pt idx="9">
                  <c:v>74.22</c:v>
                </c:pt>
                <c:pt idx="10">
                  <c:v>86.73</c:v>
                </c:pt>
                <c:pt idx="11">
                  <c:v>77.25</c:v>
                </c:pt>
                <c:pt idx="12">
                  <c:v>80</c:v>
                </c:pt>
                <c:pt idx="13">
                  <c:v>97.33</c:v>
                </c:pt>
                <c:pt idx="14">
                  <c:v>94</c:v>
                </c:pt>
                <c:pt idx="15">
                  <c:v>82.86</c:v>
                </c:pt>
                <c:pt idx="16">
                  <c:v>80.67</c:v>
                </c:pt>
                <c:pt idx="17">
                  <c:v>91</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Sheet1!$D$2:$D$19</c:f>
              <c:numCache>
                <c:formatCode>0.00_ </c:formatCode>
                <c:ptCount val="18"/>
                <c:pt idx="0">
                  <c:v>79.11</c:v>
                </c:pt>
                <c:pt idx="1">
                  <c:v>81.78</c:v>
                </c:pt>
                <c:pt idx="2">
                  <c:v>83.54</c:v>
                </c:pt>
                <c:pt idx="3">
                  <c:v>77.84</c:v>
                </c:pt>
                <c:pt idx="4">
                  <c:v>86.26</c:v>
                </c:pt>
                <c:pt idx="5">
                  <c:v>88.61</c:v>
                </c:pt>
                <c:pt idx="6">
                  <c:v>84.02</c:v>
                </c:pt>
                <c:pt idx="7">
                  <c:v>81.41</c:v>
                </c:pt>
                <c:pt idx="8">
                  <c:v>85.45</c:v>
                </c:pt>
                <c:pt idx="9">
                  <c:v>79.599999999999994</c:v>
                </c:pt>
                <c:pt idx="10">
                  <c:v>85.45</c:v>
                </c:pt>
                <c:pt idx="11">
                  <c:v>81.14</c:v>
                </c:pt>
                <c:pt idx="12">
                  <c:v>83.64</c:v>
                </c:pt>
                <c:pt idx="13">
                  <c:v>96.97</c:v>
                </c:pt>
                <c:pt idx="14">
                  <c:v>94.55</c:v>
                </c:pt>
                <c:pt idx="15">
                  <c:v>81.819999999999993</c:v>
                </c:pt>
                <c:pt idx="16">
                  <c:v>81.41</c:v>
                </c:pt>
                <c:pt idx="17">
                  <c:v>94.55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Sheet1!$E$2:$E$19</c:f>
              <c:numCache>
                <c:formatCode>0.00_ </c:formatCode>
                <c:ptCount val="18"/>
                <c:pt idx="0">
                  <c:v>71.64</c:v>
                </c:pt>
                <c:pt idx="1">
                  <c:v>77.8</c:v>
                </c:pt>
                <c:pt idx="2">
                  <c:v>78.91</c:v>
                </c:pt>
                <c:pt idx="3">
                  <c:v>73.400000000000006</c:v>
                </c:pt>
                <c:pt idx="4">
                  <c:v>80.790000000000006</c:v>
                </c:pt>
                <c:pt idx="5">
                  <c:v>87.05</c:v>
                </c:pt>
                <c:pt idx="6">
                  <c:v>81.5</c:v>
                </c:pt>
                <c:pt idx="7">
                  <c:v>76.06</c:v>
                </c:pt>
                <c:pt idx="8">
                  <c:v>73.33</c:v>
                </c:pt>
                <c:pt idx="9">
                  <c:v>69.209999999999994</c:v>
                </c:pt>
                <c:pt idx="10">
                  <c:v>77.92</c:v>
                </c:pt>
                <c:pt idx="11">
                  <c:v>75.540000000000006</c:v>
                </c:pt>
                <c:pt idx="12">
                  <c:v>79.05</c:v>
                </c:pt>
                <c:pt idx="13">
                  <c:v>95.24</c:v>
                </c:pt>
                <c:pt idx="14">
                  <c:v>85.71</c:v>
                </c:pt>
                <c:pt idx="15">
                  <c:v>82.45</c:v>
                </c:pt>
                <c:pt idx="16">
                  <c:v>80.63</c:v>
                </c:pt>
                <c:pt idx="17">
                  <c:v>75.709999999999994</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Sheet1!$A$2:$A$19</c:f>
              <c:strCache>
                <c:ptCount val="18"/>
                <c:pt idx="0">
                  <c:v>一车间</c:v>
                </c:pt>
                <c:pt idx="1">
                  <c:v>二车间</c:v>
                </c:pt>
                <c:pt idx="2">
                  <c:v>三车间</c:v>
                </c:pt>
                <c:pt idx="3">
                  <c:v>热处理车间</c:v>
                </c:pt>
                <c:pt idx="4">
                  <c:v>设备部</c:v>
                </c:pt>
                <c:pt idx="5">
                  <c:v>生产调度部</c:v>
                </c:pt>
                <c:pt idx="6">
                  <c:v>仓储部</c:v>
                </c:pt>
                <c:pt idx="7">
                  <c:v>质量管理部</c:v>
                </c:pt>
                <c:pt idx="8">
                  <c:v>采购部</c:v>
                </c:pt>
                <c:pt idx="9">
                  <c:v>制控部</c:v>
                </c:pt>
                <c:pt idx="10">
                  <c:v>技术部</c:v>
                </c:pt>
                <c:pt idx="11">
                  <c:v>综合管理部</c:v>
                </c:pt>
                <c:pt idx="12">
                  <c:v>市场部</c:v>
                </c:pt>
                <c:pt idx="13">
                  <c:v>安全环保部</c:v>
                </c:pt>
                <c:pt idx="14">
                  <c:v>IT部</c:v>
                </c:pt>
                <c:pt idx="15">
                  <c:v>财务部</c:v>
                </c:pt>
                <c:pt idx="16">
                  <c:v>人力资源部</c:v>
                </c:pt>
                <c:pt idx="17">
                  <c:v>党群工作部</c:v>
                </c:pt>
              </c:strCache>
            </c:strRef>
          </c:cat>
          <c:val>
            <c:numRef>
              <c:f>Sheet1!$F$2:$F$19</c:f>
              <c:numCache>
                <c:formatCode>0.00_ </c:formatCode>
                <c:ptCount val="18"/>
                <c:pt idx="0">
                  <c:v>71.010000000000005</c:v>
                </c:pt>
                <c:pt idx="1">
                  <c:v>74.95</c:v>
                </c:pt>
                <c:pt idx="2">
                  <c:v>78.81</c:v>
                </c:pt>
                <c:pt idx="3">
                  <c:v>72.86</c:v>
                </c:pt>
                <c:pt idx="4">
                  <c:v>80.56</c:v>
                </c:pt>
                <c:pt idx="5">
                  <c:v>83.05</c:v>
                </c:pt>
                <c:pt idx="6">
                  <c:v>79.55</c:v>
                </c:pt>
                <c:pt idx="7">
                  <c:v>75.069999999999993</c:v>
                </c:pt>
                <c:pt idx="8">
                  <c:v>78.099999999999994</c:v>
                </c:pt>
                <c:pt idx="9">
                  <c:v>68.89</c:v>
                </c:pt>
                <c:pt idx="10">
                  <c:v>78.44</c:v>
                </c:pt>
                <c:pt idx="11">
                  <c:v>74.11</c:v>
                </c:pt>
                <c:pt idx="12">
                  <c:v>67.62</c:v>
                </c:pt>
                <c:pt idx="13">
                  <c:v>89.52</c:v>
                </c:pt>
                <c:pt idx="14">
                  <c:v>91.43</c:v>
                </c:pt>
                <c:pt idx="15">
                  <c:v>78.37</c:v>
                </c:pt>
                <c:pt idx="16">
                  <c:v>79.680000000000007</c:v>
                </c:pt>
                <c:pt idx="17">
                  <c:v>84.29</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2100000" vert="horz"/>
          <a:lstStyle/>
          <a:p>
            <a:pPr>
              <a:defRPr/>
            </a:pPr>
            <a:endParaRPr lang="zh-CN"/>
          </a:p>
        </c:txPr>
        <c:crossAx val="77419264"/>
        <c:crosses val="autoZero"/>
        <c:auto val="1"/>
        <c:lblAlgn val="ctr"/>
        <c:lblOffset val="100"/>
        <c:noMultiLvlLbl val="0"/>
      </c:catAx>
      <c:valAx>
        <c:axId val="77419264"/>
        <c:scaling>
          <c:orientation val="minMax"/>
          <c:max val="100"/>
          <c:min val="65"/>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86917230795323164"/>
          <c:y val="7.8403354989283303E-2"/>
          <c:w val="0.12863848332985173"/>
          <c:h val="0.61146812652140048"/>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7183436615749"/>
          <c:y val="0.18917456240553512"/>
          <c:w val="0.85154416443854486"/>
          <c:h val="0.61947214024494035"/>
        </c:manualLayout>
      </c:layout>
      <c:lineChart>
        <c:grouping val="standard"/>
        <c:varyColors val="0"/>
        <c:ser>
          <c:idx val="0"/>
          <c:order val="0"/>
          <c:tx>
            <c:strRef>
              <c:f>Sheet1!$B$1</c:f>
              <c:strCache>
                <c:ptCount val="1"/>
                <c:pt idx="0">
                  <c:v>满意度</c:v>
                </c:pt>
              </c:strCache>
            </c:strRef>
          </c:tx>
          <c:spPr>
            <a:ln w="50800">
              <a:solidFill>
                <a:schemeClr val="accent5"/>
              </a:solidFill>
            </a:ln>
          </c:spPr>
          <c:marker>
            <c:symbol val="circle"/>
            <c:size val="11"/>
            <c:spPr>
              <a:solidFill>
                <a:schemeClr val="accent5"/>
              </a:solidFill>
              <a:ln w="9525">
                <a:solidFill>
                  <a:schemeClr val="accent5"/>
                </a:solidFill>
              </a:ln>
            </c:spPr>
          </c:marker>
          <c:dLbls>
            <c:dLbl>
              <c:idx val="1"/>
              <c:layout>
                <c:manualLayout>
                  <c:x val="2.0103119012768348E-2"/>
                  <c:y val="6.829227402058096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B77-4352-BBBD-BD86DB7F05AF}"/>
                </c:ext>
              </c:extLst>
            </c:dLbl>
            <c:dLbl>
              <c:idx val="3"/>
              <c:layout>
                <c:manualLayout>
                  <c:x val="-4.0616363462364947E-2"/>
                  <c:y val="9.36651419791355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B9C-41CB-ABB5-4575825A6D59}"/>
                </c:ext>
              </c:extLst>
            </c:dLbl>
            <c:dLbl>
              <c:idx val="5"/>
              <c:layout>
                <c:manualLayout>
                  <c:x val="-3.6810368130652929E-2"/>
                  <c:y val="6.5059653892364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B9C-41CB-ABB5-4575825A6D59}"/>
                </c:ext>
              </c:extLst>
            </c:dLbl>
            <c:dLbl>
              <c:idx val="7"/>
              <c:layout>
                <c:manualLayout>
                  <c:x val="-1.2705731029810527E-2"/>
                  <c:y val="4.83731191750807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B9C-41CB-ABB5-4575825A6D59}"/>
                </c:ext>
              </c:extLst>
            </c:dLbl>
            <c:dLbl>
              <c:idx val="8"/>
              <c:layout>
                <c:manualLayout>
                  <c:x val="-3.4273037909511798E-2"/>
                  <c:y val="7.69786072618522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AA6-44A0-87E5-EE0D47E11E52}"/>
                </c:ext>
              </c:extLst>
            </c:dLbl>
            <c:dLbl>
              <c:idx val="9"/>
              <c:layout>
                <c:manualLayout>
                  <c:x val="-4.9497019236359505E-2"/>
                  <c:y val="5.075690984897841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B9C-41CB-ABB5-4575825A6D59}"/>
                </c:ext>
              </c:extLst>
            </c:dLbl>
            <c:dLbl>
              <c:idx val="13"/>
              <c:layout>
                <c:manualLayout>
                  <c:x val="-1.2705731029810527E-2"/>
                  <c:y val="-4.4594717106926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B9C-41CB-ABB5-4575825A6D59}"/>
                </c:ext>
              </c:extLst>
            </c:dLbl>
            <c:dLbl>
              <c:idx val="15"/>
              <c:layout>
                <c:manualLayout>
                  <c:x val="-1.7780391472093062E-2"/>
                  <c:y val="-4.459471710692648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B9C-41CB-ABB5-4575825A6D59}"/>
                </c:ext>
              </c:extLst>
            </c:dLbl>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技术部</c:v>
                </c:pt>
                <c:pt idx="1">
                  <c:v>生产部</c:v>
                </c:pt>
                <c:pt idx="2">
                  <c:v>营销部</c:v>
                </c:pt>
              </c:strCache>
            </c:strRef>
          </c:cat>
          <c:val>
            <c:numRef>
              <c:f>Sheet1!$B$2:$B$4</c:f>
              <c:numCache>
                <c:formatCode>General</c:formatCode>
                <c:ptCount val="3"/>
                <c:pt idx="0">
                  <c:v>77.44</c:v>
                </c:pt>
                <c:pt idx="1">
                  <c:v>75.84</c:v>
                </c:pt>
                <c:pt idx="2">
                  <c:v>86.22</c:v>
                </c:pt>
              </c:numCache>
            </c:numRef>
          </c:val>
          <c:smooth val="0"/>
          <c:extLst>
            <c:ext xmlns:c16="http://schemas.microsoft.com/office/drawing/2014/chart" uri="{C3380CC4-5D6E-409C-BE32-E72D297353CC}">
              <c16:uniqueId val="{00000000-5CC3-43CD-8FF4-85526AF3B487}"/>
            </c:ext>
          </c:extLst>
        </c:ser>
        <c:ser>
          <c:idx val="1"/>
          <c:order val="1"/>
          <c:tx>
            <c:strRef>
              <c:f>Sheet1!$C$1</c:f>
              <c:strCache>
                <c:ptCount val="1"/>
                <c:pt idx="0">
                  <c:v>敬业度</c:v>
                </c:pt>
              </c:strCache>
            </c:strRef>
          </c:tx>
          <c:spPr>
            <a:ln w="50800">
              <a:solidFill>
                <a:srgbClr val="A6A6A6"/>
              </a:solidFill>
            </a:ln>
          </c:spPr>
          <c:marker>
            <c:symbol val="circle"/>
            <c:size val="11"/>
            <c:spPr>
              <a:solidFill>
                <a:srgbClr val="A6A6A6"/>
              </a:solidFill>
              <a:ln>
                <a:solidFill>
                  <a:schemeClr val="bg1"/>
                </a:solidFill>
              </a:ln>
            </c:spPr>
          </c:marker>
          <c:dLbls>
            <c:dLbl>
              <c:idx val="8"/>
              <c:layout>
                <c:manualLayout>
                  <c:x val="1.8617410760397909E-3"/>
                  <c:y val="4.070275650666926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B9C-41CB-ABB5-4575825A6D59}"/>
                </c:ext>
              </c:extLst>
            </c:dLbl>
            <c:dLbl>
              <c:idx val="9"/>
              <c:layout>
                <c:manualLayout>
                  <c:x val="-1.6511726361522407E-2"/>
                  <c:y val="-3.88379564794902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B9C-41CB-ABB5-4575825A6D59}"/>
                </c:ext>
              </c:extLst>
            </c:dLbl>
            <c:dLbl>
              <c:idx val="12"/>
              <c:layout>
                <c:manualLayout>
                  <c:x val="-4.3153693683506217E-2"/>
                  <c:y val="-5.552449119677366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B9C-41CB-ABB5-4575825A6D59}"/>
                </c:ext>
              </c:extLst>
            </c:dLbl>
            <c:dLbl>
              <c:idx val="13"/>
              <c:layout>
                <c:manualLayout>
                  <c:x val="-6.5989665673778147E-2"/>
                  <c:y val="-6.9730569712832063E-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B9C-41CB-ABB5-4575825A6D59}"/>
                </c:ext>
              </c:extLst>
            </c:dLbl>
            <c:dLbl>
              <c:idx val="14"/>
              <c:layout>
                <c:manualLayout>
                  <c:x val="-3.4273037909511611E-2"/>
                  <c:y val="-8.889756063134039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B9C-41CB-ABB5-4575825A6D59}"/>
                </c:ext>
              </c:extLst>
            </c:dLbl>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技术部</c:v>
                </c:pt>
                <c:pt idx="1">
                  <c:v>生产部</c:v>
                </c:pt>
                <c:pt idx="2">
                  <c:v>营销部</c:v>
                </c:pt>
              </c:strCache>
            </c:strRef>
          </c:cat>
          <c:val>
            <c:numRef>
              <c:f>Sheet1!$C$2:$C$4</c:f>
              <c:numCache>
                <c:formatCode>General</c:formatCode>
                <c:ptCount val="3"/>
                <c:pt idx="0">
                  <c:v>84.38</c:v>
                </c:pt>
                <c:pt idx="1">
                  <c:v>78.930000000000007</c:v>
                </c:pt>
                <c:pt idx="2">
                  <c:v>91.25</c:v>
                </c:pt>
              </c:numCache>
            </c:numRef>
          </c:val>
          <c:smooth val="0"/>
          <c:extLst>
            <c:ext xmlns:c16="http://schemas.microsoft.com/office/drawing/2014/chart" uri="{C3380CC4-5D6E-409C-BE32-E72D297353CC}">
              <c16:uniqueId val="{00000001-5CC3-43CD-8FF4-85526AF3B487}"/>
            </c:ext>
          </c:extLst>
        </c:ser>
        <c:dLbls>
          <c:showLegendKey val="0"/>
          <c:showVal val="1"/>
          <c:showCatName val="0"/>
          <c:showSerName val="0"/>
          <c:showPercent val="0"/>
          <c:showBubbleSize val="0"/>
        </c:dLbls>
        <c:marker val="1"/>
        <c:smooth val="0"/>
        <c:axId val="114733824"/>
        <c:axId val="115178112"/>
      </c:lineChart>
      <c:catAx>
        <c:axId val="114733824"/>
        <c:scaling>
          <c:orientation val="minMax"/>
        </c:scaling>
        <c:delete val="0"/>
        <c:axPos val="b"/>
        <c:numFmt formatCode="General" sourceLinked="0"/>
        <c:majorTickMark val="out"/>
        <c:minorTickMark val="none"/>
        <c:tickLblPos val="nextTo"/>
        <c:spPr>
          <a:ln>
            <a:solidFill>
              <a:srgbClr val="D9D9D9"/>
            </a:solidFill>
          </a:ln>
        </c:spPr>
        <c:txPr>
          <a:bodyPr rot="0" vert="horz" anchor="ctr" anchorCtr="1"/>
          <a:lstStyle/>
          <a:p>
            <a:pPr>
              <a:defRPr/>
            </a:pPr>
            <a:endParaRPr lang="zh-CN"/>
          </a:p>
        </c:txPr>
        <c:crossAx val="115178112"/>
        <c:crosses val="autoZero"/>
        <c:auto val="1"/>
        <c:lblAlgn val="ctr"/>
        <c:lblOffset val="100"/>
        <c:noMultiLvlLbl val="0"/>
      </c:catAx>
      <c:valAx>
        <c:axId val="115178112"/>
        <c:scaling>
          <c:orientation val="minMax"/>
          <c:max val="95"/>
          <c:min val="75"/>
        </c:scaling>
        <c:delete val="0"/>
        <c:axPos val="l"/>
        <c:numFmt formatCode="#,##0_);[Red]\(#,##0\)" sourceLinked="0"/>
        <c:majorTickMark val="out"/>
        <c:minorTickMark val="none"/>
        <c:tickLblPos val="nextTo"/>
        <c:spPr>
          <a:ln>
            <a:solidFill>
              <a:srgbClr val="D9D9D9"/>
            </a:solidFill>
          </a:ln>
        </c:spPr>
        <c:crossAx val="114733824"/>
        <c:crosses val="autoZero"/>
        <c:crossBetween val="between"/>
        <c:majorUnit val="5"/>
      </c:valAx>
    </c:plotArea>
    <c:legend>
      <c:legendPos val="b"/>
      <c:layout>
        <c:manualLayout>
          <c:xMode val="edge"/>
          <c:yMode val="edge"/>
          <c:x val="0.3538914640890517"/>
          <c:y val="0.9144024821254394"/>
          <c:w val="0.3094539616776168"/>
          <c:h val="8.5597517874560602E-2"/>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74324357808993"/>
          <c:y val="0.17194556426218099"/>
          <c:w val="0.80066111190084022"/>
          <c:h val="0.48501369540306971"/>
        </c:manualLayout>
      </c:layout>
      <c:lineChart>
        <c:grouping val="standard"/>
        <c:varyColors val="0"/>
        <c:ser>
          <c:idx val="0"/>
          <c:order val="0"/>
          <c:tx>
            <c:strRef>
              <c:f>Sheet1!$B$1</c:f>
              <c:strCache>
                <c:ptCount val="1"/>
                <c:pt idx="0">
                  <c:v>努力</c:v>
                </c:pt>
              </c:strCache>
            </c:strRef>
          </c:tx>
          <c:spPr>
            <a:ln w="50800">
              <a:solidFill>
                <a:schemeClr val="accent5"/>
              </a:solidFill>
            </a:ln>
          </c:spPr>
          <c:marker>
            <c:symbol val="circle"/>
            <c:size val="11"/>
            <c:spPr>
              <a:solidFill>
                <a:schemeClr val="accent5"/>
              </a:solidFill>
              <a:ln>
                <a:solidFill>
                  <a:schemeClr val="accent5"/>
                </a:solidFill>
              </a:ln>
            </c:spPr>
          </c:marker>
          <c:dLbls>
            <c:delete val="1"/>
          </c:dLbls>
          <c:cat>
            <c:strRef>
              <c:f>Sheet1!$A$2:$A$4</c:f>
              <c:strCache>
                <c:ptCount val="3"/>
                <c:pt idx="0">
                  <c:v>技术部</c:v>
                </c:pt>
                <c:pt idx="1">
                  <c:v>生产部</c:v>
                </c:pt>
                <c:pt idx="2">
                  <c:v>营销部</c:v>
                </c:pt>
              </c:strCache>
            </c:strRef>
          </c:cat>
          <c:val>
            <c:numRef>
              <c:f>Sheet1!$B$2:$B$4</c:f>
              <c:numCache>
                <c:formatCode>0.00_ </c:formatCode>
                <c:ptCount val="3"/>
                <c:pt idx="0">
                  <c:v>85</c:v>
                </c:pt>
                <c:pt idx="1">
                  <c:v>80.36</c:v>
                </c:pt>
                <c:pt idx="2">
                  <c:v>95</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留任</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Sheet1!$A$2:$A$4</c:f>
              <c:strCache>
                <c:ptCount val="3"/>
                <c:pt idx="0">
                  <c:v>技术部</c:v>
                </c:pt>
                <c:pt idx="1">
                  <c:v>生产部</c:v>
                </c:pt>
                <c:pt idx="2">
                  <c:v>营销部</c:v>
                </c:pt>
              </c:strCache>
            </c:strRef>
          </c:cat>
          <c:val>
            <c:numRef>
              <c:f>Sheet1!$C$2:$C$4</c:f>
              <c:numCache>
                <c:formatCode>0.00_ </c:formatCode>
                <c:ptCount val="3"/>
                <c:pt idx="0">
                  <c:v>87.5</c:v>
                </c:pt>
                <c:pt idx="1">
                  <c:v>82.5</c:v>
                </c:pt>
                <c:pt idx="2">
                  <c:v>95</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赞扬</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Sheet1!$A$2:$A$4</c:f>
              <c:strCache>
                <c:ptCount val="3"/>
                <c:pt idx="0">
                  <c:v>技术部</c:v>
                </c:pt>
                <c:pt idx="1">
                  <c:v>生产部</c:v>
                </c:pt>
                <c:pt idx="2">
                  <c:v>营销部</c:v>
                </c:pt>
              </c:strCache>
            </c:strRef>
          </c:cat>
          <c:val>
            <c:numRef>
              <c:f>Sheet1!$D$2:$D$4</c:f>
              <c:numCache>
                <c:formatCode>0.00_ </c:formatCode>
                <c:ptCount val="3"/>
                <c:pt idx="0">
                  <c:v>85</c:v>
                </c:pt>
                <c:pt idx="1">
                  <c:v>77.86</c:v>
                </c:pt>
                <c:pt idx="2">
                  <c:v>85</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赋能</c:v>
                </c:pt>
              </c:strCache>
            </c:strRef>
          </c:tx>
          <c:spPr>
            <a:ln w="50800" cap="rnd">
              <a:solidFill>
                <a:schemeClr val="accent6"/>
              </a:solidFill>
              <a:round/>
            </a:ln>
          </c:spPr>
          <c:marker>
            <c:symbol val="circle"/>
            <c:size val="11"/>
            <c:spPr>
              <a:solidFill>
                <a:schemeClr val="accent6"/>
              </a:solidFill>
              <a:ln cap="rnd">
                <a:solidFill>
                  <a:schemeClr val="accent6"/>
                </a:solidFill>
              </a:ln>
            </c:spPr>
          </c:marker>
          <c:dLbls>
            <c:delete val="1"/>
          </c:dLbls>
          <c:cat>
            <c:strRef>
              <c:f>Sheet1!$A$2:$A$4</c:f>
              <c:strCache>
                <c:ptCount val="3"/>
                <c:pt idx="0">
                  <c:v>技术部</c:v>
                </c:pt>
                <c:pt idx="1">
                  <c:v>生产部</c:v>
                </c:pt>
                <c:pt idx="2">
                  <c:v>营销部</c:v>
                </c:pt>
              </c:strCache>
            </c:strRef>
          </c:cat>
          <c:val>
            <c:numRef>
              <c:f>Sheet1!$E$2:$E$4</c:f>
              <c:numCache>
                <c:formatCode>0.00_ </c:formatCode>
                <c:ptCount val="3"/>
                <c:pt idx="0">
                  <c:v>80</c:v>
                </c:pt>
                <c:pt idx="1">
                  <c:v>75</c:v>
                </c:pt>
                <c:pt idx="2">
                  <c:v>90</c:v>
                </c:pt>
              </c:numCache>
            </c:numRef>
          </c:val>
          <c:smooth val="0"/>
          <c:extLst>
            <c:ext xmlns:c16="http://schemas.microsoft.com/office/drawing/2014/chart" uri="{C3380CC4-5D6E-409C-BE32-E72D297353CC}">
              <c16:uniqueId val="{00000003-9BDA-4DD7-916F-B19D81BE0E14}"/>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vert="horz"/>
          <a:lstStyle/>
          <a:p>
            <a:pPr>
              <a:defRPr/>
            </a:pPr>
            <a:endParaRPr lang="zh-CN"/>
          </a:p>
        </c:txPr>
        <c:crossAx val="77419264"/>
        <c:crosses val="autoZero"/>
        <c:auto val="1"/>
        <c:lblAlgn val="ctr"/>
        <c:lblOffset val="100"/>
        <c:noMultiLvlLbl val="0"/>
      </c:catAx>
      <c:valAx>
        <c:axId val="77419264"/>
        <c:scaling>
          <c:orientation val="minMax"/>
          <c:max val="100"/>
          <c:min val="7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r"/>
      <c:layout>
        <c:manualLayout>
          <c:xMode val="edge"/>
          <c:yMode val="edge"/>
          <c:x val="0.25493001768848189"/>
          <c:y val="0.80420782152877868"/>
          <c:w val="0.48583552102773164"/>
          <c:h val="0.14572753126657459"/>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42575942782565"/>
          <c:y val="0.21534378677979296"/>
          <c:w val="0.80118213651189585"/>
          <c:h val="0.47970010369989552"/>
        </c:manualLayout>
      </c:layout>
      <c:lineChart>
        <c:grouping val="standard"/>
        <c:varyColors val="0"/>
        <c:ser>
          <c:idx val="0"/>
          <c:order val="0"/>
          <c:tx>
            <c:strRef>
              <c:f>Sheet1!$B$1</c:f>
              <c:strCache>
                <c:ptCount val="1"/>
                <c:pt idx="0">
                  <c:v>成长机会</c:v>
                </c:pt>
              </c:strCache>
            </c:strRef>
          </c:tx>
          <c:spPr>
            <a:ln w="50800" cap="rnd">
              <a:solidFill>
                <a:schemeClr val="tx2"/>
              </a:solidFill>
            </a:ln>
          </c:spPr>
          <c:marker>
            <c:symbol val="circle"/>
            <c:size val="11"/>
            <c:spPr>
              <a:solidFill>
                <a:schemeClr val="tx2"/>
              </a:solidFill>
              <a:ln>
                <a:solidFill>
                  <a:schemeClr val="tx2"/>
                </a:solidFill>
              </a:ln>
            </c:spPr>
          </c:marker>
          <c:dLbls>
            <c:delete val="1"/>
          </c:dLbls>
          <c:cat>
            <c:strRef>
              <c:f>Sheet1!$A$2:$A$4</c:f>
              <c:strCache>
                <c:ptCount val="3"/>
                <c:pt idx="0">
                  <c:v>技术部</c:v>
                </c:pt>
                <c:pt idx="1">
                  <c:v>生产部</c:v>
                </c:pt>
                <c:pt idx="2">
                  <c:v>营销部</c:v>
                </c:pt>
              </c:strCache>
            </c:strRef>
          </c:cat>
          <c:val>
            <c:numRef>
              <c:f>Sheet1!$B$2:$B$4</c:f>
              <c:numCache>
                <c:formatCode>0.00_ </c:formatCode>
                <c:ptCount val="3"/>
                <c:pt idx="0">
                  <c:v>73</c:v>
                </c:pt>
                <c:pt idx="1">
                  <c:v>77.14</c:v>
                </c:pt>
                <c:pt idx="2">
                  <c:v>90</c:v>
                </c:pt>
              </c:numCache>
            </c:numRef>
          </c:val>
          <c:smooth val="0"/>
          <c:extLst>
            <c:ext xmlns:c16="http://schemas.microsoft.com/office/drawing/2014/chart" uri="{C3380CC4-5D6E-409C-BE32-E72D297353CC}">
              <c16:uniqueId val="{00000000-9BDA-4DD7-916F-B19D81BE0E14}"/>
            </c:ext>
          </c:extLst>
        </c:ser>
        <c:ser>
          <c:idx val="1"/>
          <c:order val="1"/>
          <c:tx>
            <c:strRef>
              <c:f>Sheet1!$C$1</c:f>
              <c:strCache>
                <c:ptCount val="1"/>
                <c:pt idx="0">
                  <c:v>有效沟通</c:v>
                </c:pt>
              </c:strCache>
            </c:strRef>
          </c:tx>
          <c:spPr>
            <a:ln w="50800">
              <a:solidFill>
                <a:schemeClr val="accent2"/>
              </a:solidFill>
            </a:ln>
          </c:spPr>
          <c:marker>
            <c:symbol val="circle"/>
            <c:size val="11"/>
            <c:spPr>
              <a:solidFill>
                <a:schemeClr val="accent2"/>
              </a:solidFill>
              <a:ln>
                <a:solidFill>
                  <a:schemeClr val="accent2"/>
                </a:solidFill>
              </a:ln>
            </c:spPr>
          </c:marker>
          <c:dLbls>
            <c:delete val="1"/>
          </c:dLbls>
          <c:cat>
            <c:strRef>
              <c:f>Sheet1!$A$2:$A$4</c:f>
              <c:strCache>
                <c:ptCount val="3"/>
                <c:pt idx="0">
                  <c:v>技术部</c:v>
                </c:pt>
                <c:pt idx="1">
                  <c:v>生产部</c:v>
                </c:pt>
                <c:pt idx="2">
                  <c:v>营销部</c:v>
                </c:pt>
              </c:strCache>
            </c:strRef>
          </c:cat>
          <c:val>
            <c:numRef>
              <c:f>Sheet1!$C$2:$C$4</c:f>
              <c:numCache>
                <c:formatCode>0.00_ </c:formatCode>
                <c:ptCount val="3"/>
                <c:pt idx="0">
                  <c:v>78.5</c:v>
                </c:pt>
                <c:pt idx="1">
                  <c:v>75.930000000000007</c:v>
                </c:pt>
                <c:pt idx="2">
                  <c:v>83</c:v>
                </c:pt>
              </c:numCache>
            </c:numRef>
          </c:val>
          <c:smooth val="0"/>
          <c:extLst>
            <c:ext xmlns:c16="http://schemas.microsoft.com/office/drawing/2014/chart" uri="{C3380CC4-5D6E-409C-BE32-E72D297353CC}">
              <c16:uniqueId val="{00000001-9BDA-4DD7-916F-B19D81BE0E14}"/>
            </c:ext>
          </c:extLst>
        </c:ser>
        <c:ser>
          <c:idx val="2"/>
          <c:order val="2"/>
          <c:tx>
            <c:strRef>
              <c:f>Sheet1!$D$1</c:f>
              <c:strCache>
                <c:ptCount val="1"/>
                <c:pt idx="0">
                  <c:v>目标感与使命感</c:v>
                </c:pt>
              </c:strCache>
            </c:strRef>
          </c:tx>
          <c:spPr>
            <a:ln w="50800">
              <a:solidFill>
                <a:srgbClr val="A6A6A6"/>
              </a:solidFill>
            </a:ln>
          </c:spPr>
          <c:marker>
            <c:symbol val="circle"/>
            <c:size val="11"/>
            <c:spPr>
              <a:solidFill>
                <a:srgbClr val="A6A6A6"/>
              </a:solidFill>
              <a:ln>
                <a:solidFill>
                  <a:schemeClr val="bg1"/>
                </a:solidFill>
              </a:ln>
            </c:spPr>
          </c:marker>
          <c:dLbls>
            <c:delete val="1"/>
          </c:dLbls>
          <c:cat>
            <c:strRef>
              <c:f>Sheet1!$A$2:$A$4</c:f>
              <c:strCache>
                <c:ptCount val="3"/>
                <c:pt idx="0">
                  <c:v>技术部</c:v>
                </c:pt>
                <c:pt idx="1">
                  <c:v>生产部</c:v>
                </c:pt>
                <c:pt idx="2">
                  <c:v>营销部</c:v>
                </c:pt>
              </c:strCache>
            </c:strRef>
          </c:cat>
          <c:val>
            <c:numRef>
              <c:f>Sheet1!$D$2:$D$4</c:f>
              <c:numCache>
                <c:formatCode>0.00_ </c:formatCode>
                <c:ptCount val="3"/>
                <c:pt idx="0">
                  <c:v>83.64</c:v>
                </c:pt>
                <c:pt idx="1">
                  <c:v>77.53</c:v>
                </c:pt>
                <c:pt idx="2">
                  <c:v>88.18</c:v>
                </c:pt>
              </c:numCache>
            </c:numRef>
          </c:val>
          <c:smooth val="0"/>
          <c:extLst>
            <c:ext xmlns:c16="http://schemas.microsoft.com/office/drawing/2014/chart" uri="{C3380CC4-5D6E-409C-BE32-E72D297353CC}">
              <c16:uniqueId val="{00000002-9BDA-4DD7-916F-B19D81BE0E14}"/>
            </c:ext>
          </c:extLst>
        </c:ser>
        <c:ser>
          <c:idx val="3"/>
          <c:order val="3"/>
          <c:tx>
            <c:strRef>
              <c:f>Sheet1!$E$1</c:f>
              <c:strCache>
                <c:ptCount val="1"/>
                <c:pt idx="0">
                  <c:v>温度与情感关怀</c:v>
                </c:pt>
              </c:strCache>
            </c:strRef>
          </c:tx>
          <c:spPr>
            <a:ln w="50800" cap="rnd">
              <a:solidFill>
                <a:schemeClr val="accent6"/>
              </a:solidFill>
              <a:round/>
            </a:ln>
          </c:spPr>
          <c:marker>
            <c:symbol val="circle"/>
            <c:size val="11"/>
            <c:spPr>
              <a:solidFill>
                <a:schemeClr val="accent6">
                  <a:alpha val="97000"/>
                </a:schemeClr>
              </a:solidFill>
              <a:ln cap="rnd">
                <a:solidFill>
                  <a:schemeClr val="accent6"/>
                </a:solidFill>
              </a:ln>
            </c:spPr>
          </c:marker>
          <c:dLbls>
            <c:delete val="1"/>
          </c:dLbls>
          <c:cat>
            <c:strRef>
              <c:f>Sheet1!$A$2:$A$4</c:f>
              <c:strCache>
                <c:ptCount val="3"/>
                <c:pt idx="0">
                  <c:v>技术部</c:v>
                </c:pt>
                <c:pt idx="1">
                  <c:v>生产部</c:v>
                </c:pt>
                <c:pt idx="2">
                  <c:v>营销部</c:v>
                </c:pt>
              </c:strCache>
            </c:strRef>
          </c:cat>
          <c:val>
            <c:numRef>
              <c:f>Sheet1!$E$2:$E$4</c:f>
              <c:numCache>
                <c:formatCode>0.00_ </c:formatCode>
                <c:ptCount val="3"/>
                <c:pt idx="0">
                  <c:v>76.430000000000007</c:v>
                </c:pt>
                <c:pt idx="1">
                  <c:v>72.650000000000006</c:v>
                </c:pt>
                <c:pt idx="2">
                  <c:v>85.71</c:v>
                </c:pt>
              </c:numCache>
            </c:numRef>
          </c:val>
          <c:smooth val="0"/>
          <c:extLst>
            <c:ext xmlns:c16="http://schemas.microsoft.com/office/drawing/2014/chart" uri="{C3380CC4-5D6E-409C-BE32-E72D297353CC}">
              <c16:uniqueId val="{00000003-9BDA-4DD7-916F-B19D81BE0E14}"/>
            </c:ext>
          </c:extLst>
        </c:ser>
        <c:ser>
          <c:idx val="4"/>
          <c:order val="4"/>
          <c:tx>
            <c:strRef>
              <c:f>Sheet1!$F$1</c:f>
              <c:strCache>
                <c:ptCount val="1"/>
                <c:pt idx="0">
                  <c:v>物质基础</c:v>
                </c:pt>
              </c:strCache>
            </c:strRef>
          </c:tx>
          <c:spPr>
            <a:ln w="50800" cap="rnd">
              <a:solidFill>
                <a:schemeClr val="accent1"/>
              </a:solidFill>
            </a:ln>
          </c:spPr>
          <c:marker>
            <c:symbol val="circle"/>
            <c:size val="11"/>
            <c:spPr>
              <a:solidFill>
                <a:schemeClr val="accent1"/>
              </a:solidFill>
              <a:ln>
                <a:solidFill>
                  <a:schemeClr val="accent1"/>
                </a:solidFill>
              </a:ln>
            </c:spPr>
          </c:marker>
          <c:dLbls>
            <c:delete val="1"/>
          </c:dLbls>
          <c:cat>
            <c:strRef>
              <c:f>Sheet1!$A$2:$A$4</c:f>
              <c:strCache>
                <c:ptCount val="3"/>
                <c:pt idx="0">
                  <c:v>技术部</c:v>
                </c:pt>
                <c:pt idx="1">
                  <c:v>生产部</c:v>
                </c:pt>
                <c:pt idx="2">
                  <c:v>营销部</c:v>
                </c:pt>
              </c:strCache>
            </c:strRef>
          </c:cat>
          <c:val>
            <c:numRef>
              <c:f>Sheet1!$F$2:$F$4</c:f>
              <c:numCache>
                <c:formatCode>0.00_ </c:formatCode>
                <c:ptCount val="3"/>
                <c:pt idx="0">
                  <c:v>73.569999999999993</c:v>
                </c:pt>
                <c:pt idx="1">
                  <c:v>74.39</c:v>
                </c:pt>
                <c:pt idx="2">
                  <c:v>82.86</c:v>
                </c:pt>
              </c:numCache>
            </c:numRef>
          </c:val>
          <c:smooth val="0"/>
          <c:extLst>
            <c:ext xmlns:c16="http://schemas.microsoft.com/office/drawing/2014/chart" uri="{C3380CC4-5D6E-409C-BE32-E72D297353CC}">
              <c16:uniqueId val="{00000000-26E8-4309-B2E8-982FE744BE6E}"/>
            </c:ext>
          </c:extLst>
        </c:ser>
        <c:dLbls>
          <c:showLegendKey val="0"/>
          <c:showVal val="1"/>
          <c:showCatName val="0"/>
          <c:showSerName val="0"/>
          <c:showPercent val="0"/>
          <c:showBubbleSize val="0"/>
        </c:dLbls>
        <c:marker val="1"/>
        <c:smooth val="0"/>
        <c:axId val="64354560"/>
        <c:axId val="77419264"/>
      </c:lineChart>
      <c:catAx>
        <c:axId val="64354560"/>
        <c:scaling>
          <c:orientation val="minMax"/>
        </c:scaling>
        <c:delete val="0"/>
        <c:axPos val="b"/>
        <c:numFmt formatCode="General" sourceLinked="0"/>
        <c:majorTickMark val="out"/>
        <c:minorTickMark val="none"/>
        <c:tickLblPos val="nextTo"/>
        <c:spPr>
          <a:ln>
            <a:solidFill>
              <a:srgbClr val="D9D9D9"/>
            </a:solidFill>
          </a:ln>
        </c:spPr>
        <c:txPr>
          <a:bodyPr rot="0" vert="horz"/>
          <a:lstStyle/>
          <a:p>
            <a:pPr>
              <a:defRPr/>
            </a:pPr>
            <a:endParaRPr lang="zh-CN"/>
          </a:p>
        </c:txPr>
        <c:crossAx val="77419264"/>
        <c:crosses val="autoZero"/>
        <c:auto val="1"/>
        <c:lblAlgn val="ctr"/>
        <c:lblOffset val="100"/>
        <c:noMultiLvlLbl val="0"/>
      </c:catAx>
      <c:valAx>
        <c:axId val="77419264"/>
        <c:scaling>
          <c:orientation val="minMax"/>
          <c:max val="90"/>
          <c:min val="70"/>
        </c:scaling>
        <c:delete val="0"/>
        <c:axPos val="l"/>
        <c:numFmt formatCode="#,##0_);[Red]\(#,##0\)" sourceLinked="0"/>
        <c:majorTickMark val="out"/>
        <c:minorTickMark val="none"/>
        <c:tickLblPos val="nextTo"/>
        <c:spPr>
          <a:ln>
            <a:solidFill>
              <a:srgbClr val="D9D9D9"/>
            </a:solidFill>
          </a:ln>
        </c:spPr>
        <c:crossAx val="64354560"/>
        <c:crosses val="autoZero"/>
        <c:crossBetween val="between"/>
      </c:valAx>
    </c:plotArea>
    <c:legend>
      <c:legendPos val="l"/>
      <c:layout>
        <c:manualLayout>
          <c:xMode val="edge"/>
          <c:yMode val="edge"/>
          <c:x val="0.14134637327150498"/>
          <c:y val="0.77113900744184771"/>
          <c:w val="0.72841083251118433"/>
          <c:h val="0.20953884315364424"/>
        </c:manualLayout>
      </c:layout>
      <c:overlay val="0"/>
    </c:legend>
    <c:plotVisOnly val="1"/>
    <c:dispBlanksAs val="gap"/>
    <c:showDLblsOverMax val="0"/>
  </c:chart>
  <c:spPr>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67008684057245"/>
          <c:y val="3.2355062465088041E-2"/>
          <c:w val="0.71572304548346599"/>
          <c:h val="0.85834292095665365"/>
        </c:manualLayout>
      </c:layout>
      <c:barChart>
        <c:barDir val="bar"/>
        <c:grouping val="clustered"/>
        <c:varyColors val="0"/>
        <c:ser>
          <c:idx val="0"/>
          <c:order val="0"/>
          <c:tx>
            <c:strRef>
              <c:f>Sheet1!$B$1</c:f>
              <c:strCache>
                <c:ptCount val="1"/>
                <c:pt idx="0">
                  <c:v>贵司</c:v>
                </c:pt>
              </c:strCache>
            </c:strRef>
          </c:tx>
          <c:spPr>
            <a:solidFill>
              <a:schemeClr val="accent5"/>
            </a:solidFill>
            <a:ln w="50800"/>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Sheet1!$B$2:$B$18</c:f>
              <c:numCache>
                <c:formatCode>0.00_);[Red]\(0.00\)</c:formatCode>
                <c:ptCount val="17"/>
                <c:pt idx="0">
                  <c:v>84.91</c:v>
                </c:pt>
                <c:pt idx="1">
                  <c:v>82.6</c:v>
                </c:pt>
                <c:pt idx="2">
                  <c:v>82.02</c:v>
                </c:pt>
                <c:pt idx="3">
                  <c:v>81.040000000000006</c:v>
                </c:pt>
                <c:pt idx="4">
                  <c:v>80.78</c:v>
                </c:pt>
                <c:pt idx="5">
                  <c:v>80.69</c:v>
                </c:pt>
                <c:pt idx="6">
                  <c:v>80.38</c:v>
                </c:pt>
                <c:pt idx="7">
                  <c:v>80.17</c:v>
                </c:pt>
                <c:pt idx="8">
                  <c:v>79.819999999999993</c:v>
                </c:pt>
                <c:pt idx="9">
                  <c:v>79.38</c:v>
                </c:pt>
                <c:pt idx="10">
                  <c:v>79.38</c:v>
                </c:pt>
                <c:pt idx="11">
                  <c:v>79.13</c:v>
                </c:pt>
                <c:pt idx="12">
                  <c:v>78.239999999999995</c:v>
                </c:pt>
                <c:pt idx="13">
                  <c:v>76.790000000000006</c:v>
                </c:pt>
                <c:pt idx="14">
                  <c:v>76.59</c:v>
                </c:pt>
                <c:pt idx="15">
                  <c:v>75.459999999999994</c:v>
                </c:pt>
                <c:pt idx="16">
                  <c:v>75.23</c:v>
                </c:pt>
              </c:numCache>
            </c:numRef>
          </c:val>
          <c:extLst>
            <c:ext xmlns:c16="http://schemas.microsoft.com/office/drawing/2014/chart" uri="{C3380CC4-5D6E-409C-BE32-E72D297353CC}">
              <c16:uniqueId val="{00000000-DA2E-4FD3-915A-C123304B3FB5}"/>
            </c:ext>
          </c:extLst>
        </c:ser>
        <c:ser>
          <c:idx val="1"/>
          <c:order val="1"/>
          <c:tx>
            <c:strRef>
              <c:f>Sheet1!$C$1</c:f>
              <c:strCache>
                <c:ptCount val="1"/>
                <c:pt idx="0">
                  <c:v>行业平均</c:v>
                </c:pt>
              </c:strCache>
            </c:strRef>
          </c:tx>
          <c:spPr>
            <a:solidFill>
              <a:schemeClr val="accent1"/>
            </a:solidFill>
            <a:ln w="50800"/>
          </c:spPr>
          <c:invertIfNegative val="0"/>
          <c:dLbls>
            <c:delete val="1"/>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Sheet1!$C$2:$C$18</c:f>
              <c:numCache>
                <c:formatCode>0.00_);[Red]\(0.00\)</c:formatCode>
                <c:ptCount val="17"/>
                <c:pt idx="0">
                  <c:v>80.92</c:v>
                </c:pt>
                <c:pt idx="1">
                  <c:v>79.680000000000007</c:v>
                </c:pt>
                <c:pt idx="2">
                  <c:v>80.05</c:v>
                </c:pt>
                <c:pt idx="3">
                  <c:v>79.52</c:v>
                </c:pt>
                <c:pt idx="4">
                  <c:v>78.47</c:v>
                </c:pt>
                <c:pt idx="5">
                  <c:v>77.87</c:v>
                </c:pt>
                <c:pt idx="6">
                  <c:v>78.02</c:v>
                </c:pt>
                <c:pt idx="7">
                  <c:v>76.569999999999993</c:v>
                </c:pt>
                <c:pt idx="8">
                  <c:v>79.69</c:v>
                </c:pt>
                <c:pt idx="9">
                  <c:v>76.05</c:v>
                </c:pt>
                <c:pt idx="10">
                  <c:v>76.849999999999994</c:v>
                </c:pt>
                <c:pt idx="11">
                  <c:v>76.540000000000006</c:v>
                </c:pt>
                <c:pt idx="12">
                  <c:v>78.84</c:v>
                </c:pt>
                <c:pt idx="13">
                  <c:v>77.53</c:v>
                </c:pt>
                <c:pt idx="14">
                  <c:v>76.05</c:v>
                </c:pt>
                <c:pt idx="15">
                  <c:v>75.94</c:v>
                </c:pt>
                <c:pt idx="16">
                  <c:v>76.680000000000007</c:v>
                </c:pt>
              </c:numCache>
            </c:numRef>
          </c:val>
          <c:extLst>
            <c:ext xmlns:c16="http://schemas.microsoft.com/office/drawing/2014/chart" uri="{C3380CC4-5D6E-409C-BE32-E72D297353CC}">
              <c16:uniqueId val="{00000001-DA2E-4FD3-915A-C123304B3FB5}"/>
            </c:ext>
          </c:extLst>
        </c:ser>
        <c:dLbls>
          <c:dLblPos val="outEnd"/>
          <c:showLegendKey val="0"/>
          <c:showVal val="1"/>
          <c:showCatName val="0"/>
          <c:showSerName val="0"/>
          <c:showPercent val="0"/>
          <c:showBubbleSize val="0"/>
        </c:dLbls>
        <c:gapWidth val="150"/>
        <c:axId val="81894784"/>
        <c:axId val="81908864"/>
      </c:barChart>
      <c:barChart>
        <c:barDir val="bar"/>
        <c:grouping val="clustered"/>
        <c:varyColors val="0"/>
        <c:ser>
          <c:idx val="2"/>
          <c:order val="2"/>
          <c:tx>
            <c:strRef>
              <c:f>Sheet1!$D$1</c:f>
              <c:strCache>
                <c:ptCount val="1"/>
                <c:pt idx="0">
                  <c:v>差比</c:v>
                </c:pt>
              </c:strCache>
            </c:strRef>
          </c:tx>
          <c:spPr>
            <a:solidFill>
              <a:schemeClr val="accent2"/>
            </a:solidFill>
            <a:ln w="50800"/>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Sheet1!$D$2:$D$18</c:f>
              <c:numCache>
                <c:formatCode>0.00%</c:formatCode>
                <c:ptCount val="17"/>
                <c:pt idx="0">
                  <c:v>4.9307958477508587E-2</c:v>
                </c:pt>
                <c:pt idx="1">
                  <c:v>3.6646586345381364E-2</c:v>
                </c:pt>
                <c:pt idx="2">
                  <c:v>2.4609618988132406E-2</c:v>
                </c:pt>
                <c:pt idx="3">
                  <c:v>1.9114688128772764E-2</c:v>
                </c:pt>
                <c:pt idx="4">
                  <c:v>2.943800178412135E-2</c:v>
                </c:pt>
                <c:pt idx="5">
                  <c:v>3.6214203159111252E-2</c:v>
                </c:pt>
                <c:pt idx="6">
                  <c:v>3.0248654191233012E-2</c:v>
                </c:pt>
                <c:pt idx="7">
                  <c:v>4.7015802533629476E-2</c:v>
                </c:pt>
                <c:pt idx="8">
                  <c:v>1.6313213703098941E-3</c:v>
                </c:pt>
                <c:pt idx="9">
                  <c:v>4.3786982248520692E-2</c:v>
                </c:pt>
                <c:pt idx="10">
                  <c:v>3.2921275211450898E-2</c:v>
                </c:pt>
                <c:pt idx="11">
                  <c:v>3.3838515808727321E-2</c:v>
                </c:pt>
                <c:pt idx="12">
                  <c:v>-7.6103500761036088E-3</c:v>
                </c:pt>
                <c:pt idx="13">
                  <c:v>-9.5446923771442659E-3</c:v>
                </c:pt>
                <c:pt idx="14">
                  <c:v>7.1005917159764134E-3</c:v>
                </c:pt>
                <c:pt idx="15">
                  <c:v>-6.3207795628127993E-3</c:v>
                </c:pt>
                <c:pt idx="16">
                  <c:v>-1.8909754825247819E-2</c:v>
                </c:pt>
              </c:numCache>
            </c:numRef>
          </c:val>
          <c:extLst>
            <c:ext xmlns:c16="http://schemas.microsoft.com/office/drawing/2014/chart" uri="{C3380CC4-5D6E-409C-BE32-E72D297353CC}">
              <c16:uniqueId val="{00000002-DA2E-4FD3-915A-C123304B3FB5}"/>
            </c:ext>
          </c:extLst>
        </c:ser>
        <c:dLbls>
          <c:dLblPos val="outEnd"/>
          <c:showLegendKey val="0"/>
          <c:showVal val="1"/>
          <c:showCatName val="0"/>
          <c:showSerName val="0"/>
          <c:showPercent val="0"/>
          <c:showBubbleSize val="0"/>
        </c:dLbls>
        <c:gapWidth val="150"/>
        <c:axId val="81920384"/>
        <c:axId val="81910400"/>
      </c:barChart>
      <c:catAx>
        <c:axId val="81894784"/>
        <c:scaling>
          <c:orientation val="maxMin"/>
        </c:scaling>
        <c:delete val="0"/>
        <c:axPos val="l"/>
        <c:numFmt formatCode="General" sourceLinked="0"/>
        <c:majorTickMark val="none"/>
        <c:minorTickMark val="none"/>
        <c:tickLblPos val="nextTo"/>
        <c:spPr>
          <a:ln>
            <a:solidFill>
              <a:srgbClr val="D9D9D9"/>
            </a:solidFill>
          </a:ln>
        </c:spPr>
        <c:crossAx val="81908864"/>
        <c:crosses val="autoZero"/>
        <c:auto val="1"/>
        <c:lblAlgn val="ctr"/>
        <c:lblOffset val="100"/>
        <c:noMultiLvlLbl val="0"/>
      </c:catAx>
      <c:valAx>
        <c:axId val="81908864"/>
        <c:scaling>
          <c:orientation val="minMax"/>
          <c:max val="90"/>
          <c:min val="70"/>
        </c:scaling>
        <c:delete val="0"/>
        <c:axPos val="b"/>
        <c:numFmt formatCode="#,##0.00_);[Red]\(#,##0.00\)" sourceLinked="0"/>
        <c:majorTickMark val="out"/>
        <c:minorTickMark val="none"/>
        <c:tickLblPos val="nextTo"/>
        <c:spPr>
          <a:ln>
            <a:solidFill>
              <a:srgbClr val="D9D9D9"/>
            </a:solidFill>
          </a:ln>
        </c:spPr>
        <c:crossAx val="81894784"/>
        <c:crosses val="max"/>
        <c:crossBetween val="between"/>
        <c:majorUnit val="5"/>
      </c:valAx>
      <c:valAx>
        <c:axId val="81910400"/>
        <c:scaling>
          <c:orientation val="minMax"/>
          <c:max val="0.15000000000000002"/>
          <c:min val="-1"/>
        </c:scaling>
        <c:delete val="0"/>
        <c:axPos val="t"/>
        <c:numFmt formatCode="0.00%" sourceLinked="1"/>
        <c:majorTickMark val="none"/>
        <c:minorTickMark val="none"/>
        <c:tickLblPos val="none"/>
        <c:crossAx val="81920384"/>
        <c:crosses val="autoZero"/>
        <c:crossBetween val="between"/>
      </c:valAx>
      <c:catAx>
        <c:axId val="81920384"/>
        <c:scaling>
          <c:orientation val="maxMin"/>
        </c:scaling>
        <c:delete val="0"/>
        <c:axPos val="l"/>
        <c:numFmt formatCode="General" sourceLinked="1"/>
        <c:majorTickMark val="none"/>
        <c:minorTickMark val="none"/>
        <c:tickLblPos val="none"/>
        <c:crossAx val="81910400"/>
        <c:crosses val="autoZero"/>
        <c:auto val="1"/>
        <c:lblAlgn val="ctr"/>
        <c:lblOffset val="100"/>
        <c:noMultiLvlLbl val="0"/>
      </c:catAx>
    </c:plotArea>
    <c:legend>
      <c:legendPos val="r"/>
      <c:layout>
        <c:manualLayout>
          <c:xMode val="edge"/>
          <c:yMode val="edge"/>
          <c:x val="0.89599367242113848"/>
          <c:y val="0.64153083907413766"/>
          <c:w val="8.0487018546313419E-2"/>
          <c:h val="0.1775844800248397"/>
        </c:manualLayout>
      </c:layout>
      <c:overlay val="0"/>
    </c:legend>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046572999880945E-2"/>
          <c:y val="2.4753252768537622E-2"/>
          <c:w val="0.88903627221206705"/>
          <c:h val="0.88696438224000596"/>
        </c:manualLayout>
      </c:layout>
      <c:scatterChart>
        <c:scatterStyle val="lineMarker"/>
        <c:varyColors val="0"/>
        <c:ser>
          <c:idx val="0"/>
          <c:order val="0"/>
          <c:tx>
            <c:strRef>
              <c:f>Sheet1!$B$1</c:f>
              <c:strCache>
                <c:ptCount val="1"/>
                <c:pt idx="0">
                  <c:v>丰诚</c:v>
                </c:pt>
              </c:strCache>
            </c:strRef>
          </c:tx>
          <c:spPr>
            <a:ln w="25400" cap="rnd">
              <a:noFill/>
              <a:round/>
            </a:ln>
            <a:effectLst/>
          </c:spPr>
          <c:marker>
            <c:symbol val="circle"/>
            <c:size val="5"/>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cmpd="thickThin">
                <a:solidFill>
                  <a:schemeClr val="accent1"/>
                </a:solidFill>
              </a:ln>
              <a:effectLst/>
            </c:spPr>
          </c:marker>
          <c:dLbls>
            <c:dLbl>
              <c:idx val="0"/>
              <c:tx>
                <c:rich>
                  <a:bodyPr/>
                  <a:lstStyle/>
                  <a:p>
                    <a:fld id="{58DE19A7-B9BB-4466-AB1B-DCDC33F60669}" type="CELLRANGE">
                      <a:rPr lang="zh-CN" altLang="en-US"/>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D4DE-4C4A-B2C5-7D674CA0EBDE}"/>
                </c:ext>
              </c:extLst>
            </c:dLbl>
            <c:dLbl>
              <c:idx val="1"/>
              <c:layout>
                <c:manualLayout>
                  <c:x val="-4.8230299299388442E-3"/>
                  <c:y val="-1.0695187165775451E-2"/>
                </c:manualLayout>
              </c:layout>
              <c:tx>
                <c:rich>
                  <a:bodyPr/>
                  <a:lstStyle/>
                  <a:p>
                    <a:fld id="{6A8AED73-B96E-4B32-88E8-1DAFE8249B98}"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4DE-4C4A-B2C5-7D674CA0EBDE}"/>
                </c:ext>
              </c:extLst>
            </c:dLbl>
            <c:dLbl>
              <c:idx val="2"/>
              <c:layout>
                <c:manualLayout>
                  <c:x val="-3.6172724474541331E-3"/>
                  <c:y val="-2.6737967914438501E-3"/>
                </c:manualLayout>
              </c:layout>
              <c:tx>
                <c:rich>
                  <a:bodyPr/>
                  <a:lstStyle/>
                  <a:p>
                    <a:fld id="{EA7C0109-ED65-40F7-BFE7-B11480ED6ED0}"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4DE-4C4A-B2C5-7D674CA0EBDE}"/>
                </c:ext>
              </c:extLst>
            </c:dLbl>
            <c:dLbl>
              <c:idx val="3"/>
              <c:layout>
                <c:manualLayout>
                  <c:x val="-1.205757482484711E-3"/>
                  <c:y val="-1.06951871657754E-2"/>
                </c:manualLayout>
              </c:layout>
              <c:tx>
                <c:rich>
                  <a:bodyPr/>
                  <a:lstStyle/>
                  <a:p>
                    <a:fld id="{70B52398-91BA-422E-9942-1470585AA7BD}" type="CELLRANGE">
                      <a:rPr lang="zh-CN" altLang="en-US"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4DE-4C4A-B2C5-7D674CA0EBDE}"/>
                </c:ext>
              </c:extLst>
            </c:dLbl>
            <c:dLbl>
              <c:idx val="4"/>
              <c:layout>
                <c:manualLayout>
                  <c:x val="-2.4115149649694221E-3"/>
                  <c:y val="-1.33689839572193E-2"/>
                </c:manualLayout>
              </c:layout>
              <c:tx>
                <c:rich>
                  <a:bodyPr/>
                  <a:lstStyle/>
                  <a:p>
                    <a:fld id="{335D818C-0610-4E2C-A4D3-2AD3949F5A6F}"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4DE-4C4A-B2C5-7D674CA0EBDE}"/>
                </c:ext>
              </c:extLst>
            </c:dLbl>
            <c:dLbl>
              <c:idx val="5"/>
              <c:layout>
                <c:manualLayout>
                  <c:x val="-7.4756963914052094E-2"/>
                  <c:y val="-7.7540106951871662E-2"/>
                </c:manualLayout>
              </c:layout>
              <c:tx>
                <c:rich>
                  <a:bodyPr/>
                  <a:lstStyle/>
                  <a:p>
                    <a:fld id="{9DC2909F-CB34-42EB-82DE-C4C9F077896C}"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D4DE-4C4A-B2C5-7D674CA0EBDE}"/>
                </c:ext>
              </c:extLst>
            </c:dLbl>
            <c:dLbl>
              <c:idx val="6"/>
              <c:layout>
                <c:manualLayout>
                  <c:x val="-4.8230299299389327E-3"/>
                  <c:y val="-4.9019041570986066E-17"/>
                </c:manualLayout>
              </c:layout>
              <c:tx>
                <c:rich>
                  <a:bodyPr/>
                  <a:lstStyle/>
                  <a:p>
                    <a:fld id="{B65BDD61-A670-49E4-8873-A260B7EF4728}"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D4DE-4C4A-B2C5-7D674CA0EBDE}"/>
                </c:ext>
              </c:extLst>
            </c:dLbl>
            <c:dLbl>
              <c:idx val="7"/>
              <c:layout>
                <c:manualLayout>
                  <c:x val="-0.11334120335356289"/>
                  <c:y val="-5.6149732620320858E-2"/>
                </c:manualLayout>
              </c:layout>
              <c:tx>
                <c:rich>
                  <a:bodyPr/>
                  <a:lstStyle/>
                  <a:p>
                    <a:fld id="{3613BA88-3F5C-445A-8DEF-CA1A5C8AFC04}" type="CELLRANGE">
                      <a:rPr lang="zh-CN" altLang="en-US"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D4DE-4C4A-B2C5-7D674CA0EBDE}"/>
                </c:ext>
              </c:extLst>
            </c:dLbl>
            <c:dLbl>
              <c:idx val="8"/>
              <c:layout>
                <c:manualLayout>
                  <c:x val="-0.10851817342362398"/>
                  <c:y val="-3.2085561497326207E-2"/>
                </c:manualLayout>
              </c:layout>
              <c:tx>
                <c:rich>
                  <a:bodyPr/>
                  <a:lstStyle/>
                  <a:p>
                    <a:fld id="{CFB6EAFD-9BAA-4FBD-9429-59630C588787}" type="CELLRANGE">
                      <a:rPr lang="en-US" altLang="zh-CN"/>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D4DE-4C4A-B2C5-7D674CA0EBDE}"/>
                </c:ext>
              </c:extLst>
            </c:dLbl>
            <c:dLbl>
              <c:idx val="9"/>
              <c:layout>
                <c:manualLayout>
                  <c:x val="-0.10610665845865459"/>
                  <c:y val="-5.3475935828877497E-3"/>
                </c:manualLayout>
              </c:layout>
              <c:tx>
                <c:rich>
                  <a:bodyPr/>
                  <a:lstStyle/>
                  <a:p>
                    <a:fld id="{FAA4EAED-8F5C-4AA7-9E44-7DCE0ED0DDE8}" type="CELLRANGE">
                      <a:rPr lang="zh-CN" altLang="en-US"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D4DE-4C4A-B2C5-7D674CA0EBDE}"/>
                </c:ext>
              </c:extLst>
            </c:dLbl>
            <c:dLbl>
              <c:idx val="10"/>
              <c:layout>
                <c:manualLayout>
                  <c:x val="-8.0785751326475641E-2"/>
                  <c:y val="4.0106951871657755E-2"/>
                </c:manualLayout>
              </c:layout>
              <c:tx>
                <c:rich>
                  <a:bodyPr/>
                  <a:lstStyle/>
                  <a:p>
                    <a:fld id="{C7D79374-C196-4D84-8858-C480447BCBB1}" type="CELLRANGE">
                      <a:rPr lang="zh-CN" altLang="en-US"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D4DE-4C4A-B2C5-7D674CA0EBDE}"/>
                </c:ext>
              </c:extLst>
            </c:dLbl>
            <c:dLbl>
              <c:idx val="11"/>
              <c:layout>
                <c:manualLayout>
                  <c:x val="-6.1493631606720264E-2"/>
                  <c:y val="4.0106951871657658E-2"/>
                </c:manualLayout>
              </c:layout>
              <c:tx>
                <c:rich>
                  <a:bodyPr/>
                  <a:lstStyle/>
                  <a:p>
                    <a:fld id="{B10DCD53-5647-4ABE-9D08-EB370CB328F2}" type="CELLRANGE">
                      <a:rPr lang="zh-CN" altLang="en-US" b="0">
                        <a:solidFill>
                          <a:schemeClr val="tx1"/>
                        </a:solidFill>
                        <a:latin typeface="+mn-ea"/>
                        <a:ea typeface="+mn-ea"/>
                      </a:rPr>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D4DE-4C4A-B2C5-7D674CA0EBDE}"/>
                </c:ext>
              </c:extLst>
            </c:dLbl>
            <c:dLbl>
              <c:idx val="12"/>
              <c:tx>
                <c:rich>
                  <a:bodyPr rot="0" spcFirstLastPara="1" vertOverflow="ellipsis" vert="horz" wrap="square" lIns="38100" tIns="19050" rIns="38100" bIns="19050" anchor="ctr" anchorCtr="1">
                    <a:spAutoFit/>
                  </a:bodyPr>
                  <a:lstStyle/>
                  <a:p>
                    <a:pPr>
                      <a:defRPr sz="1100" b="1" i="0" u="none" strike="noStrike" kern="1200" baseline="0">
                        <a:solidFill>
                          <a:schemeClr val="tx2"/>
                        </a:solidFill>
                        <a:latin typeface="+mn-ea"/>
                        <a:ea typeface="+mn-ea"/>
                        <a:cs typeface="+mn-cs"/>
                      </a:defRPr>
                    </a:pPr>
                    <a:fld id="{5AE4F941-6FC0-469A-9E3B-52C2403680E3}" type="CELLRANGE">
                      <a:rPr lang="zh-CN" altLang="en-US" b="1">
                        <a:solidFill>
                          <a:schemeClr val="tx2"/>
                        </a:solidFill>
                        <a:latin typeface="+mn-ea"/>
                        <a:ea typeface="+mn-ea"/>
                      </a:rPr>
                      <a:pPr>
                        <a:defRPr sz="1100" b="1">
                          <a:solidFill>
                            <a:schemeClr val="tx2"/>
                          </a:solidFill>
                          <a:latin typeface="+mn-ea"/>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2"/>
                      </a:solidFill>
                      <a:latin typeface="+mn-ea"/>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D4DE-4C4A-B2C5-7D674CA0EBDE}"/>
                </c:ext>
              </c:extLst>
            </c:dLbl>
            <c:dLbl>
              <c:idx val="13"/>
              <c:tx>
                <c:rich>
                  <a:bodyPr rot="0" spcFirstLastPara="1" vertOverflow="ellipsis" vert="horz" wrap="square" lIns="38100" tIns="19050" rIns="38100" bIns="19050" anchor="ctr" anchorCtr="1">
                    <a:spAutoFit/>
                  </a:bodyPr>
                  <a:lstStyle/>
                  <a:p>
                    <a:pPr>
                      <a:defRPr sz="1100" b="1" i="0" u="none" strike="noStrike" kern="1200" baseline="0">
                        <a:solidFill>
                          <a:schemeClr val="tx2"/>
                        </a:solidFill>
                        <a:latin typeface="+mn-ea"/>
                        <a:ea typeface="+mn-ea"/>
                        <a:cs typeface="+mn-cs"/>
                      </a:defRPr>
                    </a:pPr>
                    <a:fld id="{D9A2CA11-0007-41F1-8E0D-8B74691EACB9}" type="CELLRANGE">
                      <a:rPr lang="zh-CN" altLang="en-US"/>
                      <a:pPr>
                        <a:defRPr sz="1100" b="1">
                          <a:solidFill>
                            <a:schemeClr val="tx2"/>
                          </a:solidFill>
                          <a:latin typeface="+mn-ea"/>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2"/>
                      </a:solidFill>
                      <a:latin typeface="+mn-ea"/>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D4DE-4C4A-B2C5-7D674CA0EBDE}"/>
                </c:ext>
              </c:extLst>
            </c:dLbl>
            <c:dLbl>
              <c:idx val="14"/>
              <c:layout>
                <c:manualLayout>
                  <c:x val="-8.9226053703868616E-2"/>
                  <c:y val="3.4759358288770054E-2"/>
                </c:manualLayout>
              </c:layout>
              <c:tx>
                <c:rich>
                  <a:bodyPr/>
                  <a:lstStyle/>
                  <a:p>
                    <a:fld id="{3087B7B5-01F1-4E54-B5BF-ECDF38018DF7}" type="CELLRANGE">
                      <a:rPr lang="zh-CN" altLang="en-US" dirty="0"/>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D4DE-4C4A-B2C5-7D674CA0EBDE}"/>
                </c:ext>
              </c:extLst>
            </c:dLbl>
            <c:dLbl>
              <c:idx val="15"/>
              <c:layout>
                <c:manualLayout>
                  <c:x val="6.0287874124235552E-3"/>
                  <c:y val="0"/>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2"/>
                        </a:solidFill>
                        <a:latin typeface="+mn-ea"/>
                        <a:ea typeface="+mn-ea"/>
                        <a:cs typeface="+mn-cs"/>
                      </a:defRPr>
                    </a:pPr>
                    <a:fld id="{621EBE98-43CD-47E7-84BA-EC3F60CF85E6}" type="CELLRANGE">
                      <a:rPr lang="zh-CN" altLang="en-US" b="1">
                        <a:solidFill>
                          <a:schemeClr val="tx2"/>
                        </a:solidFill>
                      </a:rPr>
                      <a:pPr>
                        <a:defRPr sz="1100">
                          <a:solidFill>
                            <a:schemeClr val="tx2"/>
                          </a:solidFill>
                          <a:latin typeface="+mn-ea"/>
                        </a:defRPr>
                      </a:pPr>
                      <a:t>[CELLRANGE]</a:t>
                    </a:fld>
                    <a:endParaRPr lang="zh-CN" altLang="en-US"/>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2"/>
                      </a:solidFill>
                      <a:latin typeface="+mn-ea"/>
                      <a:ea typeface="+mn-ea"/>
                      <a:cs typeface="+mn-cs"/>
                    </a:defRPr>
                  </a:pPr>
                  <a:endParaRPr lang="zh-CN"/>
                </a:p>
              </c:txPr>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D4DE-4C4A-B2C5-7D674CA0EBDE}"/>
                </c:ext>
              </c:extLst>
            </c:dLbl>
            <c:dLbl>
              <c:idx val="16"/>
              <c:layout>
                <c:manualLayout>
                  <c:x val="-8.4403023773929775E-2"/>
                  <c:y val="3.4759358288769956E-2"/>
                </c:manualLayout>
              </c:layout>
              <c:tx>
                <c:rich>
                  <a:bodyPr/>
                  <a:lstStyle/>
                  <a:p>
                    <a:fld id="{C05775F7-0037-4BCC-9160-5716E6915C28}" type="CELLRANGE">
                      <a:rPr lang="zh-CN" altLang="en-US" b="0">
                        <a:solidFill>
                          <a:schemeClr val="tx1"/>
                        </a:solidFill>
                        <a:latin typeface="+mn-ea"/>
                        <a:ea typeface="+mn-ea"/>
                      </a:rPr>
                      <a:pPr/>
                      <a:t>[CELLRANGE]</a:t>
                    </a:fld>
                    <a:endParaRPr lang="zh-CN" alt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D4DE-4C4A-B2C5-7D674CA0EBDE}"/>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ea"/>
                    <a:ea typeface="+mn-ea"/>
                    <a:cs typeface="+mn-cs"/>
                  </a:defRPr>
                </a:pPr>
                <a:endParaRPr lang="zh-CN"/>
              </a:p>
            </c:txPr>
            <c:dLblPos val="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Sheet1!$C$2:$C$18</c:f>
              <c:numCache>
                <c:formatCode>0.00%</c:formatCode>
                <c:ptCount val="17"/>
                <c:pt idx="0">
                  <c:v>6.7900000000000002E-2</c:v>
                </c:pt>
                <c:pt idx="1">
                  <c:v>7.4700000000000003E-2</c:v>
                </c:pt>
                <c:pt idx="2">
                  <c:v>7.9299999999999995E-2</c:v>
                </c:pt>
                <c:pt idx="3">
                  <c:v>7.2999999999999995E-2</c:v>
                </c:pt>
                <c:pt idx="4">
                  <c:v>6.2100000000000002E-2</c:v>
                </c:pt>
                <c:pt idx="5">
                  <c:v>6.0900000000000003E-2</c:v>
                </c:pt>
                <c:pt idx="6">
                  <c:v>7.1900000000000006E-2</c:v>
                </c:pt>
                <c:pt idx="7">
                  <c:v>5.79E-2</c:v>
                </c:pt>
                <c:pt idx="8">
                  <c:v>5.45E-2</c:v>
                </c:pt>
                <c:pt idx="9">
                  <c:v>5.11E-2</c:v>
                </c:pt>
                <c:pt idx="10">
                  <c:v>5.5300000000000002E-2</c:v>
                </c:pt>
                <c:pt idx="11">
                  <c:v>6.2899999999999998E-2</c:v>
                </c:pt>
                <c:pt idx="12">
                  <c:v>6.7100000000000007E-2</c:v>
                </c:pt>
                <c:pt idx="13">
                  <c:v>7.0900000000000005E-2</c:v>
                </c:pt>
                <c:pt idx="14">
                  <c:v>5.6399999999999999E-2</c:v>
                </c:pt>
                <c:pt idx="15">
                  <c:v>6.5699999999999995E-2</c:v>
                </c:pt>
                <c:pt idx="16">
                  <c:v>6.0600000000000001E-2</c:v>
                </c:pt>
              </c:numCache>
            </c:numRef>
          </c:xVal>
          <c:yVal>
            <c:numRef>
              <c:f>Sheet1!$B$2:$B$18</c:f>
              <c:numCache>
                <c:formatCode>General</c:formatCode>
                <c:ptCount val="17"/>
                <c:pt idx="0">
                  <c:v>84.91</c:v>
                </c:pt>
                <c:pt idx="1">
                  <c:v>82.6</c:v>
                </c:pt>
                <c:pt idx="2">
                  <c:v>82.02</c:v>
                </c:pt>
                <c:pt idx="3">
                  <c:v>81.040000000000006</c:v>
                </c:pt>
                <c:pt idx="4">
                  <c:v>80.78</c:v>
                </c:pt>
                <c:pt idx="5">
                  <c:v>80.69</c:v>
                </c:pt>
                <c:pt idx="6">
                  <c:v>80.38</c:v>
                </c:pt>
                <c:pt idx="7">
                  <c:v>80.17</c:v>
                </c:pt>
                <c:pt idx="8">
                  <c:v>79.819999999999993</c:v>
                </c:pt>
                <c:pt idx="9">
                  <c:v>79.38</c:v>
                </c:pt>
                <c:pt idx="10">
                  <c:v>79.38</c:v>
                </c:pt>
                <c:pt idx="11">
                  <c:v>79.13</c:v>
                </c:pt>
                <c:pt idx="12">
                  <c:v>78.239999999999995</c:v>
                </c:pt>
                <c:pt idx="13">
                  <c:v>76.790000000000006</c:v>
                </c:pt>
                <c:pt idx="14">
                  <c:v>76.59</c:v>
                </c:pt>
                <c:pt idx="15">
                  <c:v>75.459999999999994</c:v>
                </c:pt>
                <c:pt idx="16">
                  <c:v>75.23</c:v>
                </c:pt>
              </c:numCache>
            </c:numRef>
          </c:yVal>
          <c:smooth val="0"/>
          <c:extLst>
            <c:ext xmlns:c15="http://schemas.microsoft.com/office/drawing/2012/chart" uri="{02D57815-91ED-43cb-92C2-25804820EDAC}">
              <c15:datalabelsRange>
                <c15:f>Sheet1!$A$2:$A$18</c15:f>
                <c15:dlblRange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15:dlblRangeCache>
              </c15:datalabelsRange>
            </c:ext>
            <c:ext xmlns:c16="http://schemas.microsoft.com/office/drawing/2014/chart" uri="{C3380CC4-5D6E-409C-BE32-E72D297353CC}">
              <c16:uniqueId val="{00000011-D4DE-4C4A-B2C5-7D674CA0EBDE}"/>
            </c:ext>
          </c:extLst>
        </c:ser>
        <c:dLbls>
          <c:showLegendKey val="0"/>
          <c:showVal val="1"/>
          <c:showCatName val="0"/>
          <c:showSerName val="0"/>
          <c:showPercent val="0"/>
          <c:showBubbleSize val="0"/>
        </c:dLbls>
        <c:axId val="82942592"/>
        <c:axId val="82970112"/>
      </c:scatterChart>
      <c:valAx>
        <c:axId val="82942592"/>
        <c:scaling>
          <c:orientation val="minMax"/>
          <c:max val="0.1"/>
          <c:min val="4.0000000000000008E-2"/>
        </c:scaling>
        <c:delete val="0"/>
        <c:axPos val="b"/>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low"/>
        <c:spPr>
          <a:noFill/>
          <a:ln w="25400" cap="flat" cmpd="sng" algn="ctr">
            <a:solidFill>
              <a:schemeClr val="accent5"/>
            </a:solidFill>
            <a:prstDash val="sys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970112"/>
        <c:crossesAt val="80"/>
        <c:crossBetween val="midCat"/>
      </c:valAx>
      <c:valAx>
        <c:axId val="82970112"/>
        <c:scaling>
          <c:orientation val="minMax"/>
          <c:max val="87"/>
          <c:min val="71"/>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low"/>
        <c:spPr>
          <a:noFill/>
          <a:ln w="25400" cap="flat" cmpd="sng" algn="ctr">
            <a:solidFill>
              <a:schemeClr val="accent5"/>
            </a:solidFill>
            <a:prstDash val="sysDash"/>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2942592"/>
        <c:crossesAt val="6.4500000000000016E-2"/>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zh-CN" altLang="zh-CN" sz="1800" b="1" i="0" u="none" strike="noStrike" baseline="0" dirty="0">
                <a:effectLst/>
              </a:rPr>
              <a:t>满意度细分因素驱动力系数</a:t>
            </a:r>
            <a:endParaRPr lang="zh-CN" altLang="en-US" sz="1800" dirty="0"/>
          </a:p>
        </c:rich>
      </c:tx>
      <c:overlay val="0"/>
    </c:title>
    <c:autoTitleDeleted val="0"/>
    <c:plotArea>
      <c:layout>
        <c:manualLayout>
          <c:layoutTarget val="inner"/>
          <c:xMode val="edge"/>
          <c:yMode val="edge"/>
          <c:x val="0.20212522759230434"/>
          <c:y val="0.12593288866230493"/>
          <c:w val="0.75850014313551128"/>
          <c:h val="0.80494970898122187"/>
        </c:manualLayout>
      </c:layout>
      <c:barChart>
        <c:barDir val="bar"/>
        <c:grouping val="clustered"/>
        <c:varyColors val="0"/>
        <c:ser>
          <c:idx val="0"/>
          <c:order val="0"/>
          <c:tx>
            <c:strRef>
              <c:f>Sheet1!$B$1</c:f>
              <c:strCache>
                <c:ptCount val="1"/>
                <c:pt idx="0">
                  <c:v>贵司</c:v>
                </c:pt>
              </c:strCache>
            </c:strRef>
          </c:tx>
          <c:spPr>
            <a:solidFill>
              <a:schemeClr val="accent5"/>
            </a:solidFill>
            <a:ln w="50800"/>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Sheet1!$A$2:$A$18</c:f>
              <c:strCache>
                <c:ptCount val="17"/>
                <c:pt idx="0">
                  <c:v>成长机会-挑战性</c:v>
                </c:pt>
                <c:pt idx="1">
                  <c:v>目标感与使命感-愿景激励</c:v>
                </c:pt>
                <c:pt idx="2">
                  <c:v>有效沟通-领导风格</c:v>
                </c:pt>
                <c:pt idx="3">
                  <c:v>目标感与使命感-成就感</c:v>
                </c:pt>
                <c:pt idx="4">
                  <c:v>成长机会-发展机会</c:v>
                </c:pt>
                <c:pt idx="5">
                  <c:v>目标感与使命感-责任</c:v>
                </c:pt>
                <c:pt idx="6">
                  <c:v>物质基础-绩效</c:v>
                </c:pt>
                <c:pt idx="7">
                  <c:v>物质基础-薪酬</c:v>
                </c:pt>
                <c:pt idx="8">
                  <c:v>有效沟通-信任</c:v>
                </c:pt>
                <c:pt idx="9">
                  <c:v>目标感与使命感-企业文化</c:v>
                </c:pt>
                <c:pt idx="10">
                  <c:v>有效沟通-制度流程</c:v>
                </c:pt>
                <c:pt idx="11">
                  <c:v>温度与情感关怀-福利</c:v>
                </c:pt>
                <c:pt idx="12">
                  <c:v>有效沟通-同事合作</c:v>
                </c:pt>
                <c:pt idx="13">
                  <c:v>温度与情感关怀-工作与生活</c:v>
                </c:pt>
                <c:pt idx="14">
                  <c:v>温度与情感关怀-认可</c:v>
                </c:pt>
                <c:pt idx="15">
                  <c:v>物质基础-资源</c:v>
                </c:pt>
                <c:pt idx="16">
                  <c:v>成长机会-培训</c:v>
                </c:pt>
              </c:strCache>
            </c:strRef>
          </c:cat>
          <c:val>
            <c:numRef>
              <c:f>Sheet1!$B$2:$B$18</c:f>
              <c:numCache>
                <c:formatCode>0.00%</c:formatCode>
                <c:ptCount val="17"/>
                <c:pt idx="0">
                  <c:v>7.9299999999999995E-2</c:v>
                </c:pt>
                <c:pt idx="1">
                  <c:v>7.4700000000000003E-2</c:v>
                </c:pt>
                <c:pt idx="2">
                  <c:v>7.2999999999999995E-2</c:v>
                </c:pt>
                <c:pt idx="3">
                  <c:v>7.1900000000000006E-2</c:v>
                </c:pt>
                <c:pt idx="4">
                  <c:v>7.0900000000000005E-2</c:v>
                </c:pt>
                <c:pt idx="5">
                  <c:v>6.7900000000000002E-2</c:v>
                </c:pt>
                <c:pt idx="6">
                  <c:v>6.7100000000000007E-2</c:v>
                </c:pt>
                <c:pt idx="7">
                  <c:v>6.5699999999999995E-2</c:v>
                </c:pt>
                <c:pt idx="8">
                  <c:v>6.2899999999999998E-2</c:v>
                </c:pt>
                <c:pt idx="9">
                  <c:v>6.2100000000000002E-2</c:v>
                </c:pt>
                <c:pt idx="10">
                  <c:v>6.0900000000000003E-2</c:v>
                </c:pt>
                <c:pt idx="11">
                  <c:v>6.0600000000000001E-2</c:v>
                </c:pt>
                <c:pt idx="12">
                  <c:v>5.79E-2</c:v>
                </c:pt>
                <c:pt idx="13">
                  <c:v>5.6399999999999999E-2</c:v>
                </c:pt>
                <c:pt idx="14">
                  <c:v>5.5300000000000002E-2</c:v>
                </c:pt>
                <c:pt idx="15">
                  <c:v>5.45E-2</c:v>
                </c:pt>
                <c:pt idx="16">
                  <c:v>5.11E-2</c:v>
                </c:pt>
              </c:numCache>
            </c:numRef>
          </c:val>
          <c:extLst>
            <c:ext xmlns:c16="http://schemas.microsoft.com/office/drawing/2014/chart" uri="{C3380CC4-5D6E-409C-BE32-E72D297353CC}">
              <c16:uniqueId val="{00000000-CF62-46E4-A6DA-CFACD661A4AC}"/>
            </c:ext>
          </c:extLst>
        </c:ser>
        <c:dLbls>
          <c:showLegendKey val="0"/>
          <c:showVal val="1"/>
          <c:showCatName val="0"/>
          <c:showSerName val="0"/>
          <c:showPercent val="0"/>
          <c:showBubbleSize val="0"/>
        </c:dLbls>
        <c:gapWidth val="150"/>
        <c:axId val="81894784"/>
        <c:axId val="81908864"/>
      </c:barChart>
      <c:catAx>
        <c:axId val="81894784"/>
        <c:scaling>
          <c:orientation val="maxMin"/>
        </c:scaling>
        <c:delete val="0"/>
        <c:axPos val="l"/>
        <c:numFmt formatCode="General" sourceLinked="0"/>
        <c:majorTickMark val="none"/>
        <c:minorTickMark val="none"/>
        <c:tickLblPos val="nextTo"/>
        <c:spPr>
          <a:ln>
            <a:solidFill>
              <a:srgbClr val="D9D9D9"/>
            </a:solidFill>
          </a:ln>
        </c:spPr>
        <c:crossAx val="81908864"/>
        <c:crosses val="autoZero"/>
        <c:auto val="1"/>
        <c:lblAlgn val="ctr"/>
        <c:lblOffset val="100"/>
        <c:tickMarkSkip val="2"/>
        <c:noMultiLvlLbl val="0"/>
      </c:catAx>
      <c:valAx>
        <c:axId val="81908864"/>
        <c:scaling>
          <c:orientation val="minMax"/>
          <c:max val="0.1"/>
          <c:min val="0"/>
        </c:scaling>
        <c:delete val="1"/>
        <c:axPos val="b"/>
        <c:numFmt formatCode="#,##0_);[Red]\(#,##0\)" sourceLinked="0"/>
        <c:majorTickMark val="out"/>
        <c:minorTickMark val="none"/>
        <c:tickLblPos val="nextTo"/>
        <c:crossAx val="81894784"/>
        <c:crosses val="max"/>
        <c:crossBetween val="between"/>
        <c:majorUnit val="10"/>
      </c:valAx>
    </c:plotArea>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05483800260778"/>
          <c:y val="7.8903355326164937E-2"/>
          <c:w val="0.39828640078281879"/>
          <c:h val="0.82589830432755251"/>
        </c:manualLayout>
      </c:layout>
      <c:radarChart>
        <c:radarStyle val="filled"/>
        <c:varyColors val="0"/>
        <c:ser>
          <c:idx val="0"/>
          <c:order val="0"/>
          <c:tx>
            <c:strRef>
              <c:f>Sheet1!$B$1</c:f>
              <c:strCache>
                <c:ptCount val="1"/>
                <c:pt idx="0">
                  <c:v>贵司</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s>
            <c:dLbl>
              <c:idx val="1"/>
              <c:layout>
                <c:manualLayout>
                  <c:x val="-4.8858852449824219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6DD-4E68-AE5F-4A9557470CEB}"/>
                </c:ext>
              </c:extLst>
            </c:dLbl>
            <c:dLbl>
              <c:idx val="8"/>
              <c:layout>
                <c:manualLayout>
                  <c:x val="-1.2214713112456055E-2"/>
                  <c:y val="6.0789085407468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DD-4E68-AE5F-4A9557470CEB}"/>
                </c:ext>
              </c:extLst>
            </c:dLbl>
            <c:dLbl>
              <c:idx val="9"/>
              <c:layout>
                <c:manualLayout>
                  <c:x val="-5.1301795072315429E-2"/>
                  <c:y val="3.54602998210232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DD-4E68-AE5F-4A9557470CE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有效沟通-制度流程</c:v>
                </c:pt>
                <c:pt idx="1">
                  <c:v>物质基础-资源</c:v>
                </c:pt>
                <c:pt idx="2">
                  <c:v>有效沟通-同事合作</c:v>
                </c:pt>
                <c:pt idx="3">
                  <c:v>有效沟通-领导风格</c:v>
                </c:pt>
                <c:pt idx="4">
                  <c:v>目标感与使命感-企业文化</c:v>
                </c:pt>
                <c:pt idx="5">
                  <c:v>温度与情感关怀-福利</c:v>
                </c:pt>
                <c:pt idx="6">
                  <c:v>成长机会-发展机会</c:v>
                </c:pt>
                <c:pt idx="7">
                  <c:v>温度与情感关怀-工作与生活</c:v>
                </c:pt>
                <c:pt idx="8">
                  <c:v>成长机会-培训</c:v>
                </c:pt>
                <c:pt idx="9">
                  <c:v>物质基础-薪酬</c:v>
                </c:pt>
              </c:strCache>
            </c:strRef>
          </c:cat>
          <c:val>
            <c:numRef>
              <c:f>Sheet1!$B$2:$B$11</c:f>
              <c:numCache>
                <c:formatCode>0.00%</c:formatCode>
                <c:ptCount val="10"/>
                <c:pt idx="0">
                  <c:v>3.44E-2</c:v>
                </c:pt>
                <c:pt idx="1">
                  <c:v>0.04</c:v>
                </c:pt>
                <c:pt idx="2">
                  <c:v>4.2099999999999999E-2</c:v>
                </c:pt>
                <c:pt idx="3">
                  <c:v>7.1400000000000005E-2</c:v>
                </c:pt>
                <c:pt idx="4">
                  <c:v>7.5399999999999995E-2</c:v>
                </c:pt>
                <c:pt idx="5">
                  <c:v>8.1299999999999997E-2</c:v>
                </c:pt>
                <c:pt idx="6">
                  <c:v>8.5599999999999996E-2</c:v>
                </c:pt>
                <c:pt idx="7">
                  <c:v>0.1191</c:v>
                </c:pt>
                <c:pt idx="8">
                  <c:v>0.17219999999999999</c:v>
                </c:pt>
                <c:pt idx="9">
                  <c:v>0.18099999999999999</c:v>
                </c:pt>
              </c:numCache>
            </c:numRef>
          </c:val>
          <c:extLst>
            <c:ext xmlns:c16="http://schemas.microsoft.com/office/drawing/2014/chart" uri="{C3380CC4-5D6E-409C-BE32-E72D297353CC}">
              <c16:uniqueId val="{00000000-0B9A-4BF7-8547-B8034E6684F7}"/>
            </c:ext>
          </c:extLst>
        </c:ser>
        <c:dLbls>
          <c:showLegendKey val="0"/>
          <c:showVal val="1"/>
          <c:showCatName val="0"/>
          <c:showSerName val="0"/>
          <c:showPercent val="0"/>
          <c:showBubbleSize val="0"/>
        </c:dLbls>
        <c:axId val="81894784"/>
        <c:axId val="81908864"/>
      </c:radarChart>
      <c:catAx>
        <c:axId val="81894784"/>
        <c:scaling>
          <c:orientation val="maxMin"/>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81908864"/>
        <c:crosses val="autoZero"/>
        <c:auto val="1"/>
        <c:lblAlgn val="ctr"/>
        <c:lblOffset val="100"/>
        <c:noMultiLvlLbl val="0"/>
      </c:catAx>
      <c:valAx>
        <c:axId val="81908864"/>
        <c:scaling>
          <c:orientation val="minMax"/>
          <c:max val="0.2"/>
          <c:min val="0"/>
        </c:scaling>
        <c:delete val="0"/>
        <c:axPos val="l"/>
        <c:majorGridlines>
          <c:spPr>
            <a:ln w="9525" cap="flat" cmpd="sng" algn="ctr">
              <a:solidFill>
                <a:schemeClr val="tx2">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81894784"/>
        <c:crosses val="max"/>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司龄</c:v>
                </c:pt>
              </c:strCache>
            </c:strRef>
          </c:tx>
          <c:spPr>
            <a:ln w="19050">
              <a:solidFill>
                <a:schemeClr val="bg1"/>
              </a:solidFill>
            </a:ln>
            <a:effectLst/>
            <a:scene3d>
              <a:camera prst="orthographicFront"/>
              <a:lightRig rig="twoPt" dir="t"/>
            </a:scene3d>
            <a:sp3d prstMaterial="metal">
              <a:bevelT w="0" h="0"/>
            </a:sp3d>
          </c:spPr>
          <c:explosion val="2"/>
          <c:dPt>
            <c:idx val="0"/>
            <c:bubble3D val="0"/>
            <c:spPr>
              <a:solidFill>
                <a:schemeClr val="accent5"/>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1-C612-4495-BA3A-C73AC92FBA7D}"/>
              </c:ext>
            </c:extLst>
          </c:dPt>
          <c:dPt>
            <c:idx val="1"/>
            <c:bubble3D val="0"/>
            <c:spPr>
              <a:solidFill>
                <a:schemeClr val="accent2"/>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3-C612-4495-BA3A-C73AC92FBA7D}"/>
              </c:ext>
            </c:extLst>
          </c:dPt>
          <c:dPt>
            <c:idx val="2"/>
            <c:bubble3D val="0"/>
            <c:spPr>
              <a:solidFill>
                <a:schemeClr val="accent1"/>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5-C612-4495-BA3A-C73AC92FBA7D}"/>
              </c:ext>
            </c:extLst>
          </c:dPt>
          <c:dPt>
            <c:idx val="3"/>
            <c:bubble3D val="0"/>
            <c:spPr>
              <a:solidFill>
                <a:schemeClr val="accent6"/>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7-C612-4495-BA3A-C73AC92FBA7D}"/>
              </c:ext>
            </c:extLst>
          </c:dPt>
          <c:dPt>
            <c:idx val="4"/>
            <c:bubble3D val="0"/>
            <c:spPr>
              <a:solidFill>
                <a:schemeClr val="accent5">
                  <a:lumMod val="60000"/>
                </a:schemeClr>
              </a:solidFill>
              <a:ln w="19050">
                <a:solidFill>
                  <a:schemeClr val="bg1"/>
                </a:solidFill>
              </a:ln>
              <a:effectLst/>
              <a:scene3d>
                <a:camera prst="orthographicFront"/>
                <a:lightRig rig="twoPt" dir="t"/>
              </a:scene3d>
              <a:sp3d prstMaterial="metal">
                <a:bevelT w="0" h="0"/>
              </a:sp3d>
            </c:spPr>
            <c:extLst>
              <c:ext xmlns:c16="http://schemas.microsoft.com/office/drawing/2014/chart" uri="{C3380CC4-5D6E-409C-BE32-E72D297353CC}">
                <c16:uniqueId val="{00000009-C612-4495-BA3A-C73AC92FBA7D}"/>
              </c:ext>
            </c:extLst>
          </c:dPt>
          <c:dLbls>
            <c:dLbl>
              <c:idx val="2"/>
              <c:layout>
                <c:manualLayout>
                  <c:x val="-7.3437267063909767E-2"/>
                  <c:y val="4.2536543942307492E-2"/>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612-4495-BA3A-C73AC92FBA7D}"/>
                </c:ext>
              </c:extLst>
            </c:dLbl>
            <c:dLbl>
              <c:idx val="4"/>
              <c:layout>
                <c:manualLayout>
                  <c:x val="5.2783035702185135E-2"/>
                  <c:y val="2.9434007217589392E-3"/>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C612-4495-BA3A-C73AC92FBA7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15:layout/>
              </c:ext>
            </c:extLst>
          </c:dLbls>
          <c:cat>
            <c:strRef>
              <c:f>Sheet1!$A$2:$A$6</c:f>
              <c:strCache>
                <c:ptCount val="5"/>
                <c:pt idx="0">
                  <c:v>1年以下（含1年）</c:v>
                </c:pt>
                <c:pt idx="1">
                  <c:v>1年-3年（含3年）</c:v>
                </c:pt>
                <c:pt idx="2">
                  <c:v>3年-5年（含5年）</c:v>
                </c:pt>
                <c:pt idx="3">
                  <c:v>5年-10年（含10年）</c:v>
                </c:pt>
                <c:pt idx="4">
                  <c:v>10年以上</c:v>
                </c:pt>
              </c:strCache>
            </c:strRef>
          </c:cat>
          <c:val>
            <c:numRef>
              <c:f>Sheet1!$B$2:$B$6</c:f>
              <c:numCache>
                <c:formatCode>General</c:formatCode>
                <c:ptCount val="5"/>
                <c:pt idx="0">
                  <c:v>7.6600000000000001E-2</c:v>
                </c:pt>
                <c:pt idx="1">
                  <c:v>0.10059999999999999</c:v>
                </c:pt>
                <c:pt idx="2">
                  <c:v>6.6199999999999995E-2</c:v>
                </c:pt>
                <c:pt idx="3">
                  <c:v>0.22900000000000001</c:v>
                </c:pt>
                <c:pt idx="4">
                  <c:v>0.52759999999999996</c:v>
                </c:pt>
              </c:numCache>
            </c:numRef>
          </c:val>
          <c:extLst>
            <c:ext xmlns:c16="http://schemas.microsoft.com/office/drawing/2014/chart" uri="{C3380CC4-5D6E-409C-BE32-E72D297353CC}">
              <c16:uniqueId val="{0000000A-C612-4495-BA3A-C73AC92FBA7D}"/>
            </c:ext>
          </c:extLst>
        </c:ser>
        <c:dLbls>
          <c:showLegendKey val="0"/>
          <c:showVal val="0"/>
          <c:showCatName val="0"/>
          <c:showSerName val="0"/>
          <c:showPercent val="1"/>
          <c:showBubbleSize val="0"/>
          <c:showLeaderLines val="1"/>
        </c:dLbls>
        <c:firstSliceAng val="0"/>
      </c:pieChart>
      <c:spPr>
        <a:noFill/>
        <a:ln w="25428">
          <a:noFill/>
        </a:ln>
        <a:effectLst/>
      </c:spPr>
    </c:plotArea>
    <c:legend>
      <c:legendPos val="b"/>
      <c:layout>
        <c:manualLayout>
          <c:xMode val="edge"/>
          <c:yMode val="edge"/>
          <c:x val="5.5522296360211269E-2"/>
          <c:y val="0.90375774931357344"/>
          <c:w val="0.90536205891786659"/>
          <c:h val="8.590141183576194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icrosoft YaHei" charset="-122"/>
              <a:ea typeface="Microsoft YaHei" charset="-122"/>
              <a:cs typeface="Microsoft YaHei" charset="-122"/>
            </a:defRPr>
          </a:pPr>
          <a:endParaRPr lang="zh-CN"/>
        </a:p>
      </c:txPr>
    </c:legend>
    <c:plotVisOnly val="1"/>
    <c:dispBlanksAs val="gap"/>
    <c:showDLblsOverMax val="0"/>
  </c:chart>
  <c:spPr>
    <a:noFill/>
    <a:ln w="6350" cap="flat" cmpd="sng" algn="ctr">
      <a:noFill/>
      <a:prstDash val="solid"/>
      <a:miter lim="800000"/>
    </a:ln>
    <a:effectLst/>
  </c:spPr>
  <c:txPr>
    <a:bodyPr/>
    <a:lstStyle/>
    <a:p>
      <a:pPr>
        <a:defRPr sz="1802"/>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30121304692562E-2"/>
          <c:y val="3.2232956655944778E-2"/>
          <c:w val="0.92952315003887909"/>
          <c:h val="0.759217827416104"/>
        </c:manualLayout>
      </c:layout>
      <c:barChart>
        <c:barDir val="col"/>
        <c:grouping val="clustered"/>
        <c:varyColors val="0"/>
        <c:ser>
          <c:idx val="0"/>
          <c:order val="0"/>
          <c:tx>
            <c:strRef>
              <c:f>Sheet1!$B$1</c:f>
              <c:strCache>
                <c:ptCount val="1"/>
                <c:pt idx="0">
                  <c:v>满意度得分</c:v>
                </c:pt>
              </c:strCache>
            </c:strRef>
          </c:tx>
          <c:spPr>
            <a:solidFill>
              <a:schemeClr val="accent5"/>
            </a:solidFill>
            <a:ln>
              <a:solidFill>
                <a:srgbClr val="C1ACD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贵司</c:v>
                </c:pt>
                <c:pt idx="1">
                  <c:v>行业平均</c:v>
                </c:pt>
                <c:pt idx="2">
                  <c:v>最佳雇主</c:v>
                </c:pt>
              </c:strCache>
            </c:strRef>
          </c:cat>
          <c:val>
            <c:numRef>
              <c:f>Sheet1!$B$2:$B$4</c:f>
              <c:numCache>
                <c:formatCode>General</c:formatCode>
                <c:ptCount val="3"/>
                <c:pt idx="0">
                  <c:v>79.53</c:v>
                </c:pt>
                <c:pt idx="1">
                  <c:v>77.86</c:v>
                </c:pt>
                <c:pt idx="2">
                  <c:v>85.17</c:v>
                </c:pt>
              </c:numCache>
            </c:numRef>
          </c:val>
          <c:extLst>
            <c:ext xmlns:c16="http://schemas.microsoft.com/office/drawing/2014/chart" uri="{C3380CC4-5D6E-409C-BE32-E72D297353CC}">
              <c16:uniqueId val="{00000000-B83B-4F8B-9F3C-622FDD359FC9}"/>
            </c:ext>
          </c:extLst>
        </c:ser>
        <c:ser>
          <c:idx val="1"/>
          <c:order val="1"/>
          <c:tx>
            <c:strRef>
              <c:f>Sheet1!$C$1</c:f>
              <c:strCache>
                <c:ptCount val="1"/>
                <c:pt idx="0">
                  <c:v>敬业度得分</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贵司</c:v>
                </c:pt>
                <c:pt idx="1">
                  <c:v>行业平均</c:v>
                </c:pt>
                <c:pt idx="2">
                  <c:v>最佳雇主</c:v>
                </c:pt>
              </c:strCache>
            </c:strRef>
          </c:cat>
          <c:val>
            <c:numRef>
              <c:f>Sheet1!$C$2:$C$4</c:f>
              <c:numCache>
                <c:formatCode>General</c:formatCode>
                <c:ptCount val="3"/>
                <c:pt idx="0">
                  <c:v>82.68</c:v>
                </c:pt>
                <c:pt idx="1">
                  <c:v>80.22</c:v>
                </c:pt>
                <c:pt idx="2">
                  <c:v>87.83</c:v>
                </c:pt>
              </c:numCache>
            </c:numRef>
          </c:val>
          <c:extLst>
            <c:ext xmlns:c16="http://schemas.microsoft.com/office/drawing/2014/chart" uri="{C3380CC4-5D6E-409C-BE32-E72D297353CC}">
              <c16:uniqueId val="{00000001-B83B-4F8B-9F3C-622FDD359FC9}"/>
            </c:ext>
          </c:extLst>
        </c:ser>
        <c:dLbls>
          <c:dLblPos val="outEnd"/>
          <c:showLegendKey val="0"/>
          <c:showVal val="1"/>
          <c:showCatName val="0"/>
          <c:showSerName val="0"/>
          <c:showPercent val="0"/>
          <c:showBubbleSize val="0"/>
        </c:dLbls>
        <c:gapWidth val="150"/>
        <c:axId val="479129200"/>
        <c:axId val="636380016"/>
      </c:barChart>
      <c:catAx>
        <c:axId val="47912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636380016"/>
        <c:crosses val="autoZero"/>
        <c:auto val="1"/>
        <c:lblAlgn val="ctr"/>
        <c:lblOffset val="100"/>
        <c:noMultiLvlLbl val="0"/>
      </c:catAx>
      <c:valAx>
        <c:axId val="636380016"/>
        <c:scaling>
          <c:orientation val="minMax"/>
          <c:max val="90"/>
        </c:scaling>
        <c:delete val="0"/>
        <c:axPos val="l"/>
        <c:numFmt formatCode="General" sourceLinked="0"/>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479129200"/>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779146692801182"/>
          <c:y val="9.4013729594970979E-2"/>
          <c:w val="0.56441706614397635"/>
          <c:h val="0.76842718006524835"/>
        </c:manualLayout>
      </c:layout>
      <c:radarChart>
        <c:radarStyle val="marker"/>
        <c:varyColors val="0"/>
        <c:ser>
          <c:idx val="0"/>
          <c:order val="0"/>
          <c:tx>
            <c:strRef>
              <c:f>Sheet1!$B$1</c:f>
              <c:strCache>
                <c:ptCount val="1"/>
                <c:pt idx="0">
                  <c:v>贵司</c:v>
                </c:pt>
              </c:strCache>
            </c:strRef>
          </c:tx>
          <c:spPr>
            <a:ln w="50800">
              <a:solidFill>
                <a:schemeClr val="tx2"/>
              </a:solidFill>
            </a:ln>
          </c:spPr>
          <c:marker>
            <c:symbol val="circle"/>
            <c:size val="9"/>
            <c:spPr>
              <a:solidFill>
                <a:schemeClr val="accent5"/>
              </a:solidFill>
              <a:ln>
                <a:solidFill>
                  <a:schemeClr val="tx2"/>
                </a:solidFill>
              </a:ln>
            </c:spPr>
          </c:marker>
          <c:dLbls>
            <c:delete val="1"/>
          </c:dLbls>
          <c:cat>
            <c:strRef>
              <c:f>Sheet1!$A$2:$A$6</c:f>
              <c:strCache>
                <c:ptCount val="5"/>
                <c:pt idx="0">
                  <c:v>成长机会</c:v>
                </c:pt>
                <c:pt idx="1">
                  <c:v>有效沟通</c:v>
                </c:pt>
                <c:pt idx="2">
                  <c:v>目标感与使命感</c:v>
                </c:pt>
                <c:pt idx="3">
                  <c:v>温度与情感关怀</c:v>
                </c:pt>
                <c:pt idx="4">
                  <c:v>物质基础</c:v>
                </c:pt>
              </c:strCache>
            </c:strRef>
          </c:cat>
          <c:val>
            <c:numRef>
              <c:f>Sheet1!$B$2:$B$6</c:f>
              <c:numCache>
                <c:formatCode>General</c:formatCode>
                <c:ptCount val="5"/>
                <c:pt idx="0">
                  <c:v>79.13</c:v>
                </c:pt>
                <c:pt idx="1">
                  <c:v>80.41</c:v>
                </c:pt>
                <c:pt idx="2">
                  <c:v>81.75</c:v>
                </c:pt>
                <c:pt idx="3" formatCode="0.00_ ">
                  <c:v>77</c:v>
                </c:pt>
                <c:pt idx="4">
                  <c:v>77.89</c:v>
                </c:pt>
              </c:numCache>
            </c:numRef>
          </c:val>
          <c:extLst>
            <c:ext xmlns:c16="http://schemas.microsoft.com/office/drawing/2014/chart" uri="{C3380CC4-5D6E-409C-BE32-E72D297353CC}">
              <c16:uniqueId val="{00000000-7D53-4C52-8E45-0F7B9B6D3A47}"/>
            </c:ext>
          </c:extLst>
        </c:ser>
        <c:ser>
          <c:idx val="1"/>
          <c:order val="1"/>
          <c:tx>
            <c:strRef>
              <c:f>Sheet1!$C$1</c:f>
              <c:strCache>
                <c:ptCount val="1"/>
                <c:pt idx="0">
                  <c:v>行业平均</c:v>
                </c:pt>
              </c:strCache>
            </c:strRef>
          </c:tx>
          <c:spPr>
            <a:ln w="50800">
              <a:solidFill>
                <a:schemeClr val="accent2"/>
              </a:solidFill>
            </a:ln>
          </c:spPr>
          <c:marker>
            <c:spPr>
              <a:solidFill>
                <a:schemeClr val="accent2"/>
              </a:solidFill>
              <a:ln>
                <a:solidFill>
                  <a:schemeClr val="accent2"/>
                </a:solidFill>
              </a:ln>
            </c:spPr>
          </c:marker>
          <c:dLbls>
            <c:delete val="1"/>
          </c:dLbls>
          <c:cat>
            <c:strRef>
              <c:f>Sheet1!$A$2:$A$6</c:f>
              <c:strCache>
                <c:ptCount val="5"/>
                <c:pt idx="0">
                  <c:v>成长机会</c:v>
                </c:pt>
                <c:pt idx="1">
                  <c:v>有效沟通</c:v>
                </c:pt>
                <c:pt idx="2">
                  <c:v>目标感与使命感</c:v>
                </c:pt>
                <c:pt idx="3">
                  <c:v>温度与情感关怀</c:v>
                </c:pt>
                <c:pt idx="4">
                  <c:v>物质基础</c:v>
                </c:pt>
              </c:strCache>
            </c:strRef>
          </c:cat>
          <c:val>
            <c:numRef>
              <c:f>Sheet1!$C$2:$C$6</c:f>
              <c:numCache>
                <c:formatCode>General</c:formatCode>
                <c:ptCount val="5"/>
                <c:pt idx="0">
                  <c:v>77.91</c:v>
                </c:pt>
                <c:pt idx="1">
                  <c:v>77.66</c:v>
                </c:pt>
                <c:pt idx="2">
                  <c:v>79.58</c:v>
                </c:pt>
                <c:pt idx="3">
                  <c:v>75.94</c:v>
                </c:pt>
                <c:pt idx="4">
                  <c:v>78.06</c:v>
                </c:pt>
              </c:numCache>
            </c:numRef>
          </c:val>
          <c:extLst>
            <c:ext xmlns:c16="http://schemas.microsoft.com/office/drawing/2014/chart" uri="{C3380CC4-5D6E-409C-BE32-E72D297353CC}">
              <c16:uniqueId val="{00000001-7D53-4C52-8E45-0F7B9B6D3A47}"/>
            </c:ext>
          </c:extLst>
        </c:ser>
        <c:ser>
          <c:idx val="2"/>
          <c:order val="2"/>
          <c:tx>
            <c:strRef>
              <c:f>Sheet1!$D$1</c:f>
              <c:strCache>
                <c:ptCount val="1"/>
                <c:pt idx="0">
                  <c:v>最佳雇主</c:v>
                </c:pt>
              </c:strCache>
            </c:strRef>
          </c:tx>
          <c:spPr>
            <a:ln w="50800">
              <a:solidFill>
                <a:schemeClr val="accent6"/>
              </a:solidFill>
            </a:ln>
          </c:spPr>
          <c:marker>
            <c:spPr>
              <a:solidFill>
                <a:schemeClr val="accent6"/>
              </a:solidFill>
              <a:ln>
                <a:solidFill>
                  <a:schemeClr val="accent6"/>
                </a:solidFill>
              </a:ln>
            </c:spPr>
          </c:marker>
          <c:dLbls>
            <c:delete val="1"/>
          </c:dLbls>
          <c:cat>
            <c:strRef>
              <c:f>Sheet1!$A$2:$A$6</c:f>
              <c:strCache>
                <c:ptCount val="5"/>
                <c:pt idx="0">
                  <c:v>成长机会</c:v>
                </c:pt>
                <c:pt idx="1">
                  <c:v>有效沟通</c:v>
                </c:pt>
                <c:pt idx="2">
                  <c:v>目标感与使命感</c:v>
                </c:pt>
                <c:pt idx="3">
                  <c:v>温度与情感关怀</c:v>
                </c:pt>
                <c:pt idx="4">
                  <c:v>物质基础</c:v>
                </c:pt>
              </c:strCache>
            </c:strRef>
          </c:cat>
          <c:val>
            <c:numRef>
              <c:f>Sheet1!$D$2:$D$6</c:f>
              <c:numCache>
                <c:formatCode>General</c:formatCode>
                <c:ptCount val="5"/>
                <c:pt idx="0">
                  <c:v>85.77</c:v>
                </c:pt>
                <c:pt idx="1">
                  <c:v>85.38</c:v>
                </c:pt>
                <c:pt idx="2">
                  <c:v>86.34</c:v>
                </c:pt>
                <c:pt idx="3">
                  <c:v>84.51</c:v>
                </c:pt>
                <c:pt idx="4">
                  <c:v>82.98</c:v>
                </c:pt>
              </c:numCache>
            </c:numRef>
          </c:val>
          <c:extLst>
            <c:ext xmlns:c16="http://schemas.microsoft.com/office/drawing/2014/chart" uri="{C3380CC4-5D6E-409C-BE32-E72D297353CC}">
              <c16:uniqueId val="{00000002-7D53-4C52-8E45-0F7B9B6D3A47}"/>
            </c:ext>
          </c:extLst>
        </c:ser>
        <c:dLbls>
          <c:showLegendKey val="0"/>
          <c:showVal val="1"/>
          <c:showCatName val="0"/>
          <c:showSerName val="0"/>
          <c:showPercent val="0"/>
          <c:showBubbleSize val="0"/>
        </c:dLbls>
        <c:axId val="81771136"/>
        <c:axId val="81777408"/>
      </c:radarChart>
      <c:catAx>
        <c:axId val="81771136"/>
        <c:scaling>
          <c:orientation val="minMax"/>
        </c:scaling>
        <c:delete val="0"/>
        <c:axPos val="b"/>
        <c:majorGridlines/>
        <c:numFmt formatCode="General" sourceLinked="0"/>
        <c:majorTickMark val="out"/>
        <c:minorTickMark val="none"/>
        <c:tickLblPos val="nextTo"/>
        <c:txPr>
          <a:bodyPr rot="60000"/>
          <a:lstStyle/>
          <a:p>
            <a:pPr>
              <a:defRPr/>
            </a:pPr>
            <a:endParaRPr lang="zh-CN"/>
          </a:p>
        </c:txPr>
        <c:crossAx val="81777408"/>
        <c:crosses val="autoZero"/>
        <c:auto val="1"/>
        <c:lblAlgn val="ctr"/>
        <c:lblOffset val="100"/>
        <c:noMultiLvlLbl val="0"/>
      </c:catAx>
      <c:valAx>
        <c:axId val="81777408"/>
        <c:scaling>
          <c:orientation val="minMax"/>
        </c:scaling>
        <c:delete val="0"/>
        <c:axPos val="l"/>
        <c:majorGridlines>
          <c:spPr>
            <a:ln cap="rnd">
              <a:prstDash val="lgDash"/>
            </a:ln>
          </c:spPr>
        </c:majorGridlines>
        <c:numFmt formatCode="#,##0_);[Red]\(#,##0\)" sourceLinked="0"/>
        <c:majorTickMark val="out"/>
        <c:minorTickMark val="none"/>
        <c:tickLblPos val="nextTo"/>
        <c:txPr>
          <a:bodyPr/>
          <a:lstStyle/>
          <a:p>
            <a:pPr>
              <a:defRPr b="0">
                <a:solidFill>
                  <a:schemeClr val="tx1">
                    <a:lumMod val="50000"/>
                    <a:lumOff val="50000"/>
                  </a:schemeClr>
                </a:solidFill>
              </a:defRPr>
            </a:pPr>
            <a:endParaRPr lang="zh-CN"/>
          </a:p>
        </c:txPr>
        <c:crossAx val="81771136"/>
        <c:crosses val="autoZero"/>
        <c:crossBetween val="between"/>
        <c:majorUnit val="5"/>
      </c:valAx>
    </c:plotArea>
    <c:legend>
      <c:legendPos val="b"/>
      <c:layout>
        <c:manualLayout>
          <c:xMode val="edge"/>
          <c:yMode val="edge"/>
          <c:x val="7.4502067366451874E-2"/>
          <c:y val="0.88594210648940097"/>
          <c:w val="0.8743108204798935"/>
          <c:h val="9.597892400237068E-2"/>
        </c:manualLayout>
      </c:layout>
      <c:overlay val="0"/>
    </c:legend>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67008684057245"/>
          <c:y val="3.2355062465088041E-2"/>
          <c:w val="0.71572304548346599"/>
          <c:h val="0.85834292095665365"/>
        </c:manualLayout>
      </c:layout>
      <c:barChart>
        <c:barDir val="bar"/>
        <c:grouping val="clustered"/>
        <c:varyColors val="0"/>
        <c:ser>
          <c:idx val="0"/>
          <c:order val="0"/>
          <c:tx>
            <c:strRef>
              <c:f>Sheet1!$B$1</c:f>
              <c:strCache>
                <c:ptCount val="1"/>
                <c:pt idx="0">
                  <c:v>贵司</c:v>
                </c:pt>
              </c:strCache>
            </c:strRef>
          </c:tx>
          <c:spPr>
            <a:solidFill>
              <a:schemeClr val="accent5"/>
            </a:solidFill>
            <a:ln w="50800"/>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Sheet1!$B$2:$B$18</c:f>
              <c:numCache>
                <c:formatCode>0.00_);[Red]\(0.00\)</c:formatCode>
                <c:ptCount val="17"/>
                <c:pt idx="0">
                  <c:v>84.91</c:v>
                </c:pt>
                <c:pt idx="1">
                  <c:v>82.6</c:v>
                </c:pt>
                <c:pt idx="2">
                  <c:v>82.02</c:v>
                </c:pt>
                <c:pt idx="3">
                  <c:v>81.040000000000006</c:v>
                </c:pt>
                <c:pt idx="4">
                  <c:v>80.78</c:v>
                </c:pt>
                <c:pt idx="5">
                  <c:v>80.69</c:v>
                </c:pt>
                <c:pt idx="6">
                  <c:v>80.38</c:v>
                </c:pt>
                <c:pt idx="7">
                  <c:v>80.17</c:v>
                </c:pt>
                <c:pt idx="8">
                  <c:v>79.819999999999993</c:v>
                </c:pt>
                <c:pt idx="9">
                  <c:v>79.38</c:v>
                </c:pt>
                <c:pt idx="10">
                  <c:v>79.38</c:v>
                </c:pt>
                <c:pt idx="11">
                  <c:v>79.13</c:v>
                </c:pt>
                <c:pt idx="12">
                  <c:v>78.239999999999995</c:v>
                </c:pt>
                <c:pt idx="13">
                  <c:v>76.790000000000006</c:v>
                </c:pt>
                <c:pt idx="14">
                  <c:v>76.59</c:v>
                </c:pt>
                <c:pt idx="15">
                  <c:v>75.459999999999994</c:v>
                </c:pt>
                <c:pt idx="16">
                  <c:v>75.23</c:v>
                </c:pt>
              </c:numCache>
            </c:numRef>
          </c:val>
          <c:extLst>
            <c:ext xmlns:c16="http://schemas.microsoft.com/office/drawing/2014/chart" uri="{C3380CC4-5D6E-409C-BE32-E72D297353CC}">
              <c16:uniqueId val="{00000000-5262-4AAB-AA3E-F24E3568D03D}"/>
            </c:ext>
          </c:extLst>
        </c:ser>
        <c:ser>
          <c:idx val="1"/>
          <c:order val="1"/>
          <c:tx>
            <c:strRef>
              <c:f>Sheet1!$C$1</c:f>
              <c:strCache>
                <c:ptCount val="1"/>
                <c:pt idx="0">
                  <c:v>行业平均</c:v>
                </c:pt>
              </c:strCache>
            </c:strRef>
          </c:tx>
          <c:spPr>
            <a:solidFill>
              <a:schemeClr val="accent1"/>
            </a:solidFill>
            <a:ln w="50800"/>
          </c:spPr>
          <c:invertIfNegative val="0"/>
          <c:dLbls>
            <c:delete val="1"/>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Sheet1!$C$2:$C$18</c:f>
              <c:numCache>
                <c:formatCode>0.00_);[Red]\(0.00\)</c:formatCode>
                <c:ptCount val="17"/>
                <c:pt idx="0">
                  <c:v>80.92</c:v>
                </c:pt>
                <c:pt idx="1">
                  <c:v>79.680000000000007</c:v>
                </c:pt>
                <c:pt idx="2">
                  <c:v>80.05</c:v>
                </c:pt>
                <c:pt idx="3">
                  <c:v>79.52</c:v>
                </c:pt>
                <c:pt idx="4">
                  <c:v>78.47</c:v>
                </c:pt>
                <c:pt idx="5">
                  <c:v>77.87</c:v>
                </c:pt>
                <c:pt idx="6">
                  <c:v>78.02</c:v>
                </c:pt>
                <c:pt idx="7">
                  <c:v>76.569999999999993</c:v>
                </c:pt>
                <c:pt idx="8">
                  <c:v>79.69</c:v>
                </c:pt>
                <c:pt idx="9">
                  <c:v>76.05</c:v>
                </c:pt>
                <c:pt idx="10">
                  <c:v>76.849999999999994</c:v>
                </c:pt>
                <c:pt idx="11">
                  <c:v>76.540000000000006</c:v>
                </c:pt>
                <c:pt idx="12">
                  <c:v>78.84</c:v>
                </c:pt>
                <c:pt idx="13">
                  <c:v>77.53</c:v>
                </c:pt>
                <c:pt idx="14">
                  <c:v>76.05</c:v>
                </c:pt>
                <c:pt idx="15">
                  <c:v>75.94</c:v>
                </c:pt>
                <c:pt idx="16">
                  <c:v>76.680000000000007</c:v>
                </c:pt>
              </c:numCache>
            </c:numRef>
          </c:val>
          <c:extLst>
            <c:ext xmlns:c16="http://schemas.microsoft.com/office/drawing/2014/chart" uri="{C3380CC4-5D6E-409C-BE32-E72D297353CC}">
              <c16:uniqueId val="{00000001-5262-4AAB-AA3E-F24E3568D03D}"/>
            </c:ext>
          </c:extLst>
        </c:ser>
        <c:dLbls>
          <c:dLblPos val="outEnd"/>
          <c:showLegendKey val="0"/>
          <c:showVal val="1"/>
          <c:showCatName val="0"/>
          <c:showSerName val="0"/>
          <c:showPercent val="0"/>
          <c:showBubbleSize val="0"/>
        </c:dLbls>
        <c:gapWidth val="150"/>
        <c:axId val="81894784"/>
        <c:axId val="81908864"/>
      </c:barChart>
      <c:barChart>
        <c:barDir val="bar"/>
        <c:grouping val="clustered"/>
        <c:varyColors val="0"/>
        <c:ser>
          <c:idx val="2"/>
          <c:order val="2"/>
          <c:tx>
            <c:strRef>
              <c:f>Sheet1!$D$1</c:f>
              <c:strCache>
                <c:ptCount val="1"/>
                <c:pt idx="0">
                  <c:v>差比</c:v>
                </c:pt>
              </c:strCache>
            </c:strRef>
          </c:tx>
          <c:spPr>
            <a:solidFill>
              <a:schemeClr val="accent2"/>
            </a:solidFill>
            <a:ln w="50800"/>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Sheet1!$A$2:$A$18</c:f>
              <c:strCache>
                <c:ptCount val="17"/>
                <c:pt idx="0">
                  <c:v>目标感与使命感-责任</c:v>
                </c:pt>
                <c:pt idx="1">
                  <c:v>目标感与使命感-愿景激励</c:v>
                </c:pt>
                <c:pt idx="2">
                  <c:v>成长机会-挑战性</c:v>
                </c:pt>
                <c:pt idx="3">
                  <c:v>有效沟通-领导风格</c:v>
                </c:pt>
                <c:pt idx="4">
                  <c:v>目标感与使命感-企业文化</c:v>
                </c:pt>
                <c:pt idx="5">
                  <c:v>有效沟通-制度流程</c:v>
                </c:pt>
                <c:pt idx="6">
                  <c:v>目标感与使命感-成就感</c:v>
                </c:pt>
                <c:pt idx="7">
                  <c:v>有效沟通-同事合作</c:v>
                </c:pt>
                <c:pt idx="8">
                  <c:v>物质基础-资源</c:v>
                </c:pt>
                <c:pt idx="9">
                  <c:v>成长机会-培训</c:v>
                </c:pt>
                <c:pt idx="10">
                  <c:v>温度与情感关怀-认可</c:v>
                </c:pt>
                <c:pt idx="11">
                  <c:v>有效沟通-信任</c:v>
                </c:pt>
                <c:pt idx="12">
                  <c:v>物质基础-绩效</c:v>
                </c:pt>
                <c:pt idx="13">
                  <c:v>成长机会-发展机会</c:v>
                </c:pt>
                <c:pt idx="14">
                  <c:v>温度与情感关怀-工作与生活</c:v>
                </c:pt>
                <c:pt idx="15">
                  <c:v>物质基础-薪酬</c:v>
                </c:pt>
                <c:pt idx="16">
                  <c:v>温度与情感关怀-福利</c:v>
                </c:pt>
              </c:strCache>
            </c:strRef>
          </c:cat>
          <c:val>
            <c:numRef>
              <c:f>Sheet1!$D$2:$D$18</c:f>
              <c:numCache>
                <c:formatCode>0.00%</c:formatCode>
                <c:ptCount val="17"/>
                <c:pt idx="0">
                  <c:v>4.9307958477508587E-2</c:v>
                </c:pt>
                <c:pt idx="1">
                  <c:v>3.6646586345381364E-2</c:v>
                </c:pt>
                <c:pt idx="2">
                  <c:v>2.4609618988132406E-2</c:v>
                </c:pt>
                <c:pt idx="3">
                  <c:v>1.9114688128772764E-2</c:v>
                </c:pt>
                <c:pt idx="4">
                  <c:v>2.943800178412135E-2</c:v>
                </c:pt>
                <c:pt idx="5">
                  <c:v>3.6214203159111252E-2</c:v>
                </c:pt>
                <c:pt idx="6">
                  <c:v>3.0248654191233012E-2</c:v>
                </c:pt>
                <c:pt idx="7">
                  <c:v>4.7015802533629476E-2</c:v>
                </c:pt>
                <c:pt idx="8">
                  <c:v>1.6313213703098941E-3</c:v>
                </c:pt>
                <c:pt idx="9">
                  <c:v>4.3786982248520692E-2</c:v>
                </c:pt>
                <c:pt idx="10">
                  <c:v>3.2921275211450898E-2</c:v>
                </c:pt>
                <c:pt idx="11">
                  <c:v>3.3838515808727321E-2</c:v>
                </c:pt>
                <c:pt idx="12">
                  <c:v>-7.6103500761036088E-3</c:v>
                </c:pt>
                <c:pt idx="13">
                  <c:v>-9.5446923771442659E-3</c:v>
                </c:pt>
                <c:pt idx="14">
                  <c:v>7.1005917159764134E-3</c:v>
                </c:pt>
                <c:pt idx="15">
                  <c:v>-6.3207795628127993E-3</c:v>
                </c:pt>
                <c:pt idx="16">
                  <c:v>-1.8909754825247819E-2</c:v>
                </c:pt>
              </c:numCache>
            </c:numRef>
          </c:val>
          <c:extLst>
            <c:ext xmlns:c16="http://schemas.microsoft.com/office/drawing/2014/chart" uri="{C3380CC4-5D6E-409C-BE32-E72D297353CC}">
              <c16:uniqueId val="{00000002-5262-4AAB-AA3E-F24E3568D03D}"/>
            </c:ext>
          </c:extLst>
        </c:ser>
        <c:dLbls>
          <c:dLblPos val="outEnd"/>
          <c:showLegendKey val="0"/>
          <c:showVal val="1"/>
          <c:showCatName val="0"/>
          <c:showSerName val="0"/>
          <c:showPercent val="0"/>
          <c:showBubbleSize val="0"/>
        </c:dLbls>
        <c:gapWidth val="150"/>
        <c:axId val="81920384"/>
        <c:axId val="81910400"/>
      </c:barChart>
      <c:catAx>
        <c:axId val="81894784"/>
        <c:scaling>
          <c:orientation val="maxMin"/>
        </c:scaling>
        <c:delete val="0"/>
        <c:axPos val="l"/>
        <c:numFmt formatCode="General" sourceLinked="0"/>
        <c:majorTickMark val="none"/>
        <c:minorTickMark val="none"/>
        <c:tickLblPos val="nextTo"/>
        <c:spPr>
          <a:ln>
            <a:solidFill>
              <a:srgbClr val="D9D9D9"/>
            </a:solidFill>
          </a:ln>
        </c:spPr>
        <c:crossAx val="81908864"/>
        <c:crosses val="autoZero"/>
        <c:auto val="1"/>
        <c:lblAlgn val="ctr"/>
        <c:lblOffset val="100"/>
        <c:noMultiLvlLbl val="0"/>
      </c:catAx>
      <c:valAx>
        <c:axId val="81908864"/>
        <c:scaling>
          <c:orientation val="minMax"/>
          <c:max val="90"/>
          <c:min val="70"/>
        </c:scaling>
        <c:delete val="0"/>
        <c:axPos val="b"/>
        <c:numFmt formatCode="#,##0.00_);[Red]\(#,##0.00\)" sourceLinked="0"/>
        <c:majorTickMark val="out"/>
        <c:minorTickMark val="none"/>
        <c:tickLblPos val="nextTo"/>
        <c:spPr>
          <a:ln>
            <a:solidFill>
              <a:srgbClr val="D9D9D9"/>
            </a:solidFill>
          </a:ln>
        </c:spPr>
        <c:crossAx val="81894784"/>
        <c:crosses val="max"/>
        <c:crossBetween val="between"/>
        <c:majorUnit val="5"/>
      </c:valAx>
      <c:valAx>
        <c:axId val="81910400"/>
        <c:scaling>
          <c:orientation val="minMax"/>
          <c:max val="0.15000000000000002"/>
          <c:min val="-1"/>
        </c:scaling>
        <c:delete val="0"/>
        <c:axPos val="t"/>
        <c:numFmt formatCode="0.00%" sourceLinked="1"/>
        <c:majorTickMark val="none"/>
        <c:minorTickMark val="none"/>
        <c:tickLblPos val="none"/>
        <c:crossAx val="81920384"/>
        <c:crosses val="autoZero"/>
        <c:crossBetween val="between"/>
      </c:valAx>
      <c:catAx>
        <c:axId val="81920384"/>
        <c:scaling>
          <c:orientation val="maxMin"/>
        </c:scaling>
        <c:delete val="0"/>
        <c:axPos val="l"/>
        <c:numFmt formatCode="General" sourceLinked="1"/>
        <c:majorTickMark val="none"/>
        <c:minorTickMark val="none"/>
        <c:tickLblPos val="none"/>
        <c:crossAx val="81910400"/>
        <c:crosses val="autoZero"/>
        <c:auto val="1"/>
        <c:lblAlgn val="ctr"/>
        <c:lblOffset val="100"/>
        <c:noMultiLvlLbl val="0"/>
      </c:catAx>
    </c:plotArea>
    <c:legend>
      <c:legendPos val="r"/>
      <c:layout>
        <c:manualLayout>
          <c:xMode val="edge"/>
          <c:yMode val="edge"/>
          <c:x val="0.89599367242113848"/>
          <c:y val="0.64153083907413766"/>
          <c:w val="8.0487018546313419E-2"/>
          <c:h val="0.1775844800248397"/>
        </c:manualLayout>
      </c:layout>
      <c:overlay val="0"/>
    </c:legend>
    <c:plotVisOnly val="1"/>
    <c:dispBlanksAs val="gap"/>
    <c:showDLblsOverMax val="0"/>
  </c:chart>
  <c:spPr>
    <a:noFill/>
    <a:ln>
      <a:noFill/>
    </a:ln>
  </c:spPr>
  <c:txPr>
    <a:bodyPr/>
    <a:lstStyle/>
    <a:p>
      <a:pPr>
        <a:defRPr sz="1200">
          <a:latin typeface="微软雅黑" pitchFamily="34" charset="-122"/>
          <a:ea typeface="微软雅黑" pitchFamily="34" charset="-122"/>
        </a:defRPr>
      </a:pPr>
      <a:endParaRPr lang="zh-CN"/>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0.00138</cdr:y>
    </cdr:from>
    <cdr:to>
      <cdr:x>0.21539</cdr:x>
      <cdr:y>0.13894</cdr:y>
    </cdr:to>
    <cdr:sp macro="" textlink="">
      <cdr:nvSpPr>
        <cdr:cNvPr id="2" name="文本框 1"/>
        <cdr:cNvSpPr txBox="1"/>
      </cdr:nvSpPr>
      <cdr:spPr>
        <a:xfrm xmlns:a="http://schemas.openxmlformats.org/drawingml/2006/main">
          <a:off x="0" y="6526"/>
          <a:ext cx="1227032" cy="6498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800" b="1" dirty="0">
              <a:latin typeface="Microsoft YaHei" charset="-122"/>
              <a:ea typeface="Microsoft YaHei" charset="-122"/>
              <a:cs typeface="Microsoft YaHei" charset="-122"/>
            </a:rPr>
            <a:t>性别</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0.19733</cdr:x>
      <cdr:y>0.13227</cdr:y>
    </cdr:to>
    <cdr:sp macro="" textlink="">
      <cdr:nvSpPr>
        <cdr:cNvPr id="2" name="文本框 1"/>
        <cdr:cNvSpPr txBox="1"/>
      </cdr:nvSpPr>
      <cdr:spPr>
        <a:xfrm xmlns:a="http://schemas.openxmlformats.org/drawingml/2006/main">
          <a:off x="0" y="0"/>
          <a:ext cx="1057185" cy="5971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800" b="1" dirty="0">
              <a:latin typeface="Microsoft YaHei" charset="-122"/>
              <a:ea typeface="Microsoft YaHei" charset="-122"/>
              <a:cs typeface="Microsoft YaHei" charset="-122"/>
            </a:rPr>
            <a:t>年龄</a:t>
          </a:r>
        </a:p>
      </cdr:txBody>
    </cdr:sp>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0.19733</cdr:x>
      <cdr:y>0.13227</cdr:y>
    </cdr:to>
    <cdr:sp macro="" textlink="">
      <cdr:nvSpPr>
        <cdr:cNvPr id="2" name="文本框 1"/>
        <cdr:cNvSpPr txBox="1"/>
      </cdr:nvSpPr>
      <cdr:spPr>
        <a:xfrm xmlns:a="http://schemas.openxmlformats.org/drawingml/2006/main">
          <a:off x="0" y="0"/>
          <a:ext cx="1057185" cy="5971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zh-CN" altLang="en-US" sz="1800" b="1" dirty="0">
              <a:latin typeface="Microsoft YaHei" charset="-122"/>
              <a:ea typeface="Microsoft YaHei" charset="-122"/>
              <a:cs typeface="Microsoft YaHei" charset="-122"/>
            </a:rPr>
            <a:t>层级</a:t>
          </a:r>
        </a:p>
      </cdr:txBody>
    </cdr:sp>
  </cdr:relSizeAnchor>
</c:userShapes>
</file>

<file path=ppt/drawings/drawing4.xml><?xml version="1.0" encoding="utf-8"?>
<c:userShapes xmlns:c="http://schemas.openxmlformats.org/drawingml/2006/chart">
  <cdr:relSizeAnchor xmlns:cdr="http://schemas.openxmlformats.org/drawingml/2006/chartDrawing">
    <cdr:from>
      <cdr:x>0</cdr:x>
      <cdr:y>0.00138</cdr:y>
    </cdr:from>
    <cdr:to>
      <cdr:x>0.21539</cdr:x>
      <cdr:y>0.13894</cdr:y>
    </cdr:to>
    <cdr:sp macro="" textlink="">
      <cdr:nvSpPr>
        <cdr:cNvPr id="2" name="文本框 1"/>
        <cdr:cNvSpPr txBox="1"/>
      </cdr:nvSpPr>
      <cdr:spPr>
        <a:xfrm xmlns:a="http://schemas.openxmlformats.org/drawingml/2006/main">
          <a:off x="0" y="6526"/>
          <a:ext cx="1227032" cy="6498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800" b="1" dirty="0">
              <a:latin typeface="Microsoft YaHei" charset="-122"/>
              <a:ea typeface="Microsoft YaHei" charset="-122"/>
              <a:cs typeface="Microsoft YaHei" charset="-122"/>
            </a:rPr>
            <a:t>司龄</a:t>
          </a:r>
        </a:p>
      </cdr:txBody>
    </cdr:sp>
  </cdr:relSizeAnchor>
</c:userShapes>
</file>

<file path=ppt/drawings/drawing5.xml><?xml version="1.0" encoding="utf-8"?>
<c:userShapes xmlns:c="http://schemas.openxmlformats.org/drawingml/2006/chart">
  <cdr:relSizeAnchor xmlns:cdr="http://schemas.openxmlformats.org/drawingml/2006/chartDrawing">
    <cdr:from>
      <cdr:x>0</cdr:x>
      <cdr:y>0.00138</cdr:y>
    </cdr:from>
    <cdr:to>
      <cdr:x>0.21539</cdr:x>
      <cdr:y>0.13894</cdr:y>
    </cdr:to>
    <cdr:sp macro="" textlink="">
      <cdr:nvSpPr>
        <cdr:cNvPr id="2" name="文本框 1"/>
        <cdr:cNvSpPr txBox="1"/>
      </cdr:nvSpPr>
      <cdr:spPr>
        <a:xfrm xmlns:a="http://schemas.openxmlformats.org/drawingml/2006/main">
          <a:off x="0" y="6526"/>
          <a:ext cx="1227032" cy="6498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CN" altLang="en-US" sz="1800" b="1" dirty="0">
              <a:latin typeface="Microsoft YaHei" charset="-122"/>
              <a:ea typeface="Microsoft YaHei" charset="-122"/>
              <a:cs typeface="Microsoft YaHei" charset="-122"/>
            </a:rPr>
            <a:t>部门</a:t>
          </a:r>
        </a:p>
      </cdr:txBody>
    </cdr:sp>
  </cdr:relSizeAnchor>
</c:userShapes>
</file>

<file path=ppt/drawings/drawing6.xml><?xml version="1.0" encoding="utf-8"?>
<c:userShapes xmlns:c="http://schemas.openxmlformats.org/drawingml/2006/chart">
  <cdr:relSizeAnchor xmlns:cdr="http://schemas.openxmlformats.org/drawingml/2006/chartDrawing">
    <cdr:from>
      <cdr:x>0.06446</cdr:x>
      <cdr:y>0.63587</cdr:y>
    </cdr:from>
    <cdr:to>
      <cdr:x>0.20785</cdr:x>
      <cdr:y>0.74346</cdr:y>
    </cdr:to>
    <cdr:sp macro="" textlink="">
      <cdr:nvSpPr>
        <cdr:cNvPr id="2" name="矩形: 圆角 1">
          <a:extLst xmlns:a="http://schemas.openxmlformats.org/drawingml/2006/main">
            <a:ext uri="{FF2B5EF4-FFF2-40B4-BE49-F238E27FC236}">
              <a16:creationId xmlns:a16="http://schemas.microsoft.com/office/drawing/2014/main" id="{C18EEEB0-DF38-4096-A3A1-E8D4BE451023}"/>
            </a:ext>
          </a:extLst>
        </cdr:cNvPr>
        <cdr:cNvSpPr/>
      </cdr:nvSpPr>
      <cdr:spPr>
        <a:xfrm xmlns:a="http://schemas.openxmlformats.org/drawingml/2006/main">
          <a:off x="694246" y="2957212"/>
          <a:ext cx="1544129" cy="500333"/>
        </a:xfrm>
        <a:prstGeom xmlns:a="http://schemas.openxmlformats.org/drawingml/2006/main" prst="roundRect">
          <a:avLst/>
        </a:prstGeom>
        <a:noFill xmlns:a="http://schemas.openxmlformats.org/drawingml/2006/main"/>
        <a:ln xmlns:a="http://schemas.openxmlformats.org/drawingml/2006/main" w="57150">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0.07421</cdr:x>
      <cdr:y>0.48566</cdr:y>
    </cdr:from>
    <cdr:to>
      <cdr:x>0.20785</cdr:x>
      <cdr:y>0.54522</cdr:y>
    </cdr:to>
    <cdr:sp macro="" textlink="">
      <cdr:nvSpPr>
        <cdr:cNvPr id="4" name="矩形: 圆角 3">
          <a:extLst xmlns:a="http://schemas.openxmlformats.org/drawingml/2006/main">
            <a:ext uri="{FF2B5EF4-FFF2-40B4-BE49-F238E27FC236}">
              <a16:creationId xmlns:a16="http://schemas.microsoft.com/office/drawing/2014/main" id="{3A3C2C0F-12ED-44A0-9662-7DFAC11AC969}"/>
            </a:ext>
          </a:extLst>
        </cdr:cNvPr>
        <cdr:cNvSpPr/>
      </cdr:nvSpPr>
      <cdr:spPr>
        <a:xfrm xmlns:a="http://schemas.openxmlformats.org/drawingml/2006/main">
          <a:off x="799201" y="2258631"/>
          <a:ext cx="1439174" cy="276999"/>
        </a:xfrm>
        <a:prstGeom xmlns:a="http://schemas.openxmlformats.org/drawingml/2006/main" prst="roundRect">
          <a:avLst/>
        </a:prstGeom>
        <a:noFill xmlns:a="http://schemas.openxmlformats.org/drawingml/2006/main"/>
        <a:ln xmlns:a="http://schemas.openxmlformats.org/drawingml/2006/main" w="38100">
          <a:solidFill>
            <a:srgbClr val="C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0.06172</cdr:x>
      <cdr:y>0.03089</cdr:y>
    </cdr:from>
    <cdr:to>
      <cdr:x>0.20785</cdr:x>
      <cdr:y>0.09045</cdr:y>
    </cdr:to>
    <cdr:sp macro="" textlink="">
      <cdr:nvSpPr>
        <cdr:cNvPr id="5" name="矩形: 圆角 4">
          <a:extLst xmlns:a="http://schemas.openxmlformats.org/drawingml/2006/main">
            <a:ext uri="{FF2B5EF4-FFF2-40B4-BE49-F238E27FC236}">
              <a16:creationId xmlns:a16="http://schemas.microsoft.com/office/drawing/2014/main" id="{3A3C2C0F-12ED-44A0-9662-7DFAC11AC969}"/>
            </a:ext>
          </a:extLst>
        </cdr:cNvPr>
        <cdr:cNvSpPr/>
      </cdr:nvSpPr>
      <cdr:spPr>
        <a:xfrm xmlns:a="http://schemas.openxmlformats.org/drawingml/2006/main">
          <a:off x="664713" y="143635"/>
          <a:ext cx="1573662" cy="276999"/>
        </a:xfrm>
        <a:prstGeom xmlns:a="http://schemas.openxmlformats.org/drawingml/2006/main" prst="roundRect">
          <a:avLst/>
        </a:prstGeom>
        <a:noFill xmlns:a="http://schemas.openxmlformats.org/drawingml/2006/main"/>
        <a:ln xmlns:a="http://schemas.openxmlformats.org/drawingml/2006/main" w="38100">
          <a:solidFill>
            <a:srgbClr val="C0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endParaRPr lang="zh-CN"/>
        </a:p>
      </cdr:txBody>
    </cdr:sp>
  </cdr:relSizeAnchor>
  <cdr:relSizeAnchor xmlns:cdr="http://schemas.openxmlformats.org/drawingml/2006/chartDrawing">
    <cdr:from>
      <cdr:x>0.06446</cdr:x>
      <cdr:y>0.7825</cdr:y>
    </cdr:from>
    <cdr:to>
      <cdr:x>0.20785</cdr:x>
      <cdr:y>0.89008</cdr:y>
    </cdr:to>
    <cdr:sp macro="" textlink="">
      <cdr:nvSpPr>
        <cdr:cNvPr id="6" name="矩形: 圆角 5">
          <a:extLst xmlns:a="http://schemas.openxmlformats.org/drawingml/2006/main">
            <a:ext uri="{FF2B5EF4-FFF2-40B4-BE49-F238E27FC236}">
              <a16:creationId xmlns:a16="http://schemas.microsoft.com/office/drawing/2014/main" id="{59524C01-FDCE-48ED-A461-A57FF715E556}"/>
            </a:ext>
          </a:extLst>
        </cdr:cNvPr>
        <cdr:cNvSpPr/>
      </cdr:nvSpPr>
      <cdr:spPr>
        <a:xfrm xmlns:a="http://schemas.openxmlformats.org/drawingml/2006/main">
          <a:off x="694246" y="3639110"/>
          <a:ext cx="1544129" cy="500333"/>
        </a:xfrm>
        <a:prstGeom xmlns:a="http://schemas.openxmlformats.org/drawingml/2006/main" prst="roundRect">
          <a:avLst/>
        </a:prstGeom>
        <a:noFill xmlns:a="http://schemas.openxmlformats.org/drawingml/2006/main"/>
        <a:ln xmlns:a="http://schemas.openxmlformats.org/drawingml/2006/main" w="57150">
          <a:solidFill>
            <a:schemeClr val="accent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7.xml><?xml version="1.0" encoding="utf-8"?>
<c:userShapes xmlns:c="http://schemas.openxmlformats.org/drawingml/2006/chart">
  <cdr:relSizeAnchor xmlns:cdr="http://schemas.openxmlformats.org/drawingml/2006/chartDrawing">
    <cdr:from>
      <cdr:x>0.90637</cdr:x>
      <cdr:y>0.56871</cdr:y>
    </cdr:from>
    <cdr:to>
      <cdr:x>1</cdr:x>
      <cdr:y>0.86874</cdr:y>
    </cdr:to>
    <cdr:grpSp>
      <cdr:nvGrpSpPr>
        <cdr:cNvPr id="11" name="组合 10">
          <a:extLst xmlns:a="http://schemas.openxmlformats.org/drawingml/2006/main">
            <a:ext uri="{FF2B5EF4-FFF2-40B4-BE49-F238E27FC236}">
              <a16:creationId xmlns:a16="http://schemas.microsoft.com/office/drawing/2014/main" id="{8628115C-E54B-4719-A4AE-A21DCD164C25}"/>
            </a:ext>
          </a:extLst>
        </cdr:cNvPr>
        <cdr:cNvGrpSpPr/>
      </cdr:nvGrpSpPr>
      <cdr:grpSpPr>
        <a:xfrm xmlns:a="http://schemas.openxmlformats.org/drawingml/2006/main">
          <a:off x="9479225" y="2600160"/>
          <a:ext cx="979225" cy="1371747"/>
          <a:chOff x="9377635" y="2825839"/>
          <a:chExt cx="979218" cy="1371763"/>
        </a:xfrm>
      </cdr:grpSpPr>
      <cdr:grpSp>
        <cdr:nvGrpSpPr>
          <cdr:cNvPr id="2" name="组合 1">
            <a:extLst xmlns:a="http://schemas.openxmlformats.org/drawingml/2006/main">
              <a:ext uri="{FF2B5EF4-FFF2-40B4-BE49-F238E27FC236}">
                <a16:creationId xmlns:a16="http://schemas.microsoft.com/office/drawing/2014/main" id="{EAA899BC-EEAD-49F5-B8F1-F5B9DAFC91A2}"/>
              </a:ext>
            </a:extLst>
          </cdr:cNvPr>
          <cdr:cNvGrpSpPr/>
        </cdr:nvGrpSpPr>
        <cdr:grpSpPr>
          <a:xfrm xmlns:a="http://schemas.openxmlformats.org/drawingml/2006/main">
            <a:off x="9383985" y="2825839"/>
            <a:ext cx="972868" cy="1019118"/>
            <a:chOff x="7643834" y="5588986"/>
            <a:chExt cx="972868" cy="942342"/>
          </a:xfrm>
        </cdr:grpSpPr>
        <cdr:sp macro="" textlink="">
          <cdr:nvSpPr>
            <cdr:cNvPr id="3" name="矩形 2">
              <a:extLst xmlns:a="http://schemas.openxmlformats.org/drawingml/2006/main">
                <a:ext uri="{FF2B5EF4-FFF2-40B4-BE49-F238E27FC236}">
                  <a16:creationId xmlns:a16="http://schemas.microsoft.com/office/drawing/2014/main" id="{1269940C-9501-4A27-BA9A-CB1873AA8C5E}"/>
                </a:ext>
              </a:extLst>
            </cdr:cNvPr>
            <cdr:cNvSpPr/>
          </cdr:nvSpPr>
          <cdr:spPr>
            <a:xfrm xmlns:a="http://schemas.openxmlformats.org/drawingml/2006/main">
              <a:off x="7643834" y="6286520"/>
              <a:ext cx="500066" cy="2023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pPr algn="ctr"/>
              <a:endParaRPr lang="zh-CN" altLang="en-US"/>
            </a:p>
          </cdr:txBody>
        </cdr:sp>
        <cdr:sp macro="" textlink="">
          <cdr:nvSpPr>
            <cdr:cNvPr id="4" name="矩形 3">
              <a:extLst xmlns:a="http://schemas.openxmlformats.org/drawingml/2006/main">
                <a:ext uri="{FF2B5EF4-FFF2-40B4-BE49-F238E27FC236}">
                  <a16:creationId xmlns:a16="http://schemas.microsoft.com/office/drawing/2014/main" id="{E9FC04A1-70C2-40DA-88FA-7F5355DB3E18}"/>
                </a:ext>
              </a:extLst>
            </cdr:cNvPr>
            <cdr:cNvSpPr/>
          </cdr:nvSpPr>
          <cdr:spPr>
            <a:xfrm xmlns:a="http://schemas.openxmlformats.org/drawingml/2006/main">
              <a:off x="7643834" y="5628236"/>
              <a:ext cx="500066" cy="202360"/>
            </a:xfrm>
            <a:prstGeom xmlns:a="http://schemas.openxmlformats.org/drawingml/2006/main" prst="rect">
              <a:avLst/>
            </a:prstGeom>
            <a:solidFill xmlns:a="http://schemas.openxmlformats.org/drawingml/2006/main">
              <a:schemeClr val="tx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pPr algn="ctr"/>
              <a:endParaRPr lang="zh-CN" altLang="en-US"/>
            </a:p>
          </cdr:txBody>
        </cdr:sp>
        <cdr:sp macro="" textlink="">
          <cdr:nvSpPr>
            <cdr:cNvPr id="5" name="矩形 4">
              <a:extLst xmlns:a="http://schemas.openxmlformats.org/drawingml/2006/main">
                <a:ext uri="{FF2B5EF4-FFF2-40B4-BE49-F238E27FC236}">
                  <a16:creationId xmlns:a16="http://schemas.microsoft.com/office/drawing/2014/main" id="{54F3A6B5-577B-42D7-AAE6-AF526EA3B24D}"/>
                </a:ext>
              </a:extLst>
            </cdr:cNvPr>
            <cdr:cNvSpPr/>
          </cdr:nvSpPr>
          <cdr:spPr>
            <a:xfrm xmlns:a="http://schemas.openxmlformats.org/drawingml/2006/main">
              <a:off x="7643834" y="5958130"/>
              <a:ext cx="500066" cy="202360"/>
            </a:xfrm>
            <a:prstGeom xmlns:a="http://schemas.openxmlformats.org/drawingml/2006/main" prst="rect">
              <a:avLst/>
            </a:prstGeom>
            <a:solidFill xmlns:a="http://schemas.openxmlformats.org/drawingml/2006/main">
              <a:schemeClr val="accent6"/>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pPr algn="ctr"/>
              <a:endParaRPr lang="zh-CN" altLang="en-US"/>
            </a:p>
          </cdr:txBody>
        </cdr:sp>
        <cdr:sp macro="" textlink="">
          <cdr:nvSpPr>
            <cdr:cNvPr id="6" name="TextBox 9">
              <a:extLst xmlns:a="http://schemas.openxmlformats.org/drawingml/2006/main">
                <a:ext uri="{FF2B5EF4-FFF2-40B4-BE49-F238E27FC236}">
                  <a16:creationId xmlns:a16="http://schemas.microsoft.com/office/drawing/2014/main" id="{0A0DD619-9DC8-4E64-83A1-7AAFD4DEE08C}"/>
                </a:ext>
              </a:extLst>
            </cdr:cNvPr>
            <cdr:cNvSpPr txBox="1"/>
          </cdr:nvSpPr>
          <cdr:spPr>
            <a:xfrm xmlns:a="http://schemas.openxmlformats.org/drawingml/2006/main">
              <a:off x="8116604" y="6245576"/>
              <a:ext cx="500098" cy="285752"/>
            </a:xfrm>
            <a:prstGeom xmlns:a="http://schemas.openxmlformats.org/drawingml/2006/main" prst="rect">
              <a:avLst/>
            </a:prstGeom>
          </cdr:spPr>
          <cdr:txBody>
            <a:bodyPr xmlns:a="http://schemas.openxmlformats.org/drawingml/2006/main" wrap="square" rtlCol="0">
              <a:normAutofit/>
            </a:bodyPr>
            <a:lstStyle xmlns:a="http://schemas.openxmlformats.org/drawingml/2006/main">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xmlns:a="http://schemas.openxmlformats.org/drawingml/2006/main">
              <a:pPr marL="0" marR="0" indent="0" algn="ctr" defTabSz="914342" rtl="0" eaLnBrk="1" fontAlgn="auto" latinLnBrk="0" hangingPunct="1">
                <a:lnSpc>
                  <a:spcPct val="100000"/>
                </a:lnSpc>
                <a:spcBef>
                  <a:spcPct val="20000"/>
                </a:spcBef>
                <a:spcAft>
                  <a:spcPts val="0"/>
                </a:spcAft>
                <a:buClrTx/>
                <a:buSzTx/>
                <a:buFont typeface="Arial" pitchFamily="34" charset="0"/>
                <a:buNone/>
                <a:tabLst/>
              </a:pPr>
              <a:r>
                <a:rPr kumimoji="0" lang="zh-CN" altLang="en-US" sz="1200" i="0" u="none" strike="noStrike" kern="1200" cap="none" spc="0" normalizeH="0" baseline="0" noProof="0" dirty="0">
                  <a:ln>
                    <a:noFill/>
                  </a:ln>
                  <a:solidFill>
                    <a:schemeClr val="tx1"/>
                  </a:solidFill>
                  <a:effectLst/>
                  <a:uLnTx/>
                  <a:uFillTx/>
                  <a:latin typeface="微软雅黑" pitchFamily="34" charset="-122"/>
                  <a:ea typeface="微软雅黑" pitchFamily="34" charset="-122"/>
                </a:rPr>
                <a:t>努力</a:t>
              </a:r>
            </a:p>
          </cdr:txBody>
        </cdr:sp>
        <cdr:sp macro="" textlink="">
          <cdr:nvSpPr>
            <cdr:cNvPr id="7" name="TextBox 10">
              <a:extLst xmlns:a="http://schemas.openxmlformats.org/drawingml/2006/main">
                <a:ext uri="{FF2B5EF4-FFF2-40B4-BE49-F238E27FC236}">
                  <a16:creationId xmlns:a16="http://schemas.microsoft.com/office/drawing/2014/main" id="{50CB9466-FF29-460A-9B37-100AD70573DF}"/>
                </a:ext>
              </a:extLst>
            </cdr:cNvPr>
            <cdr:cNvSpPr txBox="1"/>
          </cdr:nvSpPr>
          <cdr:spPr>
            <a:xfrm xmlns:a="http://schemas.openxmlformats.org/drawingml/2006/main">
              <a:off x="8116604" y="5588986"/>
              <a:ext cx="500098" cy="285752"/>
            </a:xfrm>
            <a:prstGeom xmlns:a="http://schemas.openxmlformats.org/drawingml/2006/main" prst="rect">
              <a:avLst/>
            </a:prstGeom>
          </cdr:spPr>
          <cdr:txBody>
            <a:bodyPr xmlns:a="http://schemas.openxmlformats.org/drawingml/2006/main" wrap="square" rtlCol="0">
              <a:normAutofit/>
            </a:bodyPr>
            <a:lstStyle xmlns:a="http://schemas.openxmlformats.org/drawingml/2006/main">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xmlns:a="http://schemas.openxmlformats.org/drawingml/2006/main">
              <a:pPr marL="0" marR="0" indent="0" algn="ctr" defTabSz="914342" rtl="0" eaLnBrk="1" fontAlgn="auto" latinLnBrk="0" hangingPunct="1">
                <a:lnSpc>
                  <a:spcPct val="100000"/>
                </a:lnSpc>
                <a:spcBef>
                  <a:spcPct val="20000"/>
                </a:spcBef>
                <a:spcAft>
                  <a:spcPts val="0"/>
                </a:spcAft>
                <a:buClrTx/>
                <a:buSzTx/>
                <a:buFont typeface="Arial" pitchFamily="34" charset="0"/>
                <a:buNone/>
                <a:tabLst/>
              </a:pPr>
              <a:r>
                <a:rPr lang="zh-CN" altLang="en-US" sz="1200" dirty="0">
                  <a:latin typeface="微软雅黑" pitchFamily="34" charset="-122"/>
                  <a:ea typeface="微软雅黑" pitchFamily="34" charset="-122"/>
                </a:rPr>
                <a:t>留任</a:t>
              </a:r>
              <a:endParaRPr kumimoji="0" lang="zh-CN" altLang="en-US" sz="120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cdr:txBody>
        </cdr:sp>
        <cdr:sp macro="" textlink="">
          <cdr:nvSpPr>
            <cdr:cNvPr id="8" name="TextBox 11">
              <a:extLst xmlns:a="http://schemas.openxmlformats.org/drawingml/2006/main">
                <a:ext uri="{FF2B5EF4-FFF2-40B4-BE49-F238E27FC236}">
                  <a16:creationId xmlns:a16="http://schemas.microsoft.com/office/drawing/2014/main" id="{A3CCDC57-0C51-4C01-914D-8A14473519A0}"/>
                </a:ext>
              </a:extLst>
            </cdr:cNvPr>
            <cdr:cNvSpPr txBox="1"/>
          </cdr:nvSpPr>
          <cdr:spPr>
            <a:xfrm xmlns:a="http://schemas.openxmlformats.org/drawingml/2006/main">
              <a:off x="8116604" y="5932528"/>
              <a:ext cx="500098" cy="285752"/>
            </a:xfrm>
            <a:prstGeom xmlns:a="http://schemas.openxmlformats.org/drawingml/2006/main" prst="rect">
              <a:avLst/>
            </a:prstGeom>
          </cdr:spPr>
          <cdr:txBody>
            <a:bodyPr xmlns:a="http://schemas.openxmlformats.org/drawingml/2006/main" wrap="square" rtlCol="0">
              <a:normAutofit/>
            </a:bodyPr>
            <a:lstStyle xmlns:a="http://schemas.openxmlformats.org/drawingml/2006/main">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xmlns:a="http://schemas.openxmlformats.org/drawingml/2006/main">
              <a:pPr marL="0" marR="0" indent="0" algn="ctr" defTabSz="914342" rtl="0" eaLnBrk="1" fontAlgn="auto" latinLnBrk="0" hangingPunct="1">
                <a:lnSpc>
                  <a:spcPct val="100000"/>
                </a:lnSpc>
                <a:spcBef>
                  <a:spcPct val="20000"/>
                </a:spcBef>
                <a:spcAft>
                  <a:spcPts val="0"/>
                </a:spcAft>
                <a:buClrTx/>
                <a:buSzTx/>
                <a:buFont typeface="Arial" pitchFamily="34" charset="0"/>
                <a:buNone/>
                <a:tabLst/>
              </a:pPr>
              <a:r>
                <a:rPr lang="zh-CN" altLang="en-US" sz="1200" dirty="0">
                  <a:latin typeface="微软雅黑" pitchFamily="34" charset="-122"/>
                  <a:ea typeface="微软雅黑" pitchFamily="34" charset="-122"/>
                </a:rPr>
                <a:t>赞扬</a:t>
              </a:r>
              <a:endParaRPr kumimoji="0" lang="zh-CN" altLang="en-US" sz="120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cdr:txBody>
        </cdr:sp>
      </cdr:grpSp>
      <cdr:sp macro="" textlink="">
        <cdr:nvSpPr>
          <cdr:cNvPr id="9" name="矩形 8">
            <a:extLst xmlns:a="http://schemas.openxmlformats.org/drawingml/2006/main">
              <a:ext uri="{FF2B5EF4-FFF2-40B4-BE49-F238E27FC236}">
                <a16:creationId xmlns:a16="http://schemas.microsoft.com/office/drawing/2014/main" id="{0973A183-AFEC-45AB-8788-D1D8A15FDFAC}"/>
              </a:ext>
            </a:extLst>
          </cdr:cNvPr>
          <cdr:cNvSpPr/>
        </cdr:nvSpPr>
        <cdr:spPr>
          <a:xfrm xmlns:a="http://schemas.openxmlformats.org/drawingml/2006/main">
            <a:off x="9377635" y="3932849"/>
            <a:ext cx="500066" cy="218847"/>
          </a:xfrm>
          <a:prstGeom xmlns:a="http://schemas.openxmlformats.org/drawingml/2006/main" prst="rect">
            <a:avLst/>
          </a:prstGeom>
          <a:solidFill xmlns:a="http://schemas.openxmlformats.org/drawingml/2006/main">
            <a:schemeClr val="accent3"/>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zh-CN" altLang="en-US"/>
          </a:p>
        </cdr:txBody>
      </cdr:sp>
      <cdr:sp macro="" textlink="">
        <cdr:nvSpPr>
          <cdr:cNvPr id="10" name="TextBox 9">
            <a:extLst xmlns:a="http://schemas.openxmlformats.org/drawingml/2006/main">
              <a:ext uri="{FF2B5EF4-FFF2-40B4-BE49-F238E27FC236}">
                <a16:creationId xmlns:a16="http://schemas.microsoft.com/office/drawing/2014/main" id="{D14A6550-1DD8-4A7A-B26E-A21A3FBB0977}"/>
              </a:ext>
            </a:extLst>
          </cdr:cNvPr>
          <cdr:cNvSpPr txBox="1"/>
        </cdr:nvSpPr>
        <cdr:spPr>
          <a:xfrm xmlns:a="http://schemas.openxmlformats.org/drawingml/2006/main">
            <a:off x="9850405" y="3888569"/>
            <a:ext cx="500098" cy="309033"/>
          </a:xfrm>
          <a:prstGeom xmlns:a="http://schemas.openxmlformats.org/drawingml/2006/main" prst="rect">
            <a:avLst/>
          </a:prstGeom>
        </cdr:spPr>
        <cdr:txBody>
          <a:bodyPr xmlns:a="http://schemas.openxmlformats.org/drawingml/2006/main" wrap="square" rtlCol="0">
            <a:norm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ctr" defTabSz="914342" rtl="0" eaLnBrk="1" fontAlgn="auto" latinLnBrk="0" hangingPunct="1">
              <a:lnSpc>
                <a:spcPct val="100000"/>
              </a:lnSpc>
              <a:spcBef>
                <a:spcPct val="20000"/>
              </a:spcBef>
              <a:spcAft>
                <a:spcPts val="0"/>
              </a:spcAft>
              <a:buClrTx/>
              <a:buSzTx/>
              <a:buFont typeface="Arial" pitchFamily="34" charset="0"/>
              <a:buNone/>
              <a:tabLst/>
            </a:pPr>
            <a:r>
              <a:rPr kumimoji="0" lang="zh-CN" altLang="en-US" sz="1200" i="0" u="none" strike="noStrike" kern="1200" cap="none" spc="0" normalizeH="0" baseline="0" noProof="0" dirty="0">
                <a:ln>
                  <a:noFill/>
                </a:ln>
                <a:solidFill>
                  <a:schemeClr val="tx1"/>
                </a:solidFill>
                <a:effectLst/>
                <a:uLnTx/>
                <a:uFillTx/>
                <a:latin typeface="微软雅黑" pitchFamily="34" charset="-122"/>
                <a:ea typeface="微软雅黑" pitchFamily="34" charset="-122"/>
              </a:rPr>
              <a:t>赋能</a:t>
            </a:r>
          </a:p>
        </cdr:txBody>
      </cdr:sp>
    </cdr:grpSp>
  </cdr:relSizeAnchor>
</c:userShapes>
</file>

<file path=ppt/drawings/drawing8.xml><?xml version="1.0" encoding="utf-8"?>
<c:userShapes xmlns:c="http://schemas.openxmlformats.org/drawingml/2006/chart">
  <cdr:relSizeAnchor xmlns:cdr="http://schemas.openxmlformats.org/drawingml/2006/chartDrawing">
    <cdr:from>
      <cdr:x>0.43629</cdr:x>
      <cdr:y>0.43241</cdr:y>
    </cdr:from>
    <cdr:to>
      <cdr:x>0.6951</cdr:x>
      <cdr:y>0.88991</cdr:y>
    </cdr:to>
    <cdr:sp macro="" textlink="">
      <cdr:nvSpPr>
        <cdr:cNvPr id="2" name="椭圆 1"/>
        <cdr:cNvSpPr/>
      </cdr:nvSpPr>
      <cdr:spPr>
        <a:xfrm xmlns:a="http://schemas.openxmlformats.org/drawingml/2006/main" rot="6477665">
          <a:off x="4871862" y="1777393"/>
          <a:ext cx="2173034" cy="2725989"/>
        </a:xfrm>
        <a:prstGeom xmlns:a="http://schemas.openxmlformats.org/drawingml/2006/main" prst="ellipse">
          <a:avLst/>
        </a:prstGeom>
        <a:noFill xmlns:a="http://schemas.openxmlformats.org/drawingml/2006/main"/>
        <a:ln xmlns:a="http://schemas.openxmlformats.org/drawingml/2006/main">
          <a:solidFill>
            <a:schemeClr val="accent5"/>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27F03-50C5-4B86-B609-21F21C36CCF7}"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E9736-2FF2-40DB-80D0-ED3AE3DD1C4B}" type="slidenum">
              <a:rPr lang="zh-CN" altLang="en-US" smtClean="0"/>
              <a:t>‹#›</a:t>
            </a:fld>
            <a:endParaRPr lang="zh-CN" altLang="en-US"/>
          </a:p>
        </p:txBody>
      </p:sp>
    </p:spTree>
    <p:extLst>
      <p:ext uri="{BB962C8B-B14F-4D97-AF65-F5344CB8AC3E}">
        <p14:creationId xmlns:p14="http://schemas.microsoft.com/office/powerpoint/2010/main" val="2085735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zh-CN"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itchFamily="34" charset="-122"/>
                <a:ea typeface="微软雅黑" pitchFamily="34" charset="-122"/>
              </a:defRPr>
            </a:lvl1pPr>
            <a:lvl2pPr marL="742950" indent="-285750">
              <a:defRPr>
                <a:solidFill>
                  <a:schemeClr val="tx1"/>
                </a:solidFill>
                <a:latin typeface="微软雅黑" pitchFamily="34" charset="-122"/>
                <a:ea typeface="微软雅黑" pitchFamily="34" charset="-122"/>
              </a:defRPr>
            </a:lvl2pPr>
            <a:lvl3pPr marL="1143000" indent="-228600">
              <a:defRPr>
                <a:solidFill>
                  <a:schemeClr val="tx1"/>
                </a:solidFill>
                <a:latin typeface="微软雅黑" pitchFamily="34" charset="-122"/>
                <a:ea typeface="微软雅黑" pitchFamily="34" charset="-122"/>
              </a:defRPr>
            </a:lvl3pPr>
            <a:lvl4pPr marL="1600200" indent="-228600">
              <a:defRPr>
                <a:solidFill>
                  <a:schemeClr val="tx1"/>
                </a:solidFill>
                <a:latin typeface="微软雅黑" pitchFamily="34" charset="-122"/>
                <a:ea typeface="微软雅黑" pitchFamily="34" charset="-122"/>
              </a:defRPr>
            </a:lvl4pPr>
            <a:lvl5pPr marL="2057400" indent="-228600">
              <a:defRPr>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a:solidFill>
                  <a:schemeClr val="tx1"/>
                </a:solidFill>
                <a:latin typeface="微软雅黑" pitchFamily="34" charset="-122"/>
                <a:ea typeface="微软雅黑" pitchFamily="34" charset="-122"/>
              </a:defRPr>
            </a:lvl9pPr>
          </a:lstStyle>
          <a:p>
            <a:fld id="{8EBE660E-5CC2-4A50-916A-880C808B748D}" type="slidenum">
              <a:rPr lang="zh-CN" altLang="en-US"/>
              <a:pPr/>
              <a:t>1</a:t>
            </a:fld>
            <a:endParaRPr lang="zh-CN" altLang="en-US"/>
          </a:p>
        </p:txBody>
      </p:sp>
    </p:spTree>
    <p:extLst>
      <p:ext uri="{BB962C8B-B14F-4D97-AF65-F5344CB8AC3E}">
        <p14:creationId xmlns:p14="http://schemas.microsoft.com/office/powerpoint/2010/main" val="2068948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25</a:t>
            </a:fld>
            <a:endParaRPr lang="zh-CN" altLang="en-US"/>
          </a:p>
        </p:txBody>
      </p:sp>
    </p:spTree>
    <p:extLst>
      <p:ext uri="{BB962C8B-B14F-4D97-AF65-F5344CB8AC3E}">
        <p14:creationId xmlns:p14="http://schemas.microsoft.com/office/powerpoint/2010/main" val="338278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26</a:t>
            </a:fld>
            <a:endParaRPr lang="zh-CN" altLang="en-US"/>
          </a:p>
        </p:txBody>
      </p:sp>
    </p:spTree>
    <p:extLst>
      <p:ext uri="{BB962C8B-B14F-4D97-AF65-F5344CB8AC3E}">
        <p14:creationId xmlns:p14="http://schemas.microsoft.com/office/powerpoint/2010/main" val="3890267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27</a:t>
            </a:fld>
            <a:endParaRPr lang="zh-CN" altLang="en-US"/>
          </a:p>
        </p:txBody>
      </p:sp>
    </p:spTree>
    <p:extLst>
      <p:ext uri="{BB962C8B-B14F-4D97-AF65-F5344CB8AC3E}">
        <p14:creationId xmlns:p14="http://schemas.microsoft.com/office/powerpoint/2010/main" val="257728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4E9736-2FF2-40DB-80D0-ED3AE3DD1C4B}" type="slidenum">
              <a:rPr lang="zh-CN" altLang="en-US" smtClean="0"/>
              <a:t>28</a:t>
            </a:fld>
            <a:endParaRPr lang="zh-CN" altLang="en-US"/>
          </a:p>
        </p:txBody>
      </p:sp>
    </p:spTree>
    <p:extLst>
      <p:ext uri="{BB962C8B-B14F-4D97-AF65-F5344CB8AC3E}">
        <p14:creationId xmlns:p14="http://schemas.microsoft.com/office/powerpoint/2010/main" val="230374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B4E9736-2FF2-40DB-80D0-ED3AE3DD1C4B}" type="slidenum">
              <a:rPr lang="zh-CN" altLang="en-US" smtClean="0"/>
              <a:t>29</a:t>
            </a:fld>
            <a:endParaRPr lang="zh-CN" altLang="en-US"/>
          </a:p>
        </p:txBody>
      </p:sp>
    </p:spTree>
    <p:extLst>
      <p:ext uri="{BB962C8B-B14F-4D97-AF65-F5344CB8AC3E}">
        <p14:creationId xmlns:p14="http://schemas.microsoft.com/office/powerpoint/2010/main" val="220599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31</a:t>
            </a:fld>
            <a:endParaRPr lang="zh-CN" altLang="en-US"/>
          </a:p>
        </p:txBody>
      </p:sp>
    </p:spTree>
    <p:extLst>
      <p:ext uri="{BB962C8B-B14F-4D97-AF65-F5344CB8AC3E}">
        <p14:creationId xmlns:p14="http://schemas.microsoft.com/office/powerpoint/2010/main" val="3031866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32</a:t>
            </a:fld>
            <a:endParaRPr lang="zh-CN" altLang="en-US"/>
          </a:p>
        </p:txBody>
      </p:sp>
    </p:spTree>
    <p:extLst>
      <p:ext uri="{BB962C8B-B14F-4D97-AF65-F5344CB8AC3E}">
        <p14:creationId xmlns:p14="http://schemas.microsoft.com/office/powerpoint/2010/main" val="92017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33</a:t>
            </a:fld>
            <a:endParaRPr lang="zh-CN" altLang="en-US"/>
          </a:p>
        </p:txBody>
      </p:sp>
    </p:spTree>
    <p:extLst>
      <p:ext uri="{BB962C8B-B14F-4D97-AF65-F5344CB8AC3E}">
        <p14:creationId xmlns:p14="http://schemas.microsoft.com/office/powerpoint/2010/main" val="318156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34</a:t>
            </a:fld>
            <a:endParaRPr lang="zh-CN" altLang="en-US"/>
          </a:p>
        </p:txBody>
      </p:sp>
    </p:spTree>
    <p:extLst>
      <p:ext uri="{BB962C8B-B14F-4D97-AF65-F5344CB8AC3E}">
        <p14:creationId xmlns:p14="http://schemas.microsoft.com/office/powerpoint/2010/main" val="123116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35</a:t>
            </a:fld>
            <a:endParaRPr lang="zh-CN" altLang="en-US"/>
          </a:p>
        </p:txBody>
      </p:sp>
    </p:spTree>
    <p:extLst>
      <p:ext uri="{BB962C8B-B14F-4D97-AF65-F5344CB8AC3E}">
        <p14:creationId xmlns:p14="http://schemas.microsoft.com/office/powerpoint/2010/main" val="396180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4E9736-2FF2-40DB-80D0-ED3AE3DD1C4B}" type="slidenum">
              <a:rPr lang="zh-CN" altLang="en-US" smtClean="0"/>
              <a:t>16</a:t>
            </a:fld>
            <a:endParaRPr lang="zh-CN" altLang="en-US"/>
          </a:p>
        </p:txBody>
      </p:sp>
    </p:spTree>
    <p:extLst>
      <p:ext uri="{BB962C8B-B14F-4D97-AF65-F5344CB8AC3E}">
        <p14:creationId xmlns:p14="http://schemas.microsoft.com/office/powerpoint/2010/main" val="64056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36</a:t>
            </a:fld>
            <a:endParaRPr lang="zh-CN" altLang="en-US"/>
          </a:p>
        </p:txBody>
      </p:sp>
    </p:spTree>
    <p:extLst>
      <p:ext uri="{BB962C8B-B14F-4D97-AF65-F5344CB8AC3E}">
        <p14:creationId xmlns:p14="http://schemas.microsoft.com/office/powerpoint/2010/main" val="2381544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37</a:t>
            </a:fld>
            <a:endParaRPr lang="zh-CN" altLang="en-US"/>
          </a:p>
        </p:txBody>
      </p:sp>
    </p:spTree>
    <p:extLst>
      <p:ext uri="{BB962C8B-B14F-4D97-AF65-F5344CB8AC3E}">
        <p14:creationId xmlns:p14="http://schemas.microsoft.com/office/powerpoint/2010/main" val="109654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38</a:t>
            </a:fld>
            <a:endParaRPr lang="zh-CN" altLang="en-US"/>
          </a:p>
        </p:txBody>
      </p:sp>
    </p:spTree>
    <p:extLst>
      <p:ext uri="{BB962C8B-B14F-4D97-AF65-F5344CB8AC3E}">
        <p14:creationId xmlns:p14="http://schemas.microsoft.com/office/powerpoint/2010/main" val="3408106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39</a:t>
            </a:fld>
            <a:endParaRPr lang="zh-CN" altLang="en-US"/>
          </a:p>
        </p:txBody>
      </p:sp>
    </p:spTree>
    <p:extLst>
      <p:ext uri="{BB962C8B-B14F-4D97-AF65-F5344CB8AC3E}">
        <p14:creationId xmlns:p14="http://schemas.microsoft.com/office/powerpoint/2010/main" val="277529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40</a:t>
            </a:fld>
            <a:endParaRPr lang="zh-CN" altLang="en-US"/>
          </a:p>
        </p:txBody>
      </p:sp>
    </p:spTree>
    <p:extLst>
      <p:ext uri="{BB962C8B-B14F-4D97-AF65-F5344CB8AC3E}">
        <p14:creationId xmlns:p14="http://schemas.microsoft.com/office/powerpoint/2010/main" val="1229922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41</a:t>
            </a:fld>
            <a:endParaRPr lang="zh-CN" altLang="en-US"/>
          </a:p>
        </p:txBody>
      </p:sp>
    </p:spTree>
    <p:extLst>
      <p:ext uri="{BB962C8B-B14F-4D97-AF65-F5344CB8AC3E}">
        <p14:creationId xmlns:p14="http://schemas.microsoft.com/office/powerpoint/2010/main" val="1470937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42</a:t>
            </a:fld>
            <a:endParaRPr lang="zh-CN" altLang="en-US"/>
          </a:p>
        </p:txBody>
      </p:sp>
    </p:spTree>
    <p:extLst>
      <p:ext uri="{BB962C8B-B14F-4D97-AF65-F5344CB8AC3E}">
        <p14:creationId xmlns:p14="http://schemas.microsoft.com/office/powerpoint/2010/main" val="279232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43</a:t>
            </a:fld>
            <a:endParaRPr lang="zh-CN" altLang="en-US"/>
          </a:p>
        </p:txBody>
      </p:sp>
    </p:spTree>
    <p:extLst>
      <p:ext uri="{BB962C8B-B14F-4D97-AF65-F5344CB8AC3E}">
        <p14:creationId xmlns:p14="http://schemas.microsoft.com/office/powerpoint/2010/main" val="1195762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44</a:t>
            </a:fld>
            <a:endParaRPr lang="zh-CN" altLang="en-US"/>
          </a:p>
        </p:txBody>
      </p:sp>
    </p:spTree>
    <p:extLst>
      <p:ext uri="{BB962C8B-B14F-4D97-AF65-F5344CB8AC3E}">
        <p14:creationId xmlns:p14="http://schemas.microsoft.com/office/powerpoint/2010/main" val="1654488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45</a:t>
            </a:fld>
            <a:endParaRPr lang="zh-CN" altLang="en-US"/>
          </a:p>
        </p:txBody>
      </p:sp>
    </p:spTree>
    <p:extLst>
      <p:ext uri="{BB962C8B-B14F-4D97-AF65-F5344CB8AC3E}">
        <p14:creationId xmlns:p14="http://schemas.microsoft.com/office/powerpoint/2010/main" val="177681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17</a:t>
            </a:fld>
            <a:endParaRPr lang="zh-CN" altLang="en-US"/>
          </a:p>
        </p:txBody>
      </p:sp>
    </p:spTree>
    <p:extLst>
      <p:ext uri="{BB962C8B-B14F-4D97-AF65-F5344CB8AC3E}">
        <p14:creationId xmlns:p14="http://schemas.microsoft.com/office/powerpoint/2010/main" val="105277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46</a:t>
            </a:fld>
            <a:endParaRPr lang="zh-CN" altLang="en-US"/>
          </a:p>
        </p:txBody>
      </p:sp>
    </p:spTree>
    <p:extLst>
      <p:ext uri="{BB962C8B-B14F-4D97-AF65-F5344CB8AC3E}">
        <p14:creationId xmlns:p14="http://schemas.microsoft.com/office/powerpoint/2010/main" val="3120906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47</a:t>
            </a:fld>
            <a:endParaRPr lang="zh-CN" altLang="en-US"/>
          </a:p>
        </p:txBody>
      </p:sp>
    </p:spTree>
    <p:extLst>
      <p:ext uri="{BB962C8B-B14F-4D97-AF65-F5344CB8AC3E}">
        <p14:creationId xmlns:p14="http://schemas.microsoft.com/office/powerpoint/2010/main" val="134714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48</a:t>
            </a:fld>
            <a:endParaRPr lang="zh-CN" altLang="en-US"/>
          </a:p>
        </p:txBody>
      </p:sp>
    </p:spTree>
    <p:extLst>
      <p:ext uri="{BB962C8B-B14F-4D97-AF65-F5344CB8AC3E}">
        <p14:creationId xmlns:p14="http://schemas.microsoft.com/office/powerpoint/2010/main" val="1203064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49</a:t>
            </a:fld>
            <a:endParaRPr lang="zh-CN" altLang="en-US"/>
          </a:p>
        </p:txBody>
      </p:sp>
    </p:spTree>
    <p:extLst>
      <p:ext uri="{BB962C8B-B14F-4D97-AF65-F5344CB8AC3E}">
        <p14:creationId xmlns:p14="http://schemas.microsoft.com/office/powerpoint/2010/main" val="1471405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50</a:t>
            </a:fld>
            <a:endParaRPr lang="zh-CN" altLang="en-US"/>
          </a:p>
        </p:txBody>
      </p:sp>
    </p:spTree>
    <p:extLst>
      <p:ext uri="{BB962C8B-B14F-4D97-AF65-F5344CB8AC3E}">
        <p14:creationId xmlns:p14="http://schemas.microsoft.com/office/powerpoint/2010/main" val="3358224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51</a:t>
            </a:fld>
            <a:endParaRPr lang="zh-CN" altLang="en-US"/>
          </a:p>
        </p:txBody>
      </p:sp>
    </p:spTree>
    <p:extLst>
      <p:ext uri="{BB962C8B-B14F-4D97-AF65-F5344CB8AC3E}">
        <p14:creationId xmlns:p14="http://schemas.microsoft.com/office/powerpoint/2010/main" val="153822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52</a:t>
            </a:fld>
            <a:endParaRPr lang="zh-CN" altLang="en-US"/>
          </a:p>
        </p:txBody>
      </p:sp>
    </p:spTree>
    <p:extLst>
      <p:ext uri="{BB962C8B-B14F-4D97-AF65-F5344CB8AC3E}">
        <p14:creationId xmlns:p14="http://schemas.microsoft.com/office/powerpoint/2010/main" val="1493334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53</a:t>
            </a:fld>
            <a:endParaRPr lang="zh-CN" altLang="en-US"/>
          </a:p>
        </p:txBody>
      </p:sp>
    </p:spTree>
    <p:extLst>
      <p:ext uri="{BB962C8B-B14F-4D97-AF65-F5344CB8AC3E}">
        <p14:creationId xmlns:p14="http://schemas.microsoft.com/office/powerpoint/2010/main" val="2097370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54</a:t>
            </a:fld>
            <a:endParaRPr lang="zh-CN" altLang="en-US"/>
          </a:p>
        </p:txBody>
      </p:sp>
    </p:spTree>
    <p:extLst>
      <p:ext uri="{BB962C8B-B14F-4D97-AF65-F5344CB8AC3E}">
        <p14:creationId xmlns:p14="http://schemas.microsoft.com/office/powerpoint/2010/main" val="363389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55</a:t>
            </a:fld>
            <a:endParaRPr lang="zh-CN" altLang="en-US"/>
          </a:p>
        </p:txBody>
      </p:sp>
    </p:spTree>
    <p:extLst>
      <p:ext uri="{BB962C8B-B14F-4D97-AF65-F5344CB8AC3E}">
        <p14:creationId xmlns:p14="http://schemas.microsoft.com/office/powerpoint/2010/main" val="68515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18</a:t>
            </a:fld>
            <a:endParaRPr lang="zh-CN" altLang="en-US"/>
          </a:p>
        </p:txBody>
      </p:sp>
    </p:spTree>
    <p:extLst>
      <p:ext uri="{BB962C8B-B14F-4D97-AF65-F5344CB8AC3E}">
        <p14:creationId xmlns:p14="http://schemas.microsoft.com/office/powerpoint/2010/main" val="2337478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56</a:t>
            </a:fld>
            <a:endParaRPr lang="zh-CN" altLang="en-US"/>
          </a:p>
        </p:txBody>
      </p:sp>
    </p:spTree>
    <p:extLst>
      <p:ext uri="{BB962C8B-B14F-4D97-AF65-F5344CB8AC3E}">
        <p14:creationId xmlns:p14="http://schemas.microsoft.com/office/powerpoint/2010/main" val="530089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57</a:t>
            </a:fld>
            <a:endParaRPr lang="zh-CN" altLang="en-US"/>
          </a:p>
        </p:txBody>
      </p:sp>
    </p:spTree>
    <p:extLst>
      <p:ext uri="{BB962C8B-B14F-4D97-AF65-F5344CB8AC3E}">
        <p14:creationId xmlns:p14="http://schemas.microsoft.com/office/powerpoint/2010/main" val="2250716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58</a:t>
            </a:fld>
            <a:endParaRPr lang="zh-CN" altLang="en-US"/>
          </a:p>
        </p:txBody>
      </p:sp>
    </p:spTree>
    <p:extLst>
      <p:ext uri="{BB962C8B-B14F-4D97-AF65-F5344CB8AC3E}">
        <p14:creationId xmlns:p14="http://schemas.microsoft.com/office/powerpoint/2010/main" val="2050241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59</a:t>
            </a:fld>
            <a:endParaRPr lang="zh-CN" altLang="en-US"/>
          </a:p>
        </p:txBody>
      </p:sp>
    </p:spTree>
    <p:extLst>
      <p:ext uri="{BB962C8B-B14F-4D97-AF65-F5344CB8AC3E}">
        <p14:creationId xmlns:p14="http://schemas.microsoft.com/office/powerpoint/2010/main" val="3203493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60</a:t>
            </a:fld>
            <a:endParaRPr lang="zh-CN" altLang="en-US"/>
          </a:p>
        </p:txBody>
      </p:sp>
    </p:spTree>
    <p:extLst>
      <p:ext uri="{BB962C8B-B14F-4D97-AF65-F5344CB8AC3E}">
        <p14:creationId xmlns:p14="http://schemas.microsoft.com/office/powerpoint/2010/main" val="2899026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61</a:t>
            </a:fld>
            <a:endParaRPr lang="zh-CN" altLang="en-US"/>
          </a:p>
        </p:txBody>
      </p:sp>
    </p:spTree>
    <p:extLst>
      <p:ext uri="{BB962C8B-B14F-4D97-AF65-F5344CB8AC3E}">
        <p14:creationId xmlns:p14="http://schemas.microsoft.com/office/powerpoint/2010/main" val="241408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62</a:t>
            </a:fld>
            <a:endParaRPr lang="zh-CN" altLang="en-US"/>
          </a:p>
        </p:txBody>
      </p:sp>
    </p:spTree>
    <p:extLst>
      <p:ext uri="{BB962C8B-B14F-4D97-AF65-F5344CB8AC3E}">
        <p14:creationId xmlns:p14="http://schemas.microsoft.com/office/powerpoint/2010/main" val="918276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63</a:t>
            </a:fld>
            <a:endParaRPr lang="zh-CN" altLang="en-US"/>
          </a:p>
        </p:txBody>
      </p:sp>
    </p:spTree>
    <p:extLst>
      <p:ext uri="{BB962C8B-B14F-4D97-AF65-F5344CB8AC3E}">
        <p14:creationId xmlns:p14="http://schemas.microsoft.com/office/powerpoint/2010/main" val="2446353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64</a:t>
            </a:fld>
            <a:endParaRPr lang="zh-CN" altLang="en-US"/>
          </a:p>
        </p:txBody>
      </p:sp>
    </p:spTree>
    <p:extLst>
      <p:ext uri="{BB962C8B-B14F-4D97-AF65-F5344CB8AC3E}">
        <p14:creationId xmlns:p14="http://schemas.microsoft.com/office/powerpoint/2010/main" val="3776029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65</a:t>
            </a:fld>
            <a:endParaRPr lang="zh-CN" altLang="en-US"/>
          </a:p>
        </p:txBody>
      </p:sp>
    </p:spTree>
    <p:extLst>
      <p:ext uri="{BB962C8B-B14F-4D97-AF65-F5344CB8AC3E}">
        <p14:creationId xmlns:p14="http://schemas.microsoft.com/office/powerpoint/2010/main" val="235462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804999A-B67B-4FE2-B660-3AB06008139A}" type="slidenum">
              <a:rPr lang="zh-CN" altLang="en-US" smtClean="0"/>
              <a:pPr/>
              <a:t>19</a:t>
            </a:fld>
            <a:endParaRPr lang="zh-CN" altLang="en-US"/>
          </a:p>
        </p:txBody>
      </p:sp>
    </p:spTree>
    <p:extLst>
      <p:ext uri="{BB962C8B-B14F-4D97-AF65-F5344CB8AC3E}">
        <p14:creationId xmlns:p14="http://schemas.microsoft.com/office/powerpoint/2010/main" val="3456126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66</a:t>
            </a:fld>
            <a:endParaRPr lang="zh-CN" altLang="en-US"/>
          </a:p>
        </p:txBody>
      </p:sp>
    </p:spTree>
    <p:extLst>
      <p:ext uri="{BB962C8B-B14F-4D97-AF65-F5344CB8AC3E}">
        <p14:creationId xmlns:p14="http://schemas.microsoft.com/office/powerpoint/2010/main" val="1473402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67</a:t>
            </a:fld>
            <a:endParaRPr lang="zh-CN" altLang="en-US"/>
          </a:p>
        </p:txBody>
      </p:sp>
    </p:spTree>
    <p:extLst>
      <p:ext uri="{BB962C8B-B14F-4D97-AF65-F5344CB8AC3E}">
        <p14:creationId xmlns:p14="http://schemas.microsoft.com/office/powerpoint/2010/main" val="2058862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68</a:t>
            </a:fld>
            <a:endParaRPr lang="zh-CN" altLang="en-US"/>
          </a:p>
        </p:txBody>
      </p:sp>
    </p:spTree>
    <p:extLst>
      <p:ext uri="{BB962C8B-B14F-4D97-AF65-F5344CB8AC3E}">
        <p14:creationId xmlns:p14="http://schemas.microsoft.com/office/powerpoint/2010/main" val="1753311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69</a:t>
            </a:fld>
            <a:endParaRPr lang="zh-CN" altLang="en-US"/>
          </a:p>
        </p:txBody>
      </p:sp>
    </p:spTree>
    <p:extLst>
      <p:ext uri="{BB962C8B-B14F-4D97-AF65-F5344CB8AC3E}">
        <p14:creationId xmlns:p14="http://schemas.microsoft.com/office/powerpoint/2010/main" val="208024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70</a:t>
            </a:fld>
            <a:endParaRPr lang="zh-CN" altLang="en-US"/>
          </a:p>
        </p:txBody>
      </p:sp>
    </p:spTree>
    <p:extLst>
      <p:ext uri="{BB962C8B-B14F-4D97-AF65-F5344CB8AC3E}">
        <p14:creationId xmlns:p14="http://schemas.microsoft.com/office/powerpoint/2010/main" val="17751374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71</a:t>
            </a:fld>
            <a:endParaRPr lang="zh-CN" altLang="en-US"/>
          </a:p>
        </p:txBody>
      </p:sp>
    </p:spTree>
    <p:extLst>
      <p:ext uri="{BB962C8B-B14F-4D97-AF65-F5344CB8AC3E}">
        <p14:creationId xmlns:p14="http://schemas.microsoft.com/office/powerpoint/2010/main" val="1249878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72</a:t>
            </a:fld>
            <a:endParaRPr lang="zh-CN" altLang="en-US"/>
          </a:p>
        </p:txBody>
      </p:sp>
    </p:spTree>
    <p:extLst>
      <p:ext uri="{BB962C8B-B14F-4D97-AF65-F5344CB8AC3E}">
        <p14:creationId xmlns:p14="http://schemas.microsoft.com/office/powerpoint/2010/main" val="28765754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73</a:t>
            </a:fld>
            <a:endParaRPr lang="zh-CN" altLang="en-US"/>
          </a:p>
        </p:txBody>
      </p:sp>
    </p:spTree>
    <p:extLst>
      <p:ext uri="{BB962C8B-B14F-4D97-AF65-F5344CB8AC3E}">
        <p14:creationId xmlns:p14="http://schemas.microsoft.com/office/powerpoint/2010/main" val="97287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74</a:t>
            </a:fld>
            <a:endParaRPr lang="zh-CN" altLang="en-US"/>
          </a:p>
        </p:txBody>
      </p:sp>
    </p:spTree>
    <p:extLst>
      <p:ext uri="{BB962C8B-B14F-4D97-AF65-F5344CB8AC3E}">
        <p14:creationId xmlns:p14="http://schemas.microsoft.com/office/powerpoint/2010/main" val="3004410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75</a:t>
            </a:fld>
            <a:endParaRPr lang="zh-CN" altLang="en-US"/>
          </a:p>
        </p:txBody>
      </p:sp>
    </p:spTree>
    <p:extLst>
      <p:ext uri="{BB962C8B-B14F-4D97-AF65-F5344CB8AC3E}">
        <p14:creationId xmlns:p14="http://schemas.microsoft.com/office/powerpoint/2010/main" val="29650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804999A-B67B-4FE2-B660-3AB06008139A}" type="slidenum">
              <a:rPr lang="zh-CN" altLang="en-US" smtClean="0"/>
              <a:pPr/>
              <a:t>20</a:t>
            </a:fld>
            <a:endParaRPr lang="zh-CN" altLang="en-US"/>
          </a:p>
        </p:txBody>
      </p:sp>
    </p:spTree>
    <p:extLst>
      <p:ext uri="{BB962C8B-B14F-4D97-AF65-F5344CB8AC3E}">
        <p14:creationId xmlns:p14="http://schemas.microsoft.com/office/powerpoint/2010/main" val="12549534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76</a:t>
            </a:fld>
            <a:endParaRPr lang="zh-CN" altLang="en-US"/>
          </a:p>
        </p:txBody>
      </p:sp>
    </p:spTree>
    <p:extLst>
      <p:ext uri="{BB962C8B-B14F-4D97-AF65-F5344CB8AC3E}">
        <p14:creationId xmlns:p14="http://schemas.microsoft.com/office/powerpoint/2010/main" val="1441979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77</a:t>
            </a:fld>
            <a:endParaRPr lang="zh-CN" altLang="en-US"/>
          </a:p>
        </p:txBody>
      </p:sp>
    </p:spTree>
    <p:extLst>
      <p:ext uri="{BB962C8B-B14F-4D97-AF65-F5344CB8AC3E}">
        <p14:creationId xmlns:p14="http://schemas.microsoft.com/office/powerpoint/2010/main" val="3648250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78</a:t>
            </a:fld>
            <a:endParaRPr lang="zh-CN" altLang="en-US"/>
          </a:p>
        </p:txBody>
      </p:sp>
    </p:spTree>
    <p:extLst>
      <p:ext uri="{BB962C8B-B14F-4D97-AF65-F5344CB8AC3E}">
        <p14:creationId xmlns:p14="http://schemas.microsoft.com/office/powerpoint/2010/main" val="6415214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81</a:t>
            </a:fld>
            <a:endParaRPr lang="zh-CN" altLang="en-US"/>
          </a:p>
        </p:txBody>
      </p:sp>
    </p:spTree>
    <p:extLst>
      <p:ext uri="{BB962C8B-B14F-4D97-AF65-F5344CB8AC3E}">
        <p14:creationId xmlns:p14="http://schemas.microsoft.com/office/powerpoint/2010/main" val="3355462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82</a:t>
            </a:fld>
            <a:endParaRPr lang="zh-CN" altLang="en-US"/>
          </a:p>
        </p:txBody>
      </p:sp>
    </p:spTree>
    <p:extLst>
      <p:ext uri="{BB962C8B-B14F-4D97-AF65-F5344CB8AC3E}">
        <p14:creationId xmlns:p14="http://schemas.microsoft.com/office/powerpoint/2010/main" val="1262289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83</a:t>
            </a:fld>
            <a:endParaRPr lang="zh-CN" altLang="en-US"/>
          </a:p>
        </p:txBody>
      </p:sp>
    </p:spTree>
    <p:extLst>
      <p:ext uri="{BB962C8B-B14F-4D97-AF65-F5344CB8AC3E}">
        <p14:creationId xmlns:p14="http://schemas.microsoft.com/office/powerpoint/2010/main" val="6615003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88</a:t>
            </a:fld>
            <a:endParaRPr lang="zh-CN" altLang="en-US"/>
          </a:p>
        </p:txBody>
      </p:sp>
    </p:spTree>
    <p:extLst>
      <p:ext uri="{BB962C8B-B14F-4D97-AF65-F5344CB8AC3E}">
        <p14:creationId xmlns:p14="http://schemas.microsoft.com/office/powerpoint/2010/main" val="1809633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89</a:t>
            </a:fld>
            <a:endParaRPr lang="zh-CN" altLang="en-US"/>
          </a:p>
        </p:txBody>
      </p:sp>
    </p:spTree>
    <p:extLst>
      <p:ext uri="{BB962C8B-B14F-4D97-AF65-F5344CB8AC3E}">
        <p14:creationId xmlns:p14="http://schemas.microsoft.com/office/powerpoint/2010/main" val="2386907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90</a:t>
            </a:fld>
            <a:endParaRPr lang="zh-CN" altLang="en-US"/>
          </a:p>
        </p:txBody>
      </p:sp>
    </p:spTree>
    <p:extLst>
      <p:ext uri="{BB962C8B-B14F-4D97-AF65-F5344CB8AC3E}">
        <p14:creationId xmlns:p14="http://schemas.microsoft.com/office/powerpoint/2010/main" val="718634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91</a:t>
            </a:fld>
            <a:endParaRPr lang="zh-CN" altLang="en-US"/>
          </a:p>
        </p:txBody>
      </p:sp>
    </p:spTree>
    <p:extLst>
      <p:ext uri="{BB962C8B-B14F-4D97-AF65-F5344CB8AC3E}">
        <p14:creationId xmlns:p14="http://schemas.microsoft.com/office/powerpoint/2010/main" val="164802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804999A-B67B-4FE2-B660-3AB06008139A}" type="slidenum">
              <a:rPr lang="zh-CN" altLang="en-US" smtClean="0"/>
              <a:pPr/>
              <a:t>21</a:t>
            </a:fld>
            <a:endParaRPr lang="zh-CN" altLang="en-US"/>
          </a:p>
        </p:txBody>
      </p:sp>
    </p:spTree>
    <p:extLst>
      <p:ext uri="{BB962C8B-B14F-4D97-AF65-F5344CB8AC3E}">
        <p14:creationId xmlns:p14="http://schemas.microsoft.com/office/powerpoint/2010/main" val="1771566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93</a:t>
            </a:fld>
            <a:endParaRPr lang="zh-CN" altLang="en-US"/>
          </a:p>
        </p:txBody>
      </p:sp>
    </p:spTree>
    <p:extLst>
      <p:ext uri="{BB962C8B-B14F-4D97-AF65-F5344CB8AC3E}">
        <p14:creationId xmlns:p14="http://schemas.microsoft.com/office/powerpoint/2010/main" val="24463684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94</a:t>
            </a:fld>
            <a:endParaRPr lang="zh-CN" altLang="en-US"/>
          </a:p>
        </p:txBody>
      </p:sp>
    </p:spTree>
    <p:extLst>
      <p:ext uri="{BB962C8B-B14F-4D97-AF65-F5344CB8AC3E}">
        <p14:creationId xmlns:p14="http://schemas.microsoft.com/office/powerpoint/2010/main" val="1332809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97</a:t>
            </a:fld>
            <a:endParaRPr lang="zh-CN" altLang="en-US"/>
          </a:p>
        </p:txBody>
      </p:sp>
    </p:spTree>
    <p:extLst>
      <p:ext uri="{BB962C8B-B14F-4D97-AF65-F5344CB8AC3E}">
        <p14:creationId xmlns:p14="http://schemas.microsoft.com/office/powerpoint/2010/main" val="24149177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98</a:t>
            </a:fld>
            <a:endParaRPr lang="zh-CN" altLang="en-US"/>
          </a:p>
        </p:txBody>
      </p:sp>
    </p:spTree>
    <p:extLst>
      <p:ext uri="{BB962C8B-B14F-4D97-AF65-F5344CB8AC3E}">
        <p14:creationId xmlns:p14="http://schemas.microsoft.com/office/powerpoint/2010/main" val="28461600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99</a:t>
            </a:fld>
            <a:endParaRPr lang="zh-CN" altLang="en-US"/>
          </a:p>
        </p:txBody>
      </p:sp>
    </p:spTree>
    <p:extLst>
      <p:ext uri="{BB962C8B-B14F-4D97-AF65-F5344CB8AC3E}">
        <p14:creationId xmlns:p14="http://schemas.microsoft.com/office/powerpoint/2010/main" val="691894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100</a:t>
            </a:fld>
            <a:endParaRPr lang="zh-CN" altLang="en-US"/>
          </a:p>
        </p:txBody>
      </p:sp>
    </p:spTree>
    <p:extLst>
      <p:ext uri="{BB962C8B-B14F-4D97-AF65-F5344CB8AC3E}">
        <p14:creationId xmlns:p14="http://schemas.microsoft.com/office/powerpoint/2010/main" val="55110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101</a:t>
            </a:fld>
            <a:endParaRPr lang="zh-CN" altLang="en-US"/>
          </a:p>
        </p:txBody>
      </p:sp>
    </p:spTree>
    <p:extLst>
      <p:ext uri="{BB962C8B-B14F-4D97-AF65-F5344CB8AC3E}">
        <p14:creationId xmlns:p14="http://schemas.microsoft.com/office/powerpoint/2010/main" val="22773128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103</a:t>
            </a:fld>
            <a:endParaRPr lang="zh-CN" altLang="en-US"/>
          </a:p>
        </p:txBody>
      </p:sp>
    </p:spTree>
    <p:extLst>
      <p:ext uri="{BB962C8B-B14F-4D97-AF65-F5344CB8AC3E}">
        <p14:creationId xmlns:p14="http://schemas.microsoft.com/office/powerpoint/2010/main" val="34369036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104</a:t>
            </a:fld>
            <a:endParaRPr lang="zh-CN" altLang="en-US"/>
          </a:p>
        </p:txBody>
      </p:sp>
    </p:spTree>
    <p:extLst>
      <p:ext uri="{BB962C8B-B14F-4D97-AF65-F5344CB8AC3E}">
        <p14:creationId xmlns:p14="http://schemas.microsoft.com/office/powerpoint/2010/main" val="3706908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106</a:t>
            </a:fld>
            <a:endParaRPr lang="zh-CN" altLang="en-US"/>
          </a:p>
        </p:txBody>
      </p:sp>
    </p:spTree>
    <p:extLst>
      <p:ext uri="{BB962C8B-B14F-4D97-AF65-F5344CB8AC3E}">
        <p14:creationId xmlns:p14="http://schemas.microsoft.com/office/powerpoint/2010/main" val="2451347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22</a:t>
            </a:fld>
            <a:endParaRPr lang="zh-CN" altLang="en-US"/>
          </a:p>
        </p:txBody>
      </p:sp>
    </p:spTree>
    <p:extLst>
      <p:ext uri="{BB962C8B-B14F-4D97-AF65-F5344CB8AC3E}">
        <p14:creationId xmlns:p14="http://schemas.microsoft.com/office/powerpoint/2010/main" val="11442734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8B0552-F0DE-46C5-A0A2-348A9E9AA1E7}" type="slidenum">
              <a:rPr lang="zh-CN" altLang="en-US" smtClean="0"/>
              <a:t>107</a:t>
            </a:fld>
            <a:endParaRPr lang="zh-CN" altLang="en-US"/>
          </a:p>
        </p:txBody>
      </p:sp>
    </p:spTree>
    <p:extLst>
      <p:ext uri="{BB962C8B-B14F-4D97-AF65-F5344CB8AC3E}">
        <p14:creationId xmlns:p14="http://schemas.microsoft.com/office/powerpoint/2010/main" val="592298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3DA8BB-8B6E-49E3-A235-9623A7178669}" type="slidenum">
              <a:rPr lang="zh-CN" altLang="en-US" smtClean="0"/>
              <a:t>23</a:t>
            </a:fld>
            <a:endParaRPr lang="zh-CN" altLang="en-US"/>
          </a:p>
        </p:txBody>
      </p:sp>
    </p:spTree>
    <p:extLst>
      <p:ext uri="{BB962C8B-B14F-4D97-AF65-F5344CB8AC3E}">
        <p14:creationId xmlns:p14="http://schemas.microsoft.com/office/powerpoint/2010/main" val="78206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6CDB3E23-C527-41FE-88E9-9F9265EF01CE}" type="datetime1">
              <a:rPr lang="zh-CN" altLang="en-US" smtClean="0"/>
              <a:t>2021/6/16</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dirty="0"/>
          </a:p>
        </p:txBody>
      </p:sp>
    </p:spTree>
    <p:extLst>
      <p:ext uri="{BB962C8B-B14F-4D97-AF65-F5344CB8AC3E}">
        <p14:creationId xmlns:p14="http://schemas.microsoft.com/office/powerpoint/2010/main" val="3483736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10AF3B1-E1A8-473C-B711-CBB14574821A}" type="datetime1">
              <a:rPr lang="zh-CN" altLang="en-US" smtClean="0"/>
              <a:t>2021/6/16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D9ED64A-0B67-4079-A76D-675066C2CDF9}" type="slidenum">
              <a:rPr lang="zh-CN" altLang="en-US" smtClean="0"/>
              <a:t>‹#›</a:t>
            </a:fld>
            <a:endParaRPr lang="zh-CN" altLang="en-US"/>
          </a:p>
        </p:txBody>
      </p:sp>
    </p:spTree>
    <p:extLst>
      <p:ext uri="{BB962C8B-B14F-4D97-AF65-F5344CB8AC3E}">
        <p14:creationId xmlns:p14="http://schemas.microsoft.com/office/powerpoint/2010/main" val="188237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cxnSp>
        <p:nvCxnSpPr>
          <p:cNvPr id="6" name="直接连接符 5"/>
          <p:cNvCxnSpPr/>
          <p:nvPr userDrawn="1"/>
        </p:nvCxnSpPr>
        <p:spPr>
          <a:xfrm rot="16200000" flipH="1" flipV="1">
            <a:off x="11089770" y="4947057"/>
            <a:ext cx="0" cy="21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rot="16200000" flipH="1" flipV="1">
            <a:off x="9312000" y="2704371"/>
            <a:ext cx="0" cy="5760000"/>
          </a:xfrm>
          <a:prstGeom prst="line">
            <a:avLst/>
          </a:prstGeom>
          <a:ln w="952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flipH="1">
            <a:off x="2442756" y="1269000"/>
            <a:ext cx="0" cy="4320000"/>
          </a:xfrm>
          <a:prstGeom prst="line">
            <a:avLst/>
          </a:prstGeom>
          <a:ln w="28575">
            <a:gradFill>
              <a:gsLst>
                <a:gs pos="20000">
                  <a:srgbClr val="91ABCB"/>
                </a:gs>
                <a:gs pos="42000">
                  <a:srgbClr val="304864"/>
                </a:gs>
                <a:gs pos="60000">
                  <a:srgbClr val="304864"/>
                </a:gs>
                <a:gs pos="1818">
                  <a:srgbClr val="D5DFEB"/>
                </a:gs>
                <a:gs pos="99091">
                  <a:srgbClr val="D5DFEB"/>
                </a:gs>
                <a:gs pos="81000">
                  <a:srgbClr val="91ABCB"/>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2715196" y="2390074"/>
            <a:ext cx="5833718" cy="1223683"/>
            <a:chOff x="2715196" y="2390074"/>
            <a:chExt cx="5833718" cy="1223683"/>
          </a:xfrm>
        </p:grpSpPr>
        <p:sp>
          <p:nvSpPr>
            <p:cNvPr id="10" name="矩形 9"/>
            <p:cNvSpPr/>
            <p:nvPr/>
          </p:nvSpPr>
          <p:spPr>
            <a:xfrm>
              <a:off x="2715196" y="2390074"/>
              <a:ext cx="5833718" cy="1223683"/>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744223" y="2540250"/>
              <a:ext cx="5707445" cy="92333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感谢您的观看</a:t>
              </a:r>
            </a:p>
          </p:txBody>
        </p:sp>
      </p:grpSp>
      <p:sp>
        <p:nvSpPr>
          <p:cNvPr id="12" name="矩形 11"/>
          <p:cNvSpPr/>
          <p:nvPr userDrawn="1"/>
        </p:nvSpPr>
        <p:spPr>
          <a:xfrm>
            <a:off x="2744223" y="4313417"/>
            <a:ext cx="2510971" cy="435429"/>
          </a:xfrm>
          <a:prstGeom prst="rect">
            <a:avLst/>
          </a:prstGeom>
          <a:noFill/>
          <a:ln>
            <a:solidFill>
              <a:srgbClr val="304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 name="平行四边形 12"/>
          <p:cNvSpPr/>
          <p:nvPr userDrawn="1"/>
        </p:nvSpPr>
        <p:spPr>
          <a:xfrm>
            <a:off x="7895771" y="5370287"/>
            <a:ext cx="827316" cy="304800"/>
          </a:xfrm>
          <a:prstGeom prst="parallelogram">
            <a:avLst>
              <a:gd name="adj" fmla="val 66565"/>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a:spLocks noChangeAspect="1"/>
          </p:cNvSpPr>
          <p:nvPr userDrawn="1"/>
        </p:nvSpPr>
        <p:spPr>
          <a:xfrm>
            <a:off x="9726647" y="4985658"/>
            <a:ext cx="571239" cy="210456"/>
          </a:xfrm>
          <a:prstGeom prst="parallelogram">
            <a:avLst>
              <a:gd name="adj" fmla="val 66565"/>
            </a:avLst>
          </a:prstGeom>
          <a:solidFill>
            <a:srgbClr val="91A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a:spLocks noChangeAspect="1"/>
          </p:cNvSpPr>
          <p:nvPr userDrawn="1"/>
        </p:nvSpPr>
        <p:spPr>
          <a:xfrm>
            <a:off x="11248571" y="5936344"/>
            <a:ext cx="372191" cy="137123"/>
          </a:xfrm>
          <a:prstGeom prst="parallelogram">
            <a:avLst>
              <a:gd name="adj" fmla="val 66565"/>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a:spLocks noChangeAspect="1"/>
          </p:cNvSpPr>
          <p:nvPr userDrawn="1"/>
        </p:nvSpPr>
        <p:spPr>
          <a:xfrm>
            <a:off x="11713029" y="4693463"/>
            <a:ext cx="300651" cy="110766"/>
          </a:xfrm>
          <a:prstGeom prst="parallelogram">
            <a:avLst>
              <a:gd name="adj" fmla="val 66565"/>
            </a:avLst>
          </a:prstGeom>
          <a:solidFill>
            <a:srgbClr val="30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85F13BDA-12C5-6A41-9131-FE863747DB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5196" y="1376875"/>
            <a:ext cx="1383164" cy="777386"/>
          </a:xfrm>
          <a:prstGeom prst="rect">
            <a:avLst/>
          </a:prstGeom>
        </p:spPr>
      </p:pic>
    </p:spTree>
    <p:extLst>
      <p:ext uri="{BB962C8B-B14F-4D97-AF65-F5344CB8AC3E}">
        <p14:creationId xmlns:p14="http://schemas.microsoft.com/office/powerpoint/2010/main" val="35332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1669143" y="1277201"/>
            <a:ext cx="10522857" cy="3773715"/>
          </a:xfrm>
          <a:prstGeom prst="rect">
            <a:avLst/>
          </a:prstGeom>
          <a:solidFill>
            <a:srgbClr val="2259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669143" y="1277201"/>
            <a:ext cx="3472649" cy="3773715"/>
          </a:xfrm>
        </p:spPr>
        <p:txBody>
          <a:bodyPr anchor="ctr">
            <a:noAutofit/>
          </a:bodyPr>
          <a:lstStyle>
            <a:lvl1pPr algn="ctr">
              <a:defRPr sz="20800" b="0">
                <a:solidFill>
                  <a:schemeClr val="bg1"/>
                </a:solidFill>
                <a:latin typeface="Algerian" panose="04020705040A02060702" pitchFamily="82" charset="0"/>
                <a:ea typeface="微软雅黑" panose="020B0503020204020204" pitchFamily="34" charset="-122"/>
                <a:cs typeface="Ebrima" panose="02000000000000000000" pitchFamily="2" charset="0"/>
              </a:defRPr>
            </a:lvl1pPr>
          </a:lstStyle>
          <a:p>
            <a:endParaRPr lang="zh-CN" altLang="en-US" dirty="0"/>
          </a:p>
        </p:txBody>
      </p:sp>
      <p:sp>
        <p:nvSpPr>
          <p:cNvPr id="3" name="文本占位符 2"/>
          <p:cNvSpPr>
            <a:spLocks noGrp="1"/>
          </p:cNvSpPr>
          <p:nvPr>
            <p:ph type="body" idx="1"/>
          </p:nvPr>
        </p:nvSpPr>
        <p:spPr>
          <a:xfrm>
            <a:off x="5390365" y="1831785"/>
            <a:ext cx="6618444" cy="793649"/>
          </a:xfrm>
        </p:spPr>
        <p:txBody>
          <a:bodyPr>
            <a:noAutofit/>
          </a:bodyPr>
          <a:lstStyle>
            <a:lvl1pPr marL="0" indent="0">
              <a:buNone/>
              <a:defRPr sz="4400" b="1">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CF104E2-6C57-4851-8F41-FC0440FD9852}" type="datetime1">
              <a:rPr lang="zh-CN" altLang="en-US" smtClean="0"/>
              <a:t>2021/6/16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cxnSp>
        <p:nvCxnSpPr>
          <p:cNvPr id="11" name="直接连接符 10"/>
          <p:cNvCxnSpPr/>
          <p:nvPr userDrawn="1"/>
        </p:nvCxnSpPr>
        <p:spPr>
          <a:xfrm>
            <a:off x="5404844" y="2782024"/>
            <a:ext cx="68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2"/>
          <p:cNvSpPr>
            <a:spLocks noGrp="1"/>
          </p:cNvSpPr>
          <p:nvPr>
            <p:ph type="body" idx="13"/>
          </p:nvPr>
        </p:nvSpPr>
        <p:spPr>
          <a:xfrm>
            <a:off x="8223038" y="3257689"/>
            <a:ext cx="2183450" cy="285815"/>
          </a:xfrm>
        </p:spPr>
        <p:txBody>
          <a:bodyPr>
            <a:noAutofit/>
          </a:bodyPr>
          <a:lstStyle>
            <a:lvl1pPr marL="171450" indent="-171450">
              <a:buFont typeface="Wingdings" panose="05000000000000000000" pitchFamily="2" charset="2"/>
              <a:buChar char="u"/>
              <a:defRPr sz="1600" b="1">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6" name="文本占位符 2"/>
          <p:cNvSpPr>
            <a:spLocks noGrp="1"/>
          </p:cNvSpPr>
          <p:nvPr>
            <p:ph type="body" idx="14"/>
          </p:nvPr>
        </p:nvSpPr>
        <p:spPr>
          <a:xfrm>
            <a:off x="8223038" y="3819300"/>
            <a:ext cx="2183450" cy="285815"/>
          </a:xfrm>
        </p:spPr>
        <p:txBody>
          <a:bodyPr>
            <a:noAutofit/>
          </a:bodyPr>
          <a:lstStyle>
            <a:lvl1pPr marL="171450" indent="-171450">
              <a:buFont typeface="Wingdings" panose="05000000000000000000" pitchFamily="2" charset="2"/>
              <a:buChar char="u"/>
              <a:defRPr sz="1600" b="1">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28" name="文本占位符 2"/>
          <p:cNvSpPr>
            <a:spLocks noGrp="1"/>
          </p:cNvSpPr>
          <p:nvPr>
            <p:ph type="body" idx="15"/>
          </p:nvPr>
        </p:nvSpPr>
        <p:spPr>
          <a:xfrm>
            <a:off x="5397716" y="3254248"/>
            <a:ext cx="2183450" cy="285815"/>
          </a:xfrm>
        </p:spPr>
        <p:txBody>
          <a:bodyPr>
            <a:noAutofit/>
          </a:bodyPr>
          <a:lstStyle>
            <a:lvl1pPr marL="171450" indent="-171450">
              <a:buFont typeface="Wingdings" panose="05000000000000000000" pitchFamily="2" charset="2"/>
              <a:buChar char="u"/>
              <a:defRPr sz="1600" b="1">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30" name="文本占位符 2"/>
          <p:cNvSpPr>
            <a:spLocks noGrp="1"/>
          </p:cNvSpPr>
          <p:nvPr>
            <p:ph type="body" idx="16"/>
          </p:nvPr>
        </p:nvSpPr>
        <p:spPr>
          <a:xfrm>
            <a:off x="5397716" y="3815859"/>
            <a:ext cx="2183450" cy="285815"/>
          </a:xfrm>
        </p:spPr>
        <p:txBody>
          <a:bodyPr>
            <a:noAutofit/>
          </a:bodyPr>
          <a:lstStyle>
            <a:lvl1pPr marL="171450" indent="-171450">
              <a:buFont typeface="Wingdings" panose="05000000000000000000" pitchFamily="2" charset="2"/>
              <a:buChar char="u"/>
              <a:defRPr sz="1600" b="1">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pic>
        <p:nvPicPr>
          <p:cNvPr id="18" name="Picture 5" descr="D:\yiran.wang\桌面\自我介绍\footer-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44327" y="1553542"/>
            <a:ext cx="1235398" cy="5564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25732" y="354238"/>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116772" y="1199075"/>
            <a:ext cx="2775475" cy="297686"/>
          </a:xfrm>
        </p:spPr>
        <p:txBody>
          <a:bodyPr vert="horz">
            <a:noAutofit/>
          </a:bodyPr>
          <a:lstStyle>
            <a:lvl1pPr marL="0" indent="0">
              <a:buFontTx/>
              <a:buNone/>
              <a:defRPr sz="2400" b="1">
                <a:latin typeface="微软雅黑" panose="020B0503020204020204" pitchFamily="34" charset="-122"/>
                <a:ea typeface="微软雅黑" panose="020B0503020204020204" pitchFamily="34" charset="-122"/>
              </a:defRPr>
            </a:lvl1pPr>
            <a:lvl2pPr marL="457200" indent="0">
              <a:buNone/>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341FC14-5134-42A0-9643-4B251710D6AE}" type="datetime1">
              <a:rPr lang="zh-CN" altLang="en-US" smtClean="0"/>
              <a:t>2021/6/16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矩形 6"/>
          <p:cNvSpPr/>
          <p:nvPr userDrawn="1"/>
        </p:nvSpPr>
        <p:spPr>
          <a:xfrm>
            <a:off x="0" y="0"/>
            <a:ext cx="2994212" cy="6858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362546" y="1532313"/>
            <a:ext cx="1015663" cy="2122714"/>
          </a:xfrm>
          <a:prstGeom prst="rect">
            <a:avLst/>
          </a:prstGeom>
          <a:noFill/>
        </p:spPr>
        <p:txBody>
          <a:bodyPr vert="eaVert" wrap="square" rtlCol="0">
            <a:spAutoFit/>
          </a:bodyPr>
          <a:lstStyle/>
          <a:p>
            <a:pPr algn="ctr"/>
            <a:r>
              <a:rPr lang="zh-CN" altLang="en-US" sz="5400" b="1" kern="2000" spc="900" dirty="0">
                <a:solidFill>
                  <a:schemeClr val="bg1"/>
                </a:solidFill>
                <a:latin typeface="微软雅黑" panose="020B0503020204020204" pitchFamily="34" charset="-122"/>
                <a:ea typeface="微软雅黑" panose="020B0503020204020204" pitchFamily="34" charset="-122"/>
              </a:rPr>
              <a:t>目 录</a:t>
            </a:r>
          </a:p>
        </p:txBody>
      </p:sp>
      <p:sp>
        <p:nvSpPr>
          <p:cNvPr id="9" name="文本框 8"/>
          <p:cNvSpPr txBox="1"/>
          <p:nvPr userDrawn="1"/>
        </p:nvSpPr>
        <p:spPr>
          <a:xfrm>
            <a:off x="786960" y="2004026"/>
            <a:ext cx="800219" cy="3403601"/>
          </a:xfrm>
          <a:prstGeom prst="rect">
            <a:avLst/>
          </a:prstGeom>
          <a:noFill/>
        </p:spPr>
        <p:txBody>
          <a:bodyPr vert="eaVert" wrap="square" rtlCol="0">
            <a:spAutoFit/>
          </a:bodyPr>
          <a:lstStyle/>
          <a:p>
            <a:pPr algn="ctr"/>
            <a:r>
              <a:rPr lang="en-US" altLang="zh-CN" sz="4000" b="1" kern="2000" spc="-150" dirty="0">
                <a:solidFill>
                  <a:schemeClr val="bg1"/>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4000" b="1" kern="2000" spc="-15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userDrawn="1"/>
        </p:nvSpPr>
        <p:spPr>
          <a:xfrm>
            <a:off x="4305300" y="1089075"/>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１</a:t>
            </a:r>
          </a:p>
        </p:txBody>
      </p:sp>
      <p:sp>
        <p:nvSpPr>
          <p:cNvPr id="11" name="矩形 10"/>
          <p:cNvSpPr/>
          <p:nvPr userDrawn="1"/>
        </p:nvSpPr>
        <p:spPr>
          <a:xfrm>
            <a:off x="4305300" y="2032503"/>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２</a:t>
            </a:r>
          </a:p>
        </p:txBody>
      </p:sp>
      <p:sp>
        <p:nvSpPr>
          <p:cNvPr id="12" name="矩形 11"/>
          <p:cNvSpPr/>
          <p:nvPr userDrawn="1"/>
        </p:nvSpPr>
        <p:spPr>
          <a:xfrm>
            <a:off x="4305300" y="2975931"/>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３</a:t>
            </a:r>
          </a:p>
        </p:txBody>
      </p:sp>
      <p:sp>
        <p:nvSpPr>
          <p:cNvPr id="13" name="矩形 12"/>
          <p:cNvSpPr/>
          <p:nvPr userDrawn="1"/>
        </p:nvSpPr>
        <p:spPr>
          <a:xfrm>
            <a:off x="4305300" y="3919359"/>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４</a:t>
            </a:r>
          </a:p>
        </p:txBody>
      </p:sp>
      <p:sp>
        <p:nvSpPr>
          <p:cNvPr id="14" name="矩形 13"/>
          <p:cNvSpPr/>
          <p:nvPr userDrawn="1"/>
        </p:nvSpPr>
        <p:spPr>
          <a:xfrm>
            <a:off x="4305300" y="4862789"/>
            <a:ext cx="540000" cy="540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５</a:t>
            </a:r>
          </a:p>
        </p:txBody>
      </p:sp>
      <p:sp>
        <p:nvSpPr>
          <p:cNvPr id="25" name="竖排文字占位符 2"/>
          <p:cNvSpPr>
            <a:spLocks noGrp="1"/>
          </p:cNvSpPr>
          <p:nvPr>
            <p:ph type="body" orient="vert" idx="13"/>
          </p:nvPr>
        </p:nvSpPr>
        <p:spPr>
          <a:xfrm>
            <a:off x="5116772" y="2150755"/>
            <a:ext cx="2775475" cy="297686"/>
          </a:xfrm>
        </p:spPr>
        <p:txBody>
          <a:bodyPr vert="horz">
            <a:noAutofit/>
          </a:bodyPr>
          <a:lstStyle>
            <a:lvl1pPr marL="0" indent="0">
              <a:buFontTx/>
              <a:buNone/>
              <a:defRPr sz="2400" b="1">
                <a:latin typeface="微软雅黑" panose="020B0503020204020204" pitchFamily="34" charset="-122"/>
                <a:ea typeface="微软雅黑" panose="020B0503020204020204" pitchFamily="34" charset="-122"/>
              </a:defRPr>
            </a:lvl1pPr>
            <a:lvl2pPr marL="457200" indent="0">
              <a:buNone/>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
        <p:nvSpPr>
          <p:cNvPr id="26" name="竖排文字占位符 2"/>
          <p:cNvSpPr>
            <a:spLocks noGrp="1"/>
          </p:cNvSpPr>
          <p:nvPr>
            <p:ph type="body" orient="vert" idx="14"/>
          </p:nvPr>
        </p:nvSpPr>
        <p:spPr>
          <a:xfrm>
            <a:off x="5116772" y="3092229"/>
            <a:ext cx="2775475" cy="297686"/>
          </a:xfrm>
        </p:spPr>
        <p:txBody>
          <a:bodyPr vert="horz">
            <a:noAutofit/>
          </a:bodyPr>
          <a:lstStyle>
            <a:lvl1pPr marL="0" indent="0">
              <a:buFontTx/>
              <a:buNone/>
              <a:defRPr sz="2400" b="1">
                <a:latin typeface="微软雅黑" panose="020B0503020204020204" pitchFamily="34" charset="-122"/>
                <a:ea typeface="微软雅黑" panose="020B0503020204020204" pitchFamily="34" charset="-122"/>
              </a:defRPr>
            </a:lvl1pPr>
            <a:lvl2pPr marL="457200" indent="0">
              <a:buNone/>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
        <p:nvSpPr>
          <p:cNvPr id="27" name="竖排文字占位符 2"/>
          <p:cNvSpPr>
            <a:spLocks noGrp="1"/>
          </p:cNvSpPr>
          <p:nvPr>
            <p:ph type="body" orient="vert" idx="15"/>
          </p:nvPr>
        </p:nvSpPr>
        <p:spPr>
          <a:xfrm>
            <a:off x="5116773" y="4031638"/>
            <a:ext cx="2775475" cy="297686"/>
          </a:xfrm>
        </p:spPr>
        <p:txBody>
          <a:bodyPr vert="horz">
            <a:noAutofit/>
          </a:bodyPr>
          <a:lstStyle>
            <a:lvl1pPr marL="0" indent="0">
              <a:buFontTx/>
              <a:buNone/>
              <a:defRPr sz="2400" b="1">
                <a:latin typeface="微软雅黑" panose="020B0503020204020204" pitchFamily="34" charset="-122"/>
                <a:ea typeface="微软雅黑" panose="020B0503020204020204" pitchFamily="34" charset="-122"/>
              </a:defRPr>
            </a:lvl1pPr>
            <a:lvl2pPr marL="457200" indent="0">
              <a:buNone/>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
        <p:nvSpPr>
          <p:cNvPr id="28" name="竖排文字占位符 2"/>
          <p:cNvSpPr>
            <a:spLocks noGrp="1"/>
          </p:cNvSpPr>
          <p:nvPr>
            <p:ph type="body" orient="vert" idx="16"/>
          </p:nvPr>
        </p:nvSpPr>
        <p:spPr>
          <a:xfrm>
            <a:off x="5116772" y="4975068"/>
            <a:ext cx="2775475" cy="297686"/>
          </a:xfrm>
        </p:spPr>
        <p:txBody>
          <a:bodyPr vert="horz">
            <a:noAutofit/>
          </a:bodyPr>
          <a:lstStyle>
            <a:lvl1pPr marL="0" indent="0">
              <a:buFontTx/>
              <a:buNone/>
              <a:defRPr sz="2400" b="1">
                <a:latin typeface="微软雅黑" panose="020B0503020204020204" pitchFamily="34" charset="-122"/>
                <a:ea typeface="微软雅黑" panose="020B0503020204020204" pitchFamily="34" charset="-122"/>
              </a:defRPr>
            </a:lvl1pPr>
            <a:lvl2pPr marL="457200" indent="0">
              <a:buNone/>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pic>
        <p:nvPicPr>
          <p:cNvPr id="20" name="图片 19">
            <a:extLst>
              <a:ext uri="{FF2B5EF4-FFF2-40B4-BE49-F238E27FC236}">
                <a16:creationId xmlns:a16="http://schemas.microsoft.com/office/drawing/2014/main" id="{85F13BDA-12C5-6A41-9131-FE863747DB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3094" y="319595"/>
            <a:ext cx="1383164" cy="777386"/>
          </a:xfrm>
          <a:prstGeom prst="rect">
            <a:avLst/>
          </a:prstGeom>
        </p:spPr>
      </p:pic>
      <p:sp>
        <p:nvSpPr>
          <p:cNvPr id="21" name="灯片编号占位符 5"/>
          <p:cNvSpPr>
            <a:spLocks noGrp="1"/>
          </p:cNvSpPr>
          <p:nvPr>
            <p:ph type="sldNum" sz="quarter" idx="4"/>
          </p:nvPr>
        </p:nvSpPr>
        <p:spPr>
          <a:xfrm>
            <a:off x="11353800" y="6347349"/>
            <a:ext cx="594064" cy="365125"/>
          </a:xfrm>
          <a:prstGeom prst="rect">
            <a:avLst/>
          </a:prstGeom>
        </p:spPr>
        <p:txBody>
          <a:bodyPr/>
          <a:lstStyle>
            <a:lvl1pPr algn="ctr">
              <a:defRPr sz="1200"/>
            </a:lvl1pPr>
          </a:lstStyle>
          <a:p>
            <a:fld id="{22F78DF7-6B51-4D7F-B3D2-E703A85D591D}" type="slidenum">
              <a:rPr lang="zh-CN" altLang="en-US" smtClean="0"/>
              <a:pPr/>
              <a:t>‹#›</a:t>
            </a:fld>
            <a:endParaRPr lang="zh-CN" altLang="en-US" dirty="0"/>
          </a:p>
        </p:txBody>
      </p:sp>
    </p:spTree>
    <p:extLst>
      <p:ext uri="{BB962C8B-B14F-4D97-AF65-F5344CB8AC3E}">
        <p14:creationId xmlns:p14="http://schemas.microsoft.com/office/powerpoint/2010/main" val="366013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4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Horizontal)">
                                      <p:cBhvr>
                                        <p:cTn id="23" dur="500"/>
                                        <p:tgtEl>
                                          <p:spTgt spid="10"/>
                                        </p:tgtEl>
                                      </p:cBhvr>
                                    </p:animEffect>
                                  </p:childTnLst>
                                </p:cTn>
                              </p:par>
                            </p:childTnLst>
                          </p:cTn>
                        </p:par>
                        <p:par>
                          <p:cTn id="24" fill="hold">
                            <p:stCondLst>
                              <p:cond delay="3000"/>
                            </p:stCondLst>
                            <p:childTnLst>
                              <p:par>
                                <p:cTn id="25" presetID="16" presetClass="entr" presetSubtype="4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Horizontal)">
                                      <p:cBhvr>
                                        <p:cTn id="27" dur="500"/>
                                        <p:tgtEl>
                                          <p:spTgt spid="11"/>
                                        </p:tgtEl>
                                      </p:cBhvr>
                                    </p:animEffect>
                                  </p:childTnLst>
                                </p:cTn>
                              </p:par>
                            </p:childTnLst>
                          </p:cTn>
                        </p:par>
                        <p:par>
                          <p:cTn id="28" fill="hold">
                            <p:stCondLst>
                              <p:cond delay="3500"/>
                            </p:stCondLst>
                            <p:childTnLst>
                              <p:par>
                                <p:cTn id="29" presetID="16" presetClass="entr" presetSubtype="42"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Horizontal)">
                                      <p:cBhvr>
                                        <p:cTn id="31" dur="500"/>
                                        <p:tgtEl>
                                          <p:spTgt spid="12"/>
                                        </p:tgtEl>
                                      </p:cBhvr>
                                    </p:animEffect>
                                  </p:childTnLst>
                                </p:cTn>
                              </p:par>
                            </p:childTnLst>
                          </p:cTn>
                        </p:par>
                        <p:par>
                          <p:cTn id="32" fill="hold">
                            <p:stCondLst>
                              <p:cond delay="4000"/>
                            </p:stCondLst>
                            <p:childTnLst>
                              <p:par>
                                <p:cTn id="33" presetID="16" presetClass="entr" presetSubtype="42"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outHorizontal)">
                                      <p:cBhvr>
                                        <p:cTn id="35" dur="500"/>
                                        <p:tgtEl>
                                          <p:spTgt spid="13"/>
                                        </p:tgtEl>
                                      </p:cBhvr>
                                    </p:animEffect>
                                  </p:childTnLst>
                                </p:cTn>
                              </p:par>
                            </p:childTnLst>
                          </p:cTn>
                        </p:par>
                        <p:par>
                          <p:cTn id="36" fill="hold">
                            <p:stCondLst>
                              <p:cond delay="4500"/>
                            </p:stCondLst>
                            <p:childTnLst>
                              <p:par>
                                <p:cTn id="37" presetID="16" presetClass="entr" presetSubtype="4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arn(outHorizontal)">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animBg="1"/>
      <p:bldP spid="13" grpId="0" animBg="1"/>
      <p:bldP spid="1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F17A8CC8-1097-4623-9781-EDAD43150959}" type="datetime1">
              <a:rPr lang="zh-CN" altLang="en-US" smtClean="0"/>
              <a:t>2021/6/16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8" name="文本框 7"/>
          <p:cNvSpPr txBox="1"/>
          <p:nvPr userDrawn="1"/>
        </p:nvSpPr>
        <p:spPr>
          <a:xfrm>
            <a:off x="5043712" y="2293257"/>
            <a:ext cx="3338285" cy="646331"/>
          </a:xfrm>
          <a:prstGeom prst="rect">
            <a:avLst/>
          </a:prstGeom>
          <a:noFill/>
        </p:spPr>
        <p:txBody>
          <a:bodyPr wrap="square" rtlCol="0">
            <a:spAutoFit/>
          </a:bodyPr>
          <a:lstStyle/>
          <a:p>
            <a:pPr algn="dist"/>
            <a:r>
              <a:rPr lang="zh-CN" altLang="en-US" sz="3600" b="1" dirty="0">
                <a:solidFill>
                  <a:schemeClr val="bg1"/>
                </a:solidFill>
                <a:latin typeface="微软雅黑" panose="020B0503020204020204" pitchFamily="34" charset="-122"/>
                <a:ea typeface="微软雅黑" panose="020B0503020204020204" pitchFamily="34" charset="-122"/>
              </a:rPr>
              <a:t>阶段营销目标</a:t>
            </a:r>
          </a:p>
        </p:txBody>
      </p:sp>
      <p:sp>
        <p:nvSpPr>
          <p:cNvPr id="9" name="文本框 8"/>
          <p:cNvSpPr txBox="1"/>
          <p:nvPr userDrawn="1"/>
        </p:nvSpPr>
        <p:spPr>
          <a:xfrm>
            <a:off x="5043713" y="3196773"/>
            <a:ext cx="6945086" cy="553998"/>
          </a:xfrm>
          <a:prstGeom prst="rect">
            <a:avLst/>
          </a:prstGeom>
          <a:noFill/>
        </p:spPr>
        <p:txBody>
          <a:bodyPr wrap="square" rtlCol="0">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点击添加文本内容说明点击添加文本内容说明点击添加文本内容说明点击添加文本内容说明点击添加文本内容说明点击添加文本内容说明点击添加文本内容说明点击添加文本内容说明点击添加文本内容说明</a:t>
            </a:r>
          </a:p>
        </p:txBody>
      </p:sp>
      <p:grpSp>
        <p:nvGrpSpPr>
          <p:cNvPr id="11" name="组合 10"/>
          <p:cNvGrpSpPr/>
          <p:nvPr userDrawn="1"/>
        </p:nvGrpSpPr>
        <p:grpSpPr>
          <a:xfrm>
            <a:off x="5181598" y="3802745"/>
            <a:ext cx="2322285" cy="336695"/>
            <a:chOff x="5050972" y="3802745"/>
            <a:chExt cx="2322285" cy="336695"/>
          </a:xfrm>
        </p:grpSpPr>
        <p:sp>
          <p:nvSpPr>
            <p:cNvPr id="12" name="文本框 11"/>
            <p:cNvSpPr txBox="1"/>
            <p:nvPr/>
          </p:nvSpPr>
          <p:spPr>
            <a:xfrm>
              <a:off x="5297714" y="3802745"/>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3" name="菱形 12"/>
            <p:cNvSpPr/>
            <p:nvPr/>
          </p:nvSpPr>
          <p:spPr>
            <a:xfrm>
              <a:off x="5050972" y="3863092"/>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nvGrpSpPr>
        <p:grpSpPr>
          <a:xfrm>
            <a:off x="7844969" y="3802745"/>
            <a:ext cx="2336800" cy="336695"/>
            <a:chOff x="7714343" y="3802745"/>
            <a:chExt cx="2336800" cy="336695"/>
          </a:xfrm>
        </p:grpSpPr>
        <p:sp>
          <p:nvSpPr>
            <p:cNvPr id="15" name="文本框 14"/>
            <p:cNvSpPr txBox="1"/>
            <p:nvPr/>
          </p:nvSpPr>
          <p:spPr>
            <a:xfrm>
              <a:off x="7975600" y="3802745"/>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6" name="菱形 15"/>
            <p:cNvSpPr/>
            <p:nvPr/>
          </p:nvSpPr>
          <p:spPr>
            <a:xfrm>
              <a:off x="7714343" y="3863092"/>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a:off x="5188855" y="4230916"/>
            <a:ext cx="2315028" cy="336695"/>
            <a:chOff x="5058229" y="4230916"/>
            <a:chExt cx="2315028" cy="336695"/>
          </a:xfrm>
        </p:grpSpPr>
        <p:sp>
          <p:nvSpPr>
            <p:cNvPr id="18" name="文本框 17"/>
            <p:cNvSpPr txBox="1"/>
            <p:nvPr/>
          </p:nvSpPr>
          <p:spPr>
            <a:xfrm>
              <a:off x="5297714" y="4230916"/>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9" name="菱形 18"/>
            <p:cNvSpPr/>
            <p:nvPr/>
          </p:nvSpPr>
          <p:spPr>
            <a:xfrm>
              <a:off x="5058229" y="4291263"/>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userDrawn="1"/>
        </p:nvGrpSpPr>
        <p:grpSpPr>
          <a:xfrm>
            <a:off x="7852226" y="4230916"/>
            <a:ext cx="2329543" cy="336695"/>
            <a:chOff x="7721600" y="4230916"/>
            <a:chExt cx="2329543" cy="336695"/>
          </a:xfrm>
        </p:grpSpPr>
        <p:sp>
          <p:nvSpPr>
            <p:cNvPr id="21" name="文本框 20"/>
            <p:cNvSpPr txBox="1"/>
            <p:nvPr/>
          </p:nvSpPr>
          <p:spPr>
            <a:xfrm>
              <a:off x="7975600" y="4230916"/>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22" name="菱形 21"/>
            <p:cNvSpPr/>
            <p:nvPr/>
          </p:nvSpPr>
          <p:spPr>
            <a:xfrm>
              <a:off x="7721600" y="4291263"/>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标题 1"/>
          <p:cNvSpPr>
            <a:spLocks noGrp="1"/>
          </p:cNvSpPr>
          <p:nvPr>
            <p:ph type="title"/>
          </p:nvPr>
        </p:nvSpPr>
        <p:spPr>
          <a:xfrm>
            <a:off x="490308" y="491354"/>
            <a:ext cx="6558562" cy="491919"/>
          </a:xfrm>
        </p:spPr>
        <p:txBody>
          <a:bodyPr>
            <a:noAutofit/>
          </a:bodyPr>
          <a:lstStyle>
            <a:lvl1pPr algn="l">
              <a:defRPr sz="3200" b="1">
                <a:solidFill>
                  <a:srgbClr val="1C48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5" name="内容占位符 2"/>
          <p:cNvSpPr>
            <a:spLocks noGrp="1"/>
          </p:cNvSpPr>
          <p:nvPr>
            <p:ph idx="1"/>
          </p:nvPr>
        </p:nvSpPr>
        <p:spPr>
          <a:xfrm>
            <a:off x="490307" y="1080469"/>
            <a:ext cx="11148317" cy="4351338"/>
          </a:xfrm>
        </p:spPr>
        <p:txBody>
          <a:bodyPr>
            <a:normAutofit/>
          </a:bodyPr>
          <a:lstStyle>
            <a:lvl1pPr marL="228600" indent="-228600">
              <a:lnSpc>
                <a:spcPct val="120000"/>
              </a:lnSpc>
              <a:buClr>
                <a:schemeClr val="tx2"/>
              </a:buClr>
              <a:buSzPct val="100000"/>
              <a:buFont typeface="微软雅黑" panose="020B0503020204020204" pitchFamily="34" charset="-122"/>
              <a:buChar char="◎"/>
              <a:defRPr sz="1800"/>
            </a:lvl1pPr>
            <a:lvl2pPr marL="685800" indent="-228600">
              <a:lnSpc>
                <a:spcPct val="120000"/>
              </a:lnSpc>
              <a:buClr>
                <a:schemeClr val="tx2"/>
              </a:buClr>
              <a:buSzPct val="100000"/>
              <a:buFont typeface="微软雅黑" panose="020B0503020204020204" pitchFamily="34" charset="-122"/>
              <a:buChar char="◎"/>
              <a:defRPr sz="1600"/>
            </a:lvl2pPr>
            <a:lvl3pPr marL="1143000" indent="-228600">
              <a:lnSpc>
                <a:spcPct val="120000"/>
              </a:lnSpc>
              <a:buClr>
                <a:schemeClr val="tx2"/>
              </a:buClr>
              <a:buSzPct val="100000"/>
              <a:buFont typeface="微软雅黑" panose="020B0503020204020204" pitchFamily="34" charset="-122"/>
              <a:buChar char="◎"/>
              <a:defRPr sz="1400"/>
            </a:lvl3pPr>
            <a:lvl4pPr marL="1600200" indent="-228600">
              <a:lnSpc>
                <a:spcPct val="120000"/>
              </a:lnSpc>
              <a:buClr>
                <a:schemeClr val="tx2"/>
              </a:buClr>
              <a:buSzPct val="100000"/>
              <a:buFont typeface="微软雅黑" panose="020B0503020204020204" pitchFamily="34" charset="-122"/>
              <a:buChar char="◎"/>
              <a:defRPr sz="1200"/>
            </a:lvl4pPr>
            <a:lvl5pPr marL="2057400" indent="-228600">
              <a:lnSpc>
                <a:spcPct val="120000"/>
              </a:lnSpc>
              <a:buClr>
                <a:schemeClr val="tx2"/>
              </a:buClr>
              <a:buSzPct val="100000"/>
              <a:buFont typeface="微软雅黑" panose="020B0503020204020204" pitchFamily="34" charset="-122"/>
              <a:buChar char="◎"/>
              <a:defRPr sz="12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8" name="矩形 27"/>
          <p:cNvSpPr/>
          <p:nvPr userDrawn="1"/>
        </p:nvSpPr>
        <p:spPr>
          <a:xfrm>
            <a:off x="0" y="441325"/>
            <a:ext cx="329184" cy="5419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85F13BDA-12C5-6A41-9131-FE863747DB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3094" y="319595"/>
            <a:ext cx="1383164" cy="777386"/>
          </a:xfrm>
          <a:prstGeom prst="rect">
            <a:avLst/>
          </a:prstGeom>
        </p:spPr>
      </p:pic>
      <p:sp>
        <p:nvSpPr>
          <p:cNvPr id="26" name="灯片编号占位符 5"/>
          <p:cNvSpPr>
            <a:spLocks noGrp="1"/>
          </p:cNvSpPr>
          <p:nvPr>
            <p:ph type="sldNum" sz="quarter" idx="4"/>
          </p:nvPr>
        </p:nvSpPr>
        <p:spPr>
          <a:xfrm>
            <a:off x="11353800" y="6347349"/>
            <a:ext cx="594064" cy="365125"/>
          </a:xfrm>
          <a:prstGeom prst="rect">
            <a:avLst/>
          </a:prstGeom>
        </p:spPr>
        <p:txBody>
          <a:bodyPr/>
          <a:lstStyle>
            <a:lvl1pPr algn="ctr">
              <a:defRPr sz="1200"/>
            </a:lvl1pPr>
          </a:lstStyle>
          <a:p>
            <a:fld id="{22F78DF7-6B51-4D7F-B3D2-E703A85D591D}" type="slidenum">
              <a:rPr lang="zh-CN" altLang="en-US" smtClean="0"/>
              <a:pPr/>
              <a:t>‹#›</a:t>
            </a:fld>
            <a:endParaRPr lang="zh-CN" altLang="en-US" dirty="0"/>
          </a:p>
        </p:txBody>
      </p:sp>
    </p:spTree>
    <p:extLst>
      <p:ext uri="{BB962C8B-B14F-4D97-AF65-F5344CB8AC3E}">
        <p14:creationId xmlns:p14="http://schemas.microsoft.com/office/powerpoint/2010/main" val="287419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8" grpId="0" animBg="1"/>
    </p:bldLst>
  </p:timing>
  <p:extLst>
    <p:ext uri="{DCECCB84-F9BA-43D5-87BE-67443E8EF086}">
      <p15:sldGuideLst xmlns:p15="http://schemas.microsoft.com/office/powerpoint/2012/main">
        <p15:guide id="1" orient="horz" pos="278" userDrawn="1">
          <p15:clr>
            <a:srgbClr val="FBAE40"/>
          </p15:clr>
        </p15:guide>
        <p15:guide id="2" orient="horz" pos="61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BBED9183-42BE-4831-AA45-E76A354C66B5}" type="datetime1">
              <a:rPr lang="zh-CN" altLang="en-US" smtClean="0"/>
              <a:t>2021/6/16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8" name="文本框 7"/>
          <p:cNvSpPr txBox="1"/>
          <p:nvPr userDrawn="1"/>
        </p:nvSpPr>
        <p:spPr>
          <a:xfrm>
            <a:off x="5043712" y="2293257"/>
            <a:ext cx="3338285" cy="646331"/>
          </a:xfrm>
          <a:prstGeom prst="rect">
            <a:avLst/>
          </a:prstGeom>
          <a:noFill/>
        </p:spPr>
        <p:txBody>
          <a:bodyPr wrap="square" rtlCol="0">
            <a:spAutoFit/>
          </a:bodyPr>
          <a:lstStyle/>
          <a:p>
            <a:pPr algn="dist"/>
            <a:r>
              <a:rPr lang="zh-CN" altLang="en-US" sz="3600" b="1" dirty="0">
                <a:solidFill>
                  <a:schemeClr val="bg1"/>
                </a:solidFill>
                <a:latin typeface="微软雅黑" panose="020B0503020204020204" pitchFamily="34" charset="-122"/>
                <a:ea typeface="微软雅黑" panose="020B0503020204020204" pitchFamily="34" charset="-122"/>
              </a:rPr>
              <a:t>阶段营销目标</a:t>
            </a:r>
          </a:p>
        </p:txBody>
      </p:sp>
      <p:sp>
        <p:nvSpPr>
          <p:cNvPr id="9" name="文本框 8"/>
          <p:cNvSpPr txBox="1"/>
          <p:nvPr userDrawn="1"/>
        </p:nvSpPr>
        <p:spPr>
          <a:xfrm>
            <a:off x="5043713" y="3196773"/>
            <a:ext cx="6945086" cy="553998"/>
          </a:xfrm>
          <a:prstGeom prst="rect">
            <a:avLst/>
          </a:prstGeom>
          <a:noFill/>
        </p:spPr>
        <p:txBody>
          <a:bodyPr wrap="square" rtlCol="0">
            <a:spAutoFit/>
          </a:body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点击添加文本内容说明点击添加文本内容说明点击添加文本内容说明点击添加文本内容说明点击添加文本内容说明点击添加文本内容说明点击添加文本内容说明点击添加文本内容说明点击添加文本内容说明</a:t>
            </a:r>
          </a:p>
        </p:txBody>
      </p:sp>
      <p:grpSp>
        <p:nvGrpSpPr>
          <p:cNvPr id="11" name="组合 10"/>
          <p:cNvGrpSpPr/>
          <p:nvPr userDrawn="1"/>
        </p:nvGrpSpPr>
        <p:grpSpPr>
          <a:xfrm>
            <a:off x="5181598" y="3802745"/>
            <a:ext cx="2322285" cy="336695"/>
            <a:chOff x="5050972" y="3802745"/>
            <a:chExt cx="2322285" cy="336695"/>
          </a:xfrm>
        </p:grpSpPr>
        <p:sp>
          <p:nvSpPr>
            <p:cNvPr id="12" name="文本框 11"/>
            <p:cNvSpPr txBox="1"/>
            <p:nvPr/>
          </p:nvSpPr>
          <p:spPr>
            <a:xfrm>
              <a:off x="5297714" y="3802745"/>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3" name="菱形 12"/>
            <p:cNvSpPr/>
            <p:nvPr/>
          </p:nvSpPr>
          <p:spPr>
            <a:xfrm>
              <a:off x="5050972" y="3863092"/>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nvGrpSpPr>
        <p:grpSpPr>
          <a:xfrm>
            <a:off x="7844969" y="3802745"/>
            <a:ext cx="2336800" cy="336695"/>
            <a:chOff x="7714343" y="3802745"/>
            <a:chExt cx="2336800" cy="336695"/>
          </a:xfrm>
        </p:grpSpPr>
        <p:sp>
          <p:nvSpPr>
            <p:cNvPr id="15" name="文本框 14"/>
            <p:cNvSpPr txBox="1"/>
            <p:nvPr/>
          </p:nvSpPr>
          <p:spPr>
            <a:xfrm>
              <a:off x="7975600" y="3802745"/>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6" name="菱形 15"/>
            <p:cNvSpPr/>
            <p:nvPr/>
          </p:nvSpPr>
          <p:spPr>
            <a:xfrm>
              <a:off x="7714343" y="3863092"/>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a:off x="5188855" y="4230916"/>
            <a:ext cx="2315028" cy="336695"/>
            <a:chOff x="5058229" y="4230916"/>
            <a:chExt cx="2315028" cy="336695"/>
          </a:xfrm>
        </p:grpSpPr>
        <p:sp>
          <p:nvSpPr>
            <p:cNvPr id="18" name="文本框 17"/>
            <p:cNvSpPr txBox="1"/>
            <p:nvPr/>
          </p:nvSpPr>
          <p:spPr>
            <a:xfrm>
              <a:off x="5297714" y="4230916"/>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19" name="菱形 18"/>
            <p:cNvSpPr/>
            <p:nvPr/>
          </p:nvSpPr>
          <p:spPr>
            <a:xfrm>
              <a:off x="5058229" y="4291263"/>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userDrawn="1"/>
        </p:nvGrpSpPr>
        <p:grpSpPr>
          <a:xfrm>
            <a:off x="7852226" y="4230916"/>
            <a:ext cx="2329543" cy="336695"/>
            <a:chOff x="7721600" y="4230916"/>
            <a:chExt cx="2329543" cy="336695"/>
          </a:xfrm>
        </p:grpSpPr>
        <p:sp>
          <p:nvSpPr>
            <p:cNvPr id="21" name="文本框 20"/>
            <p:cNvSpPr txBox="1"/>
            <p:nvPr/>
          </p:nvSpPr>
          <p:spPr>
            <a:xfrm>
              <a:off x="7975600" y="4230916"/>
              <a:ext cx="2075543" cy="336695"/>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小标题文本预设内容</a:t>
              </a:r>
            </a:p>
          </p:txBody>
        </p:sp>
        <p:sp>
          <p:nvSpPr>
            <p:cNvPr id="22" name="菱形 21"/>
            <p:cNvSpPr/>
            <p:nvPr/>
          </p:nvSpPr>
          <p:spPr>
            <a:xfrm>
              <a:off x="7721600" y="4291263"/>
              <a:ext cx="216000" cy="2160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标题 1"/>
          <p:cNvSpPr>
            <a:spLocks noGrp="1"/>
          </p:cNvSpPr>
          <p:nvPr>
            <p:ph type="title"/>
          </p:nvPr>
        </p:nvSpPr>
        <p:spPr>
          <a:xfrm>
            <a:off x="490308" y="491354"/>
            <a:ext cx="6558562" cy="491919"/>
          </a:xfrm>
        </p:spPr>
        <p:txBody>
          <a:bodyPr>
            <a:noAutofit/>
          </a:bodyPr>
          <a:lstStyle>
            <a:lvl1pPr algn="l">
              <a:defRPr sz="3200" b="1">
                <a:solidFill>
                  <a:srgbClr val="1C4885"/>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8" name="矩形 27"/>
          <p:cNvSpPr/>
          <p:nvPr userDrawn="1"/>
        </p:nvSpPr>
        <p:spPr>
          <a:xfrm>
            <a:off x="0" y="441325"/>
            <a:ext cx="329184" cy="5419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85F13BDA-12C5-6A41-9131-FE863747DB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3094" y="319595"/>
            <a:ext cx="1383164" cy="777386"/>
          </a:xfrm>
          <a:prstGeom prst="rect">
            <a:avLst/>
          </a:prstGeom>
        </p:spPr>
      </p:pic>
      <p:sp>
        <p:nvSpPr>
          <p:cNvPr id="25" name="灯片编号占位符 5"/>
          <p:cNvSpPr>
            <a:spLocks noGrp="1"/>
          </p:cNvSpPr>
          <p:nvPr>
            <p:ph type="sldNum" sz="quarter" idx="4"/>
          </p:nvPr>
        </p:nvSpPr>
        <p:spPr>
          <a:xfrm>
            <a:off x="11353800" y="6347349"/>
            <a:ext cx="594064" cy="365125"/>
          </a:xfrm>
          <a:prstGeom prst="rect">
            <a:avLst/>
          </a:prstGeom>
        </p:spPr>
        <p:txBody>
          <a:bodyPr/>
          <a:lstStyle>
            <a:lvl1pPr algn="ctr">
              <a:defRPr sz="1200"/>
            </a:lvl1pPr>
          </a:lstStyle>
          <a:p>
            <a:fld id="{22F78DF7-6B51-4D7F-B3D2-E703A85D591D}" type="slidenum">
              <a:rPr lang="zh-CN" altLang="en-US" smtClean="0"/>
              <a:pPr/>
              <a:t>‹#›</a:t>
            </a:fld>
            <a:endParaRPr lang="zh-CN" altLang="en-US" dirty="0"/>
          </a:p>
        </p:txBody>
      </p:sp>
    </p:spTree>
    <p:extLst>
      <p:ext uri="{BB962C8B-B14F-4D97-AF65-F5344CB8AC3E}">
        <p14:creationId xmlns:p14="http://schemas.microsoft.com/office/powerpoint/2010/main" val="420823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8" grpId="0" animBg="1"/>
    </p:bldLst>
  </p:timing>
  <p:extLst>
    <p:ext uri="{DCECCB84-F9BA-43D5-87BE-67443E8EF086}">
      <p15:sldGuideLst xmlns:p15="http://schemas.microsoft.com/office/powerpoint/2012/main">
        <p15:guide id="1" orient="horz" pos="278">
          <p15:clr>
            <a:srgbClr val="FBAE40"/>
          </p15:clr>
        </p15:guide>
        <p15:guide id="2" orient="horz" pos="61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B627B429-6E18-48B9-825F-1358B6481495}" type="datetime1">
              <a:rPr lang="zh-CN" altLang="en-US" smtClean="0"/>
              <a:t>2021/6/16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D9ED64A-0B67-4079-A76D-675066C2CDF9}" type="slidenum">
              <a:rPr lang="zh-CN" altLang="en-US" smtClean="0"/>
              <a:t>‹#›</a:t>
            </a:fld>
            <a:endParaRPr lang="zh-CN" altLang="en-US"/>
          </a:p>
        </p:txBody>
      </p:sp>
    </p:spTree>
    <p:extLst>
      <p:ext uri="{BB962C8B-B14F-4D97-AF65-F5344CB8AC3E}">
        <p14:creationId xmlns:p14="http://schemas.microsoft.com/office/powerpoint/2010/main" val="2317878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6A5BF01-0747-43A6-9246-AA157D9A5073}" type="datetime1">
              <a:rPr lang="zh-CN" altLang="en-US" smtClean="0"/>
              <a:t>2021/6/16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D9ED64A-0B67-4079-A76D-675066C2CDF9}" type="slidenum">
              <a:rPr lang="zh-CN" altLang="en-US" smtClean="0"/>
              <a:t>‹#›</a:t>
            </a:fld>
            <a:endParaRPr lang="zh-CN" altLang="en-US"/>
          </a:p>
        </p:txBody>
      </p:sp>
    </p:spTree>
    <p:extLst>
      <p:ext uri="{BB962C8B-B14F-4D97-AF65-F5344CB8AC3E}">
        <p14:creationId xmlns:p14="http://schemas.microsoft.com/office/powerpoint/2010/main" val="2847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9357292A-C08C-4756-BA95-6C965DA78CF8}" type="datetime1">
              <a:rPr lang="zh-CN" altLang="en-US" smtClean="0"/>
              <a:t>2021/6/16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D9ED64A-0B67-4079-A76D-675066C2CDF9}" type="slidenum">
              <a:rPr lang="zh-CN" altLang="en-US" smtClean="0"/>
              <a:t>‹#›</a:t>
            </a:fld>
            <a:endParaRPr lang="zh-CN" altLang="en-US"/>
          </a:p>
        </p:txBody>
      </p:sp>
    </p:spTree>
    <p:extLst>
      <p:ext uri="{BB962C8B-B14F-4D97-AF65-F5344CB8AC3E}">
        <p14:creationId xmlns:p14="http://schemas.microsoft.com/office/powerpoint/2010/main" val="293771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6357E12-1D0A-457B-80C5-F610CD5F633F}" type="datetime1">
              <a:rPr lang="zh-CN" altLang="en-US" smtClean="0"/>
              <a:t>2021/6/16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D9ED64A-0B67-4079-A76D-675066C2CDF9}" type="slidenum">
              <a:rPr lang="zh-CN" altLang="en-US" smtClean="0"/>
              <a:t>‹#›</a:t>
            </a:fld>
            <a:endParaRPr lang="zh-CN" altLang="en-US"/>
          </a:p>
        </p:txBody>
      </p:sp>
    </p:spTree>
    <p:extLst>
      <p:ext uri="{BB962C8B-B14F-4D97-AF65-F5344CB8AC3E}">
        <p14:creationId xmlns:p14="http://schemas.microsoft.com/office/powerpoint/2010/main" val="655782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2"/>
          </p:nvPr>
        </p:nvSpPr>
        <p:spPr>
          <a:xfrm>
            <a:off x="838200" y="6356350"/>
            <a:ext cx="2743200" cy="365125"/>
          </a:xfrm>
          <a:prstGeom prst="rect">
            <a:avLst/>
          </a:prstGeom>
        </p:spPr>
        <p:txBody>
          <a:bodyPr/>
          <a:lstStyle/>
          <a:p>
            <a:fld id="{72CB7164-B8E2-4664-A792-9626770617AB}" type="datetime1">
              <a:rPr lang="zh-CN" altLang="en-US" smtClean="0"/>
              <a:t>2021/6/16</a:t>
            </a:fld>
            <a:endParaRPr lang="zh-CN" altLang="en-US"/>
          </a:p>
        </p:txBody>
      </p:sp>
      <p:sp>
        <p:nvSpPr>
          <p:cNvPr id="8" name="页脚占位符 4"/>
          <p:cNvSpPr>
            <a:spLocks noGrp="1"/>
          </p:cNvSpPr>
          <p:nvPr>
            <p:ph type="ftr" sz="quarter" idx="3"/>
          </p:nvPr>
        </p:nvSpPr>
        <p:spPr>
          <a:xfrm>
            <a:off x="4038600" y="6356350"/>
            <a:ext cx="4114800" cy="365125"/>
          </a:xfrm>
          <a:prstGeom prst="rect">
            <a:avLst/>
          </a:prstGeom>
        </p:spPr>
        <p:txBody>
          <a:bodyPr/>
          <a:lstStyle/>
          <a:p>
            <a:endParaRPr lang="zh-CN" altLang="en-US" dirty="0"/>
          </a:p>
        </p:txBody>
      </p:sp>
      <p:sp>
        <p:nvSpPr>
          <p:cNvPr id="9" name="灯片编号占位符 5"/>
          <p:cNvSpPr>
            <a:spLocks noGrp="1"/>
          </p:cNvSpPr>
          <p:nvPr>
            <p:ph type="sldNum" sz="quarter" idx="4"/>
          </p:nvPr>
        </p:nvSpPr>
        <p:spPr>
          <a:xfrm>
            <a:off x="11353800" y="6347349"/>
            <a:ext cx="594064" cy="365125"/>
          </a:xfrm>
          <a:prstGeom prst="rect">
            <a:avLst/>
          </a:prstGeom>
        </p:spPr>
        <p:txBody>
          <a:bodyPr/>
          <a:lstStyle>
            <a:lvl1pPr algn="ctr">
              <a:defRPr sz="1200"/>
            </a:lvl1pPr>
          </a:lstStyle>
          <a:p>
            <a:fld id="{22F78DF7-6B51-4D7F-B3D2-E703A85D591D}" type="slidenum">
              <a:rPr lang="zh-CN" altLang="en-US" smtClean="0"/>
              <a:pPr/>
              <a:t>‹#›</a:t>
            </a:fld>
            <a:endParaRPr lang="zh-CN" altLang="en-US" dirty="0"/>
          </a:p>
        </p:txBody>
      </p:sp>
    </p:spTree>
    <p:extLst>
      <p:ext uri="{BB962C8B-B14F-4D97-AF65-F5344CB8AC3E}">
        <p14:creationId xmlns:p14="http://schemas.microsoft.com/office/powerpoint/2010/main" val="1029918994"/>
      </p:ext>
    </p:extLst>
  </p:cSld>
  <p:clrMap bg1="lt1" tx1="dk1" bg2="lt2" tx2="dk2" accent1="accent1" accent2="accent2" accent3="accent3" accent4="accent4" accent5="accent5" accent6="accent6" hlink="hlink" folHlink="folHlink"/>
  <p:sldLayoutIdLst>
    <p:sldLayoutId id="2147483665" r:id="rId1"/>
    <p:sldLayoutId id="2147483651" r:id="rId2"/>
    <p:sldLayoutId id="2147483659" r:id="rId3"/>
    <p:sldLayoutId id="2147483649" r:id="rId4"/>
    <p:sldLayoutId id="2147483663" r:id="rId5"/>
    <p:sldLayoutId id="2147483652" r:id="rId6"/>
    <p:sldLayoutId id="2147483653" r:id="rId7"/>
    <p:sldLayoutId id="2147483656" r:id="rId8"/>
    <p:sldLayoutId id="2147483657" r:id="rId9"/>
    <p:sldLayoutId id="2147483658" r:id="rId10"/>
    <p:sldLayoutId id="214748366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11.xml"/></Relationships>
</file>

<file path=ppt/slides/_rels/slide2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hart" Target="../charts/chart16.xml"/></Relationships>
</file>

<file path=ppt/slides/_rels/slide2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chart" Target="../charts/chart5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chart" Target="../charts/chart5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257" y="3688274"/>
            <a:ext cx="12204927" cy="1955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a:p>
        </p:txBody>
      </p:sp>
      <p:pic>
        <p:nvPicPr>
          <p:cNvPr id="19" name="图片 2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492256" y="3768593"/>
            <a:ext cx="2704806" cy="179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739614" y="3785041"/>
            <a:ext cx="2617113" cy="174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6"/>
          <p:cNvSpPr txBox="1"/>
          <p:nvPr/>
        </p:nvSpPr>
        <p:spPr>
          <a:xfrm>
            <a:off x="1585397" y="1889874"/>
            <a:ext cx="2728632" cy="830997"/>
          </a:xfrm>
          <a:prstGeom prst="rect">
            <a:avLst/>
          </a:prstGeom>
          <a:noFill/>
        </p:spPr>
        <p:txBody>
          <a:bodyPr wrap="none" rtlCol="0">
            <a:spAutoFit/>
          </a:bodyPr>
          <a:lstStyle/>
          <a:p>
            <a:r>
              <a:rPr lang="en-US" altLang="zh-CN" sz="4800" b="1" dirty="0" smtClean="0">
                <a:solidFill>
                  <a:schemeClr val="accent5"/>
                </a:solidFill>
                <a:latin typeface="微软雅黑" panose="020B0503020204020204" pitchFamily="34" charset="-122"/>
                <a:ea typeface="微软雅黑" panose="020B0503020204020204" pitchFamily="34" charset="-122"/>
              </a:rPr>
              <a:t>${1-1-T}</a:t>
            </a:r>
            <a:endParaRPr lang="en-US" altLang="zh-CN" sz="4800" b="1" dirty="0">
              <a:solidFill>
                <a:schemeClr val="accent5"/>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flipH="1">
            <a:off x="0" y="5729894"/>
            <a:ext cx="12202605" cy="107950"/>
            <a:chOff x="0" y="5588000"/>
            <a:chExt cx="12202605" cy="107950"/>
          </a:xfrm>
        </p:grpSpPr>
        <p:sp>
          <p:nvSpPr>
            <p:cNvPr id="24" name="矩形 23"/>
            <p:cNvSpPr/>
            <p:nvPr/>
          </p:nvSpPr>
          <p:spPr>
            <a:xfrm>
              <a:off x="0" y="5588000"/>
              <a:ext cx="6605362"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739613" y="5588000"/>
              <a:ext cx="2617113"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497799" y="5588000"/>
              <a:ext cx="2704806"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5"/>
          <p:cNvSpPr>
            <a:spLocks noChangeArrowheads="1"/>
          </p:cNvSpPr>
          <p:nvPr/>
        </p:nvSpPr>
        <p:spPr bwMode="auto">
          <a:xfrm>
            <a:off x="1239526" y="4657096"/>
            <a:ext cx="5338582" cy="5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a:r>
              <a:rPr lang="en-US" altLang="ko-KR" sz="3200" dirty="0">
                <a:solidFill>
                  <a:schemeClr val="bg1"/>
                </a:solidFill>
                <a:latin typeface="微软雅黑" panose="020B0503020204020204" pitchFamily="34" charset="-122"/>
                <a:ea typeface="微软雅黑" panose="020B0503020204020204" pitchFamily="34" charset="-122"/>
              </a:rPr>
              <a:t>2021</a:t>
            </a:r>
            <a:r>
              <a:rPr lang="en-US" altLang="zh-CN" sz="3200" dirty="0">
                <a:solidFill>
                  <a:schemeClr val="bg1"/>
                </a:solidFill>
                <a:latin typeface="微软雅黑" panose="020B0503020204020204" pitchFamily="34" charset="-122"/>
                <a:ea typeface="微软雅黑" panose="020B0503020204020204" pitchFamily="34" charset="-122"/>
              </a:rPr>
              <a:t>-01</a:t>
            </a:r>
            <a:endParaRPr lang="ko-KR" altLang="en-US" sz="3200" dirty="0">
              <a:solidFill>
                <a:schemeClr val="bg1"/>
              </a:solidFill>
              <a:latin typeface="微软雅黑" panose="020B0503020204020204" pitchFamily="34" charset="-122"/>
            </a:endParaRPr>
          </a:p>
        </p:txBody>
      </p:sp>
      <p:pic>
        <p:nvPicPr>
          <p:cNvPr id="12" name="图片 11">
            <a:extLst>
              <a:ext uri="{FF2B5EF4-FFF2-40B4-BE49-F238E27FC236}">
                <a16:creationId xmlns:a16="http://schemas.microsoft.com/office/drawing/2014/main" id="{85F13BDA-12C5-6A41-9131-FE863747DB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03094" y="319595"/>
            <a:ext cx="1383164" cy="777386"/>
          </a:xfrm>
          <a:prstGeom prst="rect">
            <a:avLst/>
          </a:prstGeom>
        </p:spPr>
      </p:pic>
    </p:spTree>
    <p:extLst>
      <p:ext uri="{BB962C8B-B14F-4D97-AF65-F5344CB8AC3E}">
        <p14:creationId xmlns:p14="http://schemas.microsoft.com/office/powerpoint/2010/main" val="387277715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29"/>
                                        </p:tgtEl>
                                      </p:cBhvr>
                                    </p:animEffect>
                                  </p:childTnLst>
                                </p:cTn>
                              </p:par>
                              <p:par>
                                <p:cTn id="16" presetID="3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750" fill="hold"/>
                                        <p:tgtEl>
                                          <p:spTgt spid="19"/>
                                        </p:tgtEl>
                                        <p:attrNameLst>
                                          <p:attrName>ppt_w</p:attrName>
                                        </p:attrNameLst>
                                      </p:cBhvr>
                                      <p:tavLst>
                                        <p:tav tm="0">
                                          <p:val>
                                            <p:fltVal val="0"/>
                                          </p:val>
                                        </p:tav>
                                        <p:tav tm="100000">
                                          <p:val>
                                            <p:strVal val="#ppt_w"/>
                                          </p:val>
                                        </p:tav>
                                      </p:tavLst>
                                    </p:anim>
                                    <p:anim calcmode="lin" valueType="num">
                                      <p:cBhvr>
                                        <p:cTn id="19" dur="750" fill="hold"/>
                                        <p:tgtEl>
                                          <p:spTgt spid="19"/>
                                        </p:tgtEl>
                                        <p:attrNameLst>
                                          <p:attrName>ppt_h</p:attrName>
                                        </p:attrNameLst>
                                      </p:cBhvr>
                                      <p:tavLst>
                                        <p:tav tm="0">
                                          <p:val>
                                            <p:fltVal val="0"/>
                                          </p:val>
                                        </p:tav>
                                        <p:tav tm="100000">
                                          <p:val>
                                            <p:strVal val="#ppt_h"/>
                                          </p:val>
                                        </p:tav>
                                      </p:tavLst>
                                    </p:anim>
                                    <p:anim calcmode="lin" valueType="num">
                                      <p:cBhvr>
                                        <p:cTn id="20" dur="750" fill="hold"/>
                                        <p:tgtEl>
                                          <p:spTgt spid="19"/>
                                        </p:tgtEl>
                                        <p:attrNameLst>
                                          <p:attrName>style.rotation</p:attrName>
                                        </p:attrNameLst>
                                      </p:cBhvr>
                                      <p:tavLst>
                                        <p:tav tm="0">
                                          <p:val>
                                            <p:fltVal val="90"/>
                                          </p:val>
                                        </p:tav>
                                        <p:tav tm="100000">
                                          <p:val>
                                            <p:fltVal val="0"/>
                                          </p:val>
                                        </p:tav>
                                      </p:tavLst>
                                    </p:anim>
                                    <p:animEffect transition="in" filter="fade">
                                      <p:cBhvr>
                                        <p:cTn id="21" dur="750"/>
                                        <p:tgtEl>
                                          <p:spTgt spid="19"/>
                                        </p:tgtEl>
                                      </p:cBhvr>
                                    </p:animEffect>
                                  </p:childTnLst>
                                </p:cTn>
                              </p:par>
                              <p:par>
                                <p:cTn id="22" presetID="31"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750" fill="hold"/>
                                        <p:tgtEl>
                                          <p:spTgt spid="20"/>
                                        </p:tgtEl>
                                        <p:attrNameLst>
                                          <p:attrName>ppt_w</p:attrName>
                                        </p:attrNameLst>
                                      </p:cBhvr>
                                      <p:tavLst>
                                        <p:tav tm="0">
                                          <p:val>
                                            <p:fltVal val="0"/>
                                          </p:val>
                                        </p:tav>
                                        <p:tav tm="100000">
                                          <p:val>
                                            <p:strVal val="#ppt_w"/>
                                          </p:val>
                                        </p:tav>
                                      </p:tavLst>
                                    </p:anim>
                                    <p:anim calcmode="lin" valueType="num">
                                      <p:cBhvr>
                                        <p:cTn id="25" dur="750" fill="hold"/>
                                        <p:tgtEl>
                                          <p:spTgt spid="20"/>
                                        </p:tgtEl>
                                        <p:attrNameLst>
                                          <p:attrName>ppt_h</p:attrName>
                                        </p:attrNameLst>
                                      </p:cBhvr>
                                      <p:tavLst>
                                        <p:tav tm="0">
                                          <p:val>
                                            <p:fltVal val="0"/>
                                          </p:val>
                                        </p:tav>
                                        <p:tav tm="100000">
                                          <p:val>
                                            <p:strVal val="#ppt_h"/>
                                          </p:val>
                                        </p:tav>
                                      </p:tavLst>
                                    </p:anim>
                                    <p:anim calcmode="lin" valueType="num">
                                      <p:cBhvr>
                                        <p:cTn id="26" dur="750" fill="hold"/>
                                        <p:tgtEl>
                                          <p:spTgt spid="20"/>
                                        </p:tgtEl>
                                        <p:attrNameLst>
                                          <p:attrName>style.rotation</p:attrName>
                                        </p:attrNameLst>
                                      </p:cBhvr>
                                      <p:tavLst>
                                        <p:tav tm="0">
                                          <p:val>
                                            <p:fltVal val="90"/>
                                          </p:val>
                                        </p:tav>
                                        <p:tav tm="100000">
                                          <p:val>
                                            <p:fltVal val="0"/>
                                          </p:val>
                                        </p:tav>
                                      </p:tavLst>
                                    </p:anim>
                                    <p:animEffect transition="in" filter="fade">
                                      <p:cBhvr>
                                        <p:cTn id="27" dur="750"/>
                                        <p:tgtEl>
                                          <p:spTgt spid="20"/>
                                        </p:tgtEl>
                                      </p:cBhvr>
                                    </p:animEffect>
                                  </p:childTnLst>
                                </p:cTn>
                              </p:par>
                              <p:par>
                                <p:cTn id="28" presetID="14" presetClass="entr" presetSubtype="5"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vertical)">
                                      <p:cBhvr>
                                        <p:cTn id="30" dur="500"/>
                                        <p:tgtEl>
                                          <p:spTgt spid="23"/>
                                        </p:tgtEl>
                                      </p:cBhvr>
                                    </p:animEffect>
                                  </p:childTnLst>
                                </p:cTn>
                              </p:par>
                            </p:childTnLst>
                          </p:cTn>
                        </p:par>
                        <p:par>
                          <p:cTn id="31" fill="hold">
                            <p:stCondLst>
                              <p:cond delay="1300"/>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21"/>
                                        </p:tgtEl>
                                        <p:attrNameLst>
                                          <p:attrName>style.visibility</p:attrName>
                                        </p:attrNameLst>
                                      </p:cBhvr>
                                      <p:to>
                                        <p:strVal val="visible"/>
                                      </p:to>
                                    </p:set>
                                    <p:anim by="(-#ppt_w*2)" calcmode="lin" valueType="num">
                                      <p:cBhvr rctx="PPT">
                                        <p:cTn id="34" dur="375" autoRev="1" fill="hold">
                                          <p:stCondLst>
                                            <p:cond delay="0"/>
                                          </p:stCondLst>
                                        </p:cTn>
                                        <p:tgtEl>
                                          <p:spTgt spid="21"/>
                                        </p:tgtEl>
                                        <p:attrNameLst>
                                          <p:attrName>ppt_w</p:attrName>
                                        </p:attrNameLst>
                                      </p:cBhvr>
                                    </p:anim>
                                    <p:anim by="(#ppt_w*0.50)" calcmode="lin" valueType="num">
                                      <p:cBhvr>
                                        <p:cTn id="35" dur="375" decel="50000" autoRev="1" fill="hold">
                                          <p:stCondLst>
                                            <p:cond delay="0"/>
                                          </p:stCondLst>
                                        </p:cTn>
                                        <p:tgtEl>
                                          <p:spTgt spid="21"/>
                                        </p:tgtEl>
                                        <p:attrNameLst>
                                          <p:attrName>ppt_x</p:attrName>
                                        </p:attrNameLst>
                                      </p:cBhvr>
                                    </p:anim>
                                    <p:anim from="(-#ppt_h/2)" to="(#ppt_y)" calcmode="lin" valueType="num">
                                      <p:cBhvr>
                                        <p:cTn id="36" dur="750" fill="hold">
                                          <p:stCondLst>
                                            <p:cond delay="0"/>
                                          </p:stCondLst>
                                        </p:cTn>
                                        <p:tgtEl>
                                          <p:spTgt spid="21"/>
                                        </p:tgtEl>
                                        <p:attrNameLst>
                                          <p:attrName>ppt_y</p:attrName>
                                        </p:attrNameLst>
                                      </p:cBhvr>
                                    </p:anim>
                                    <p:animRot by="21600000">
                                      <p:cBhvr>
                                        <p:cTn id="37" dur="750"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9"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7" y="491354"/>
            <a:ext cx="11621180" cy="491919"/>
          </a:xfrm>
        </p:spPr>
        <p:txBody>
          <a:bodyPr>
            <a:noAutofit/>
          </a:bodyPr>
          <a:lstStyle/>
          <a:p>
            <a:r>
              <a:rPr lang="zh-CN" altLang="en-US" dirty="0"/>
              <a:t>员工参与率</a:t>
            </a:r>
          </a:p>
        </p:txBody>
      </p:sp>
      <p:sp>
        <p:nvSpPr>
          <p:cNvPr id="4" name="内容占位符 3"/>
          <p:cNvSpPr>
            <a:spLocks noGrp="1"/>
          </p:cNvSpPr>
          <p:nvPr>
            <p:ph idx="1"/>
          </p:nvPr>
        </p:nvSpPr>
        <p:spPr/>
        <p:txBody>
          <a:bodyPr/>
          <a:lstStyle/>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a:t>
            </a:fld>
            <a:endParaRPr lang="zh-CN" altLang="en-US" dirty="0"/>
          </a:p>
        </p:txBody>
      </p:sp>
      <p:graphicFrame>
        <p:nvGraphicFramePr>
          <p:cNvPr id="9" name="图表 8"/>
          <p:cNvGraphicFramePr/>
          <p:nvPr>
            <p:extLst>
              <p:ext uri="{D42A27DB-BD31-4B8C-83A1-F6EECF244321}">
                <p14:modId xmlns:p14="http://schemas.microsoft.com/office/powerpoint/2010/main" val="3931323258"/>
              </p:ext>
            </p:extLst>
          </p:nvPr>
        </p:nvGraphicFramePr>
        <p:xfrm>
          <a:off x="907543" y="1390754"/>
          <a:ext cx="5156922" cy="3889645"/>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直接连接符 9"/>
          <p:cNvCxnSpPr/>
          <p:nvPr/>
        </p:nvCxnSpPr>
        <p:spPr>
          <a:xfrm>
            <a:off x="709127" y="5628578"/>
            <a:ext cx="10618236"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955203" y="5650812"/>
            <a:ext cx="7962108" cy="1107996"/>
          </a:xfrm>
          <a:prstGeom prst="rect">
            <a:avLst/>
          </a:prstGeom>
        </p:spPr>
        <p:txBody>
          <a:bodyPr wrap="square">
            <a:spAutoFit/>
          </a:bodyPr>
          <a:lstStyle/>
          <a:p>
            <a:pPr>
              <a:lnSpc>
                <a:spcPct val="150000"/>
              </a:lnSpc>
            </a:pPr>
            <a:r>
              <a:rPr lang="zh-CN" altLang="en-US" sz="1200" dirty="0">
                <a:latin typeface="微软雅黑" pitchFamily="34" charset="-122"/>
                <a:ea typeface="微软雅黑" pitchFamily="34" charset="-122"/>
              </a:rPr>
              <a:t>注：数据有效性验证方式包含以下四种：</a:t>
            </a:r>
            <a:endParaRPr lang="en-US" altLang="zh-CN" sz="1200" dirty="0">
              <a:latin typeface="微软雅黑" pitchFamily="34" charset="-122"/>
              <a:ea typeface="微软雅黑" pitchFamily="34" charset="-122"/>
            </a:endParaRPr>
          </a:p>
          <a:p>
            <a:pPr>
              <a:lnSpc>
                <a:spcPct val="200000"/>
              </a:lnSpc>
            </a:pP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、数据完整性；                                                              </a:t>
            </a: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、同义题目答案对比验证；</a:t>
            </a:r>
            <a:endParaRPr lang="en-US" altLang="zh-CN" sz="1200" dirty="0">
              <a:latin typeface="微软雅黑" pitchFamily="34" charset="-122"/>
              <a:ea typeface="微软雅黑" pitchFamily="34" charset="-122"/>
            </a:endParaRPr>
          </a:p>
          <a:p>
            <a:pPr>
              <a:lnSpc>
                <a:spcPct val="200000"/>
              </a:lnSpc>
            </a:pPr>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、同问卷回答差异；                                                       </a:t>
            </a: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、重复问卷验证；</a:t>
            </a:r>
            <a:endParaRPr lang="en-US" altLang="zh-CN" sz="1200" dirty="0">
              <a:latin typeface="微软雅黑" pitchFamily="34" charset="-122"/>
              <a:ea typeface="微软雅黑" pitchFamily="34" charset="-122"/>
            </a:endParaRPr>
          </a:p>
        </p:txBody>
      </p:sp>
      <p:grpSp>
        <p:nvGrpSpPr>
          <p:cNvPr id="12" name="组合 11"/>
          <p:cNvGrpSpPr/>
          <p:nvPr/>
        </p:nvGrpSpPr>
        <p:grpSpPr>
          <a:xfrm>
            <a:off x="3521400" y="6030863"/>
            <a:ext cx="6000792" cy="676280"/>
            <a:chOff x="2285984" y="5626116"/>
            <a:chExt cx="6000792" cy="676280"/>
          </a:xfrm>
          <a:solidFill>
            <a:schemeClr val="tx2"/>
          </a:solidFill>
        </p:grpSpPr>
        <p:grpSp>
          <p:nvGrpSpPr>
            <p:cNvPr id="13" name="组合 16"/>
            <p:cNvGrpSpPr/>
            <p:nvPr/>
          </p:nvGrpSpPr>
          <p:grpSpPr>
            <a:xfrm>
              <a:off x="2286554" y="5699205"/>
              <a:ext cx="1571066" cy="174563"/>
              <a:chOff x="4644008" y="1844824"/>
              <a:chExt cx="1944216" cy="216024"/>
            </a:xfrm>
            <a:grpFill/>
          </p:grpSpPr>
          <p:sp>
            <p:nvSpPr>
              <p:cNvPr id="47" name="矩形 46"/>
              <p:cNvSpPr/>
              <p:nvPr/>
            </p:nvSpPr>
            <p:spPr>
              <a:xfrm>
                <a:off x="464400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矩形 47"/>
              <p:cNvSpPr/>
              <p:nvPr/>
            </p:nvSpPr>
            <p:spPr>
              <a:xfrm>
                <a:off x="493204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矩形 48"/>
              <p:cNvSpPr/>
              <p:nvPr/>
            </p:nvSpPr>
            <p:spPr>
              <a:xfrm>
                <a:off x="5220072"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endParaRPr>
              </a:p>
            </p:txBody>
          </p:sp>
          <p:sp>
            <p:nvSpPr>
              <p:cNvPr id="50" name="矩形 49"/>
              <p:cNvSpPr/>
              <p:nvPr/>
            </p:nvSpPr>
            <p:spPr>
              <a:xfrm>
                <a:off x="5508104"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50"/>
              <p:cNvSpPr/>
              <p:nvPr/>
            </p:nvSpPr>
            <p:spPr>
              <a:xfrm>
                <a:off x="5796136"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矩形 51"/>
              <p:cNvSpPr/>
              <p:nvPr/>
            </p:nvSpPr>
            <p:spPr>
              <a:xfrm>
                <a:off x="6084168"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endParaRPr>
              </a:p>
            </p:txBody>
          </p:sp>
          <p:sp>
            <p:nvSpPr>
              <p:cNvPr id="53" name="矩形 52"/>
              <p:cNvSpPr/>
              <p:nvPr/>
            </p:nvSpPr>
            <p:spPr>
              <a:xfrm>
                <a:off x="637220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4" name="组合 17"/>
            <p:cNvGrpSpPr/>
            <p:nvPr/>
          </p:nvGrpSpPr>
          <p:grpSpPr>
            <a:xfrm>
              <a:off x="6715140" y="5626116"/>
              <a:ext cx="1571066" cy="174563"/>
              <a:chOff x="4644008" y="1844824"/>
              <a:chExt cx="1944216" cy="216024"/>
            </a:xfrm>
            <a:grpFill/>
          </p:grpSpPr>
          <p:sp>
            <p:nvSpPr>
              <p:cNvPr id="40" name="矩形 39"/>
              <p:cNvSpPr/>
              <p:nvPr/>
            </p:nvSpPr>
            <p:spPr>
              <a:xfrm>
                <a:off x="464400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1" name="矩形 40"/>
              <p:cNvSpPr/>
              <p:nvPr/>
            </p:nvSpPr>
            <p:spPr>
              <a:xfrm>
                <a:off x="493204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2" name="矩形 41"/>
              <p:cNvSpPr/>
              <p:nvPr/>
            </p:nvSpPr>
            <p:spPr>
              <a:xfrm>
                <a:off x="5220072"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43" name="矩形 42"/>
              <p:cNvSpPr/>
              <p:nvPr/>
            </p:nvSpPr>
            <p:spPr>
              <a:xfrm>
                <a:off x="5508104"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4" name="矩形 43"/>
              <p:cNvSpPr/>
              <p:nvPr/>
            </p:nvSpPr>
            <p:spPr>
              <a:xfrm>
                <a:off x="5796136"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sp>
            <p:nvSpPr>
              <p:cNvPr id="45" name="矩形 44"/>
              <p:cNvSpPr/>
              <p:nvPr/>
            </p:nvSpPr>
            <p:spPr>
              <a:xfrm>
                <a:off x="6084168"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1</a:t>
                </a:r>
                <a:endParaRPr lang="zh-CN" altLang="en-US" sz="1200" dirty="0">
                  <a:solidFill>
                    <a:schemeClr val="bg1"/>
                  </a:solidFill>
                  <a:latin typeface="微软雅黑" pitchFamily="34" charset="-122"/>
                  <a:ea typeface="微软雅黑" pitchFamily="34" charset="-122"/>
                </a:endParaRPr>
              </a:p>
            </p:txBody>
          </p:sp>
          <p:sp>
            <p:nvSpPr>
              <p:cNvPr id="46" name="矩形 45"/>
              <p:cNvSpPr/>
              <p:nvPr/>
            </p:nvSpPr>
            <p:spPr>
              <a:xfrm>
                <a:off x="637220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itchFamily="34" charset="-122"/>
                  <a:ea typeface="微软雅黑" pitchFamily="34" charset="-122"/>
                </a:endParaRPr>
              </a:p>
            </p:txBody>
          </p:sp>
        </p:grpSp>
        <p:grpSp>
          <p:nvGrpSpPr>
            <p:cNvPr id="15" name="组合 25"/>
            <p:cNvGrpSpPr/>
            <p:nvPr/>
          </p:nvGrpSpPr>
          <p:grpSpPr>
            <a:xfrm>
              <a:off x="2285984" y="6065919"/>
              <a:ext cx="1571066" cy="174563"/>
              <a:chOff x="4644008" y="1844824"/>
              <a:chExt cx="1944216" cy="216024"/>
            </a:xfrm>
            <a:grpFill/>
          </p:grpSpPr>
          <p:sp>
            <p:nvSpPr>
              <p:cNvPr id="33" name="矩形 32"/>
              <p:cNvSpPr/>
              <p:nvPr/>
            </p:nvSpPr>
            <p:spPr>
              <a:xfrm>
                <a:off x="464400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4" name="矩形 33"/>
              <p:cNvSpPr/>
              <p:nvPr/>
            </p:nvSpPr>
            <p:spPr>
              <a:xfrm>
                <a:off x="493204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5" name="矩形 34"/>
              <p:cNvSpPr/>
              <p:nvPr/>
            </p:nvSpPr>
            <p:spPr>
              <a:xfrm>
                <a:off x="5220072"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6" name="矩形 35"/>
              <p:cNvSpPr/>
              <p:nvPr/>
            </p:nvSpPr>
            <p:spPr>
              <a:xfrm>
                <a:off x="5508104"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7" name="矩形 36"/>
              <p:cNvSpPr/>
              <p:nvPr/>
            </p:nvSpPr>
            <p:spPr>
              <a:xfrm>
                <a:off x="5796136"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8" name="矩形 37"/>
              <p:cNvSpPr/>
              <p:nvPr/>
            </p:nvSpPr>
            <p:spPr>
              <a:xfrm>
                <a:off x="608416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9" name="矩形 38"/>
              <p:cNvSpPr/>
              <p:nvPr/>
            </p:nvSpPr>
            <p:spPr>
              <a:xfrm>
                <a:off x="637220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grpSp>
        <p:grpSp>
          <p:nvGrpSpPr>
            <p:cNvPr id="16" name="组合 32"/>
            <p:cNvGrpSpPr/>
            <p:nvPr/>
          </p:nvGrpSpPr>
          <p:grpSpPr>
            <a:xfrm>
              <a:off x="6715710" y="5916001"/>
              <a:ext cx="1571066" cy="386395"/>
              <a:chOff x="6215644" y="6206515"/>
              <a:chExt cx="1571066" cy="386395"/>
            </a:xfrm>
            <a:grpFill/>
          </p:grpSpPr>
          <p:grpSp>
            <p:nvGrpSpPr>
              <p:cNvPr id="17" name="组合 33"/>
              <p:cNvGrpSpPr/>
              <p:nvPr/>
            </p:nvGrpSpPr>
            <p:grpSpPr>
              <a:xfrm>
                <a:off x="6215649" y="6206515"/>
                <a:ext cx="1571069" cy="174563"/>
                <a:chOff x="4644008" y="1844824"/>
                <a:chExt cx="1944216" cy="216024"/>
              </a:xfrm>
              <a:grpFill/>
            </p:grpSpPr>
            <p:sp>
              <p:nvSpPr>
                <p:cNvPr id="26" name="矩形 36"/>
                <p:cNvSpPr/>
                <p:nvPr/>
              </p:nvSpPr>
              <p:spPr>
                <a:xfrm>
                  <a:off x="464400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7" name="矩形 26"/>
                <p:cNvSpPr/>
                <p:nvPr/>
              </p:nvSpPr>
              <p:spPr>
                <a:xfrm>
                  <a:off x="493204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8" name="矩形 27"/>
                <p:cNvSpPr/>
                <p:nvPr/>
              </p:nvSpPr>
              <p:spPr>
                <a:xfrm>
                  <a:off x="5220072"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5</a:t>
                  </a:r>
                  <a:endParaRPr lang="zh-CN" altLang="en-US" sz="1200" dirty="0">
                    <a:solidFill>
                      <a:schemeClr val="bg1"/>
                    </a:solidFill>
                    <a:latin typeface="微软雅黑" pitchFamily="34" charset="-122"/>
                    <a:ea typeface="微软雅黑" pitchFamily="34" charset="-122"/>
                  </a:endParaRPr>
                </a:p>
              </p:txBody>
            </p:sp>
            <p:sp>
              <p:nvSpPr>
                <p:cNvPr id="29" name="矩形 28"/>
                <p:cNvSpPr/>
                <p:nvPr/>
              </p:nvSpPr>
              <p:spPr>
                <a:xfrm>
                  <a:off x="5508104"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0" name="矩形 29"/>
                <p:cNvSpPr/>
                <p:nvPr/>
              </p:nvSpPr>
              <p:spPr>
                <a:xfrm>
                  <a:off x="5796136"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3</a:t>
                  </a:r>
                  <a:endParaRPr lang="zh-CN" altLang="en-US" sz="1200" dirty="0">
                    <a:solidFill>
                      <a:schemeClr val="bg1"/>
                    </a:solidFill>
                    <a:latin typeface="微软雅黑" pitchFamily="34" charset="-122"/>
                    <a:ea typeface="微软雅黑" pitchFamily="34" charset="-122"/>
                  </a:endParaRPr>
                </a:p>
              </p:txBody>
            </p:sp>
            <p:sp>
              <p:nvSpPr>
                <p:cNvPr id="31" name="矩形 30"/>
                <p:cNvSpPr/>
                <p:nvPr/>
              </p:nvSpPr>
              <p:spPr>
                <a:xfrm>
                  <a:off x="6084168"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32" name="矩形 31"/>
                <p:cNvSpPr/>
                <p:nvPr/>
              </p:nvSpPr>
              <p:spPr>
                <a:xfrm>
                  <a:off x="6372200" y="1844824"/>
                  <a:ext cx="216024"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2</a:t>
                  </a:r>
                  <a:endParaRPr lang="zh-CN" altLang="en-US" sz="1200" dirty="0">
                    <a:solidFill>
                      <a:schemeClr val="bg1"/>
                    </a:solidFill>
                    <a:latin typeface="微软雅黑" pitchFamily="34" charset="-122"/>
                    <a:ea typeface="微软雅黑" pitchFamily="34" charset="-122"/>
                  </a:endParaRPr>
                </a:p>
              </p:txBody>
            </p:sp>
          </p:grpSp>
          <p:grpSp>
            <p:nvGrpSpPr>
              <p:cNvPr id="18" name="组合 41"/>
              <p:cNvGrpSpPr/>
              <p:nvPr/>
            </p:nvGrpSpPr>
            <p:grpSpPr>
              <a:xfrm>
                <a:off x="6215649" y="6418347"/>
                <a:ext cx="1571069" cy="174563"/>
                <a:chOff x="4644008" y="1844824"/>
                <a:chExt cx="1944216" cy="216024"/>
              </a:xfrm>
              <a:grpFill/>
            </p:grpSpPr>
            <p:sp>
              <p:nvSpPr>
                <p:cNvPr id="19" name="矩形 18"/>
                <p:cNvSpPr/>
                <p:nvPr/>
              </p:nvSpPr>
              <p:spPr>
                <a:xfrm>
                  <a:off x="4644008"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0" name="矩形 19"/>
                <p:cNvSpPr/>
                <p:nvPr/>
              </p:nvSpPr>
              <p:spPr>
                <a:xfrm>
                  <a:off x="4932040"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1" name="矩形 20"/>
                <p:cNvSpPr/>
                <p:nvPr/>
              </p:nvSpPr>
              <p:spPr>
                <a:xfrm>
                  <a:off x="5220072"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5</a:t>
                  </a:r>
                  <a:endParaRPr lang="zh-CN" altLang="en-US" sz="1200" dirty="0">
                    <a:solidFill>
                      <a:schemeClr val="bg1"/>
                    </a:solidFill>
                    <a:latin typeface="微软雅黑" pitchFamily="34" charset="-122"/>
                    <a:ea typeface="微软雅黑" pitchFamily="34" charset="-122"/>
                  </a:endParaRPr>
                </a:p>
              </p:txBody>
            </p:sp>
            <p:sp>
              <p:nvSpPr>
                <p:cNvPr id="22" name="矩形 21"/>
                <p:cNvSpPr/>
                <p:nvPr/>
              </p:nvSpPr>
              <p:spPr>
                <a:xfrm>
                  <a:off x="5508104"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3" name="矩形 22"/>
                <p:cNvSpPr/>
                <p:nvPr/>
              </p:nvSpPr>
              <p:spPr>
                <a:xfrm>
                  <a:off x="5796136"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3</a:t>
                  </a:r>
                  <a:endParaRPr lang="zh-CN" altLang="en-US" sz="1200" dirty="0">
                    <a:solidFill>
                      <a:schemeClr val="bg1"/>
                    </a:solidFill>
                    <a:latin typeface="微软雅黑" pitchFamily="34" charset="-122"/>
                    <a:ea typeface="微软雅黑" pitchFamily="34" charset="-122"/>
                  </a:endParaRPr>
                </a:p>
              </p:txBody>
            </p:sp>
            <p:sp>
              <p:nvSpPr>
                <p:cNvPr id="24" name="矩形 23"/>
                <p:cNvSpPr/>
                <p:nvPr/>
              </p:nvSpPr>
              <p:spPr>
                <a:xfrm>
                  <a:off x="6084168"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6</a:t>
                  </a:r>
                  <a:endParaRPr lang="zh-CN" altLang="en-US" sz="1200" dirty="0">
                    <a:solidFill>
                      <a:schemeClr val="bg1"/>
                    </a:solidFill>
                    <a:latin typeface="微软雅黑" pitchFamily="34" charset="-122"/>
                    <a:ea typeface="微软雅黑" pitchFamily="34" charset="-122"/>
                  </a:endParaRPr>
                </a:p>
              </p:txBody>
            </p:sp>
            <p:sp>
              <p:nvSpPr>
                <p:cNvPr id="25" name="矩形 24"/>
                <p:cNvSpPr/>
                <p:nvPr/>
              </p:nvSpPr>
              <p:spPr>
                <a:xfrm>
                  <a:off x="6372200" y="1844824"/>
                  <a:ext cx="216024" cy="216024"/>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solidFill>
                        <a:schemeClr val="bg1"/>
                      </a:solidFill>
                      <a:latin typeface="微软雅黑" pitchFamily="34" charset="-122"/>
                      <a:ea typeface="微软雅黑" pitchFamily="34" charset="-122"/>
                    </a:rPr>
                    <a:t>2</a:t>
                  </a:r>
                  <a:endParaRPr lang="zh-CN" altLang="en-US" sz="1200" dirty="0">
                    <a:solidFill>
                      <a:schemeClr val="bg1"/>
                    </a:solidFill>
                    <a:latin typeface="微软雅黑" pitchFamily="34" charset="-122"/>
                    <a:ea typeface="微软雅黑" pitchFamily="34" charset="-122"/>
                  </a:endParaRPr>
                </a:p>
              </p:txBody>
            </p:sp>
          </p:grpSp>
        </p:grpSp>
      </p:grpSp>
      <p:grpSp>
        <p:nvGrpSpPr>
          <p:cNvPr id="54" name="组合 53"/>
          <p:cNvGrpSpPr/>
          <p:nvPr/>
        </p:nvGrpSpPr>
        <p:grpSpPr>
          <a:xfrm>
            <a:off x="6315066" y="1423884"/>
            <a:ext cx="4551108" cy="4018590"/>
            <a:chOff x="6330294" y="1668635"/>
            <a:chExt cx="4119682" cy="3855009"/>
          </a:xfrm>
        </p:grpSpPr>
        <p:grpSp>
          <p:nvGrpSpPr>
            <p:cNvPr id="55" name="그룹 97"/>
            <p:cNvGrpSpPr/>
            <p:nvPr/>
          </p:nvGrpSpPr>
          <p:grpSpPr>
            <a:xfrm>
              <a:off x="6330294" y="1668635"/>
              <a:ext cx="4119682" cy="3855009"/>
              <a:chOff x="559580" y="1585963"/>
              <a:chExt cx="2519466" cy="2689205"/>
            </a:xfrm>
          </p:grpSpPr>
          <p:grpSp>
            <p:nvGrpSpPr>
              <p:cNvPr id="57" name="그룹 52"/>
              <p:cNvGrpSpPr/>
              <p:nvPr/>
            </p:nvGrpSpPr>
            <p:grpSpPr>
              <a:xfrm>
                <a:off x="559580" y="1585964"/>
                <a:ext cx="2519465" cy="2612522"/>
                <a:chOff x="559581" y="2949650"/>
                <a:chExt cx="2519465" cy="2612522"/>
              </a:xfrm>
            </p:grpSpPr>
            <p:sp>
              <p:nvSpPr>
                <p:cNvPr id="62" name="직사각형 89"/>
                <p:cNvSpPr/>
                <p:nvPr/>
              </p:nvSpPr>
              <p:spPr>
                <a:xfrm>
                  <a:off x="559581" y="4415715"/>
                  <a:ext cx="2519465" cy="11464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67"/>
                </a:p>
              </p:txBody>
            </p:sp>
            <p:sp>
              <p:nvSpPr>
                <p:cNvPr id="63" name="직사각형 90"/>
                <p:cNvSpPr/>
                <p:nvPr/>
              </p:nvSpPr>
              <p:spPr>
                <a:xfrm>
                  <a:off x="559581" y="2949650"/>
                  <a:ext cx="2519465" cy="14718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67"/>
                </a:p>
              </p:txBody>
            </p:sp>
          </p:grpSp>
          <p:sp>
            <p:nvSpPr>
              <p:cNvPr id="58" name="직사각형 61"/>
              <p:cNvSpPr/>
              <p:nvPr/>
            </p:nvSpPr>
            <p:spPr>
              <a:xfrm>
                <a:off x="667184" y="1715032"/>
                <a:ext cx="2304256" cy="1232532"/>
              </a:xfrm>
              <a:prstGeom prst="rect">
                <a:avLst/>
              </a:prstGeom>
              <a:blipFill>
                <a:blip r:embed="rId3" cstate="screen">
                  <a:extLst>
                    <a:ext uri="{28A0092B-C50C-407E-A947-70E740481C1C}">
                      <a14:useLocalDpi xmlns:a14="http://schemas.microsoft.com/office/drawing/2010/main"/>
                    </a:ext>
                  </a:extLst>
                </a:blip>
                <a:srcRect/>
                <a:stretch>
                  <a:fillRect t="1" b="-110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67"/>
              </a:p>
            </p:txBody>
          </p:sp>
          <p:sp>
            <p:nvSpPr>
              <p:cNvPr id="59" name="직사각형 67"/>
              <p:cNvSpPr/>
              <p:nvPr/>
            </p:nvSpPr>
            <p:spPr>
              <a:xfrm>
                <a:off x="559580" y="1585963"/>
                <a:ext cx="2519466" cy="268920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67"/>
              </a:p>
            </p:txBody>
          </p:sp>
          <p:sp>
            <p:nvSpPr>
              <p:cNvPr id="60" name="직사각형 47"/>
              <p:cNvSpPr/>
              <p:nvPr/>
            </p:nvSpPr>
            <p:spPr>
              <a:xfrm>
                <a:off x="559580" y="1585964"/>
                <a:ext cx="2519466" cy="268920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56" name="文本框 55"/>
            <p:cNvSpPr txBox="1"/>
            <p:nvPr/>
          </p:nvSpPr>
          <p:spPr>
            <a:xfrm>
              <a:off x="6418267" y="3922600"/>
              <a:ext cx="3943734" cy="1195755"/>
            </a:xfrm>
            <a:prstGeom prst="rect">
              <a:avLst/>
            </a:prstGeom>
            <a:noFill/>
          </p:spPr>
          <p:txBody>
            <a:bodyPr wrap="square" rtlCol="0">
              <a:spAutoFit/>
            </a:bodyPr>
            <a:lstStyle/>
            <a:p>
              <a:pPr algn="just">
                <a:lnSpc>
                  <a:spcPct val="150000"/>
                </a:lnSpc>
              </a:pPr>
              <a:r>
                <a:rPr lang="zh-CN" altLang="en-US" sz="1600" dirty="0">
                  <a:latin typeface="微软雅黑" pitchFamily="34" charset="-122"/>
                  <a:ea typeface="微软雅黑" pitchFamily="34" charset="-122"/>
                </a:rPr>
                <a:t>本次员工敬业度调研共计收到问卷</a:t>
              </a:r>
              <a:r>
                <a:rPr lang="en-US" altLang="zh-CN" sz="1600" dirty="0">
                  <a:latin typeface="微软雅黑" pitchFamily="34" charset="-122"/>
                  <a:ea typeface="微软雅黑" pitchFamily="34" charset="-122"/>
                </a:rPr>
                <a:t>5000</a:t>
              </a:r>
              <a:r>
                <a:rPr lang="zh-CN" altLang="en-US" sz="1600" dirty="0">
                  <a:latin typeface="微软雅黑" pitchFamily="34" charset="-122"/>
                  <a:ea typeface="微软雅黑" pitchFamily="34" charset="-122"/>
                </a:rPr>
                <a:t>份，经过有效性验证，有</a:t>
              </a:r>
              <a:r>
                <a:rPr lang="en-US" altLang="zh-CN" sz="1600" dirty="0">
                  <a:latin typeface="微软雅黑" pitchFamily="34" charset="-122"/>
                  <a:ea typeface="微软雅黑" pitchFamily="34" charset="-122"/>
                </a:rPr>
                <a:t>3752</a:t>
              </a:r>
              <a:r>
                <a:rPr lang="zh-CN" altLang="en-US" sz="1600" dirty="0">
                  <a:latin typeface="微软雅黑" pitchFamily="34" charset="-122"/>
                  <a:ea typeface="微软雅黑" pitchFamily="34" charset="-122"/>
                </a:rPr>
                <a:t>份问卷通过验证，数据有效率</a:t>
              </a:r>
              <a:r>
                <a:rPr lang="en-US" altLang="zh-CN" sz="1600" dirty="0">
                  <a:latin typeface="微软雅黑" pitchFamily="34" charset="-122"/>
                  <a:ea typeface="微软雅黑" pitchFamily="34" charset="-122"/>
                </a:rPr>
                <a:t>75.04%</a:t>
              </a:r>
              <a:r>
                <a:rPr lang="zh-CN" altLang="en-US" sz="1600"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pSp>
    </p:spTree>
    <p:extLst>
      <p:ext uri="{BB962C8B-B14F-4D97-AF65-F5344CB8AC3E}">
        <p14:creationId xmlns:p14="http://schemas.microsoft.com/office/powerpoint/2010/main" val="335135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温度与情感关怀满意度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100</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709016334"/>
              </p:ext>
            </p:extLst>
          </p:nvPr>
        </p:nvGraphicFramePr>
        <p:xfrm>
          <a:off x="751669" y="1270802"/>
          <a:ext cx="10720927" cy="3392033"/>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48526">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2050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除了法定福利外，公司会提供给员工一些额外的福利保障。</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76.52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除了现金收入之外，公司提供的福利优于行业平均水平。</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73.93 </a:t>
                      </a:r>
                    </a:p>
                  </a:txBody>
                  <a:tcPr marL="7620" marR="7620" marT="7620" marB="0" anchor="ctr"/>
                </a:tc>
                <a:extLst>
                  <a:ext uri="{0D108BD9-81ED-4DB2-BD59-A6C34878D82A}">
                    <a16:rowId xmlns:a16="http://schemas.microsoft.com/office/drawing/2014/main" val="704615544"/>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我能承受目前工作中的压力。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80.95 </a:t>
                      </a:r>
                    </a:p>
                  </a:txBody>
                  <a:tcPr marL="7620" marR="7620" marT="7620" marB="0" anchor="ctr"/>
                </a:tc>
                <a:extLst>
                  <a:ext uri="{0D108BD9-81ED-4DB2-BD59-A6C34878D82A}">
                    <a16:rowId xmlns:a16="http://schemas.microsoft.com/office/drawing/2014/main" val="3027508656"/>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下班后，我有时间外出活动或处理个人（家庭）事务。</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76.11 </a:t>
                      </a:r>
                    </a:p>
                  </a:txBody>
                  <a:tcPr marL="7620" marR="7620" marT="7620" marB="0" anchor="ctr"/>
                </a:tc>
                <a:extLst>
                  <a:ext uri="{0D108BD9-81ED-4DB2-BD59-A6C34878D82A}">
                    <a16:rowId xmlns:a16="http://schemas.microsoft.com/office/drawing/2014/main" val="10002"/>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我认为公司附近的配套环境完善，满足我基本生活要求。</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72.71 </a:t>
                      </a:r>
                    </a:p>
                  </a:txBody>
                  <a:tcPr marL="7620" marR="7620" marT="7620" marB="0" anchor="ctr"/>
                </a:tc>
                <a:extLst>
                  <a:ext uri="{0D108BD9-81ED-4DB2-BD59-A6C34878D82A}">
                    <a16:rowId xmlns:a16="http://schemas.microsoft.com/office/drawing/2014/main" val="1119400936"/>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我在工作中取得成绩时，直接上级能够及时给予赞扬和认同。</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79.59 </a:t>
                      </a:r>
                    </a:p>
                  </a:txBody>
                  <a:tcPr marL="7620" marR="7620" marT="7620" marB="0" anchor="ctr"/>
                </a:tc>
                <a:extLst>
                  <a:ext uri="{0D108BD9-81ED-4DB2-BD59-A6C34878D82A}">
                    <a16:rowId xmlns:a16="http://schemas.microsoft.com/office/drawing/2014/main" val="1106378639"/>
                  </a:ext>
                </a:extLst>
              </a:tr>
              <a:tr h="42050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在我的工作过程中，直接上级会鼓励和关心我。</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79.16 </a:t>
                      </a:r>
                    </a:p>
                  </a:txBody>
                  <a:tcPr marL="7620" marR="7620" marT="7620" marB="0" anchor="ctr"/>
                </a:tc>
                <a:extLst>
                  <a:ext uri="{0D108BD9-81ED-4DB2-BD59-A6C34878D82A}">
                    <a16:rowId xmlns:a16="http://schemas.microsoft.com/office/drawing/2014/main" val="2581858984"/>
                  </a:ext>
                </a:extLst>
              </a:tr>
            </a:tbl>
          </a:graphicData>
        </a:graphic>
      </p:graphicFrame>
    </p:spTree>
    <p:extLst>
      <p:ext uri="{BB962C8B-B14F-4D97-AF65-F5344CB8AC3E}">
        <p14:creationId xmlns:p14="http://schemas.microsoft.com/office/powerpoint/2010/main" val="3396048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物质基础满意度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101</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1115245374"/>
              </p:ext>
            </p:extLst>
          </p:nvPr>
        </p:nvGraphicFramePr>
        <p:xfrm>
          <a:off x="751669" y="1270801"/>
          <a:ext cx="10720927" cy="3648521"/>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我有参与到公司对我的绩效指标设定。</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78.60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公司能够及时有效的与我进行绩效考核结果沟通，重视绩效面谈。</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77.29 </a:t>
                      </a:r>
                    </a:p>
                  </a:txBody>
                  <a:tcPr marL="7620" marR="7620" marT="7620" marB="0" anchor="ctr"/>
                </a:tc>
                <a:extLst>
                  <a:ext uri="{0D108BD9-81ED-4DB2-BD59-A6C34878D82A}">
                    <a16:rowId xmlns:a16="http://schemas.microsoft.com/office/drawing/2014/main" val="1000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我的工作表现能得到客观公正的衡量。</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78.82 </a:t>
                      </a:r>
                    </a:p>
                  </a:txBody>
                  <a:tcPr marL="7620" marR="7620" marT="7620" marB="0" anchor="ctr"/>
                </a:tc>
                <a:extLst>
                  <a:ext uri="{0D108BD9-81ED-4DB2-BD59-A6C34878D82A}">
                    <a16:rowId xmlns:a16="http://schemas.microsoft.com/office/drawing/2014/main" val="10004"/>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我从公司得到的薪酬是跟我的工作表现密切相关的。</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77.63 </a:t>
                      </a:r>
                    </a:p>
                  </a:txBody>
                  <a:tcPr marL="7620" marR="7620" marT="7620" marB="0" anchor="ctr"/>
                </a:tc>
                <a:extLst>
                  <a:ext uri="{0D108BD9-81ED-4DB2-BD59-A6C34878D82A}">
                    <a16:rowId xmlns:a16="http://schemas.microsoft.com/office/drawing/2014/main" val="1119400936"/>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公司赋予我的薪酬与我的工作付出是对等的。</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73.28 </a:t>
                      </a:r>
                    </a:p>
                  </a:txBody>
                  <a:tcPr marL="7620" marR="7620" marT="7620" marB="0" anchor="ctr"/>
                </a:tc>
                <a:extLst>
                  <a:ext uri="{0D108BD9-81ED-4DB2-BD59-A6C34878D82A}">
                    <a16:rowId xmlns:a16="http://schemas.microsoft.com/office/drawing/2014/main" val="1106378639"/>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我能及时获取到工作所需的必要资源（如：设备、办公用品等）。</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79.04 </a:t>
                      </a:r>
                    </a:p>
                  </a:txBody>
                  <a:tcPr marL="7620" marR="7620" marT="7620" marB="0" anchor="ctr"/>
                </a:tc>
                <a:extLst>
                  <a:ext uri="{0D108BD9-81ED-4DB2-BD59-A6C34878D82A}">
                    <a16:rowId xmlns:a16="http://schemas.microsoft.com/office/drawing/2014/main" val="2581858984"/>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在我的工作过程中，公司能够提供所需资料信息以及相应技术指导。</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80.59 </a:t>
                      </a:r>
                    </a:p>
                  </a:txBody>
                  <a:tcPr marL="7620" marR="7620" marT="7620" marB="0" anchor="ctr"/>
                </a:tc>
                <a:extLst>
                  <a:ext uri="{0D108BD9-81ED-4DB2-BD59-A6C34878D82A}">
                    <a16:rowId xmlns:a16="http://schemas.microsoft.com/office/drawing/2014/main" val="3577702770"/>
                  </a:ext>
                </a:extLst>
              </a:tr>
            </a:tbl>
          </a:graphicData>
        </a:graphic>
      </p:graphicFrame>
    </p:spTree>
    <p:extLst>
      <p:ext uri="{BB962C8B-B14F-4D97-AF65-F5344CB8AC3E}">
        <p14:creationId xmlns:p14="http://schemas.microsoft.com/office/powerpoint/2010/main" val="20013747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5.2</a:t>
            </a:r>
            <a:endParaRPr lang="zh-CN" altLang="en-US" sz="17300" dirty="0"/>
          </a:p>
        </p:txBody>
      </p:sp>
      <p:sp>
        <p:nvSpPr>
          <p:cNvPr id="5" name="文本占位符 4"/>
          <p:cNvSpPr>
            <a:spLocks noGrp="1"/>
          </p:cNvSpPr>
          <p:nvPr>
            <p:ph type="body" idx="1"/>
          </p:nvPr>
        </p:nvSpPr>
        <p:spPr/>
        <p:txBody>
          <a:bodyPr/>
          <a:lstStyle/>
          <a:p>
            <a:r>
              <a:rPr lang="zh-CN" altLang="en-US" dirty="0"/>
              <a:t>敬业度得分明细</a:t>
            </a:r>
            <a:endParaRPr lang="ko-KR" altLang="en-US" dirty="0"/>
          </a:p>
        </p:txBody>
      </p:sp>
      <p:sp>
        <p:nvSpPr>
          <p:cNvPr id="2" name="文本占位符 1"/>
          <p:cNvSpPr>
            <a:spLocks noGrp="1"/>
          </p:cNvSpPr>
          <p:nvPr>
            <p:ph type="body" idx="13"/>
          </p:nvPr>
        </p:nvSpPr>
        <p:spPr/>
        <p:txBody>
          <a:bodyPr/>
          <a:lstStyle/>
          <a:p>
            <a:r>
              <a:rPr lang="zh-CN" altLang="en-US" dirty="0"/>
              <a:t>组织赋能度</a:t>
            </a:r>
          </a:p>
        </p:txBody>
      </p:sp>
      <p:sp>
        <p:nvSpPr>
          <p:cNvPr id="6" name="文本占位符 5"/>
          <p:cNvSpPr>
            <a:spLocks noGrp="1"/>
          </p:cNvSpPr>
          <p:nvPr>
            <p:ph type="body" idx="15"/>
          </p:nvPr>
        </p:nvSpPr>
        <p:spPr/>
        <p:txBody>
          <a:bodyPr/>
          <a:lstStyle/>
          <a:p>
            <a:r>
              <a:rPr lang="zh-CN" altLang="en-US" dirty="0"/>
              <a:t>个人敬业度</a:t>
            </a:r>
          </a:p>
        </p:txBody>
      </p:sp>
    </p:spTree>
    <p:extLst>
      <p:ext uri="{BB962C8B-B14F-4D97-AF65-F5344CB8AC3E}">
        <p14:creationId xmlns:p14="http://schemas.microsoft.com/office/powerpoint/2010/main" val="562413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个人敬业度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103</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4182345302"/>
              </p:ext>
            </p:extLst>
          </p:nvPr>
        </p:nvGraphicFramePr>
        <p:xfrm>
          <a:off x="751669" y="1270804"/>
          <a:ext cx="10720927" cy="3191850"/>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rtl="0" fontAlgn="ctr"/>
                      <a:r>
                        <a:rPr lang="zh-CN" altLang="en-US" sz="1400" u="none" strike="noStrike" dirty="0"/>
                        <a:t>题目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因素维度</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满意度得分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我珍惜目前的工作。</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85.38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我愿意告诉别人我在这家公司工作。</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84.10 </a:t>
                      </a:r>
                    </a:p>
                  </a:txBody>
                  <a:tcPr marL="7620" marR="7620" marT="7620" marB="0" anchor="ctr"/>
                </a:tc>
                <a:extLst>
                  <a:ext uri="{0D108BD9-81ED-4DB2-BD59-A6C34878D82A}">
                    <a16:rowId xmlns:a16="http://schemas.microsoft.com/office/drawing/2014/main" val="3299170277"/>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我不会轻易主动离开公司。</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83.77 </a:t>
                      </a:r>
                    </a:p>
                  </a:txBody>
                  <a:tcPr marL="7620" marR="7620" marT="7620" marB="0" anchor="ctr"/>
                </a:tc>
                <a:extLst>
                  <a:ext uri="{0D108BD9-81ED-4DB2-BD59-A6C34878D82A}">
                    <a16:rowId xmlns:a16="http://schemas.microsoft.com/office/drawing/2014/main" val="379518615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我乐于尝试各种工作方式并选择最优方案完成工作。</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83.34 </a:t>
                      </a:r>
                    </a:p>
                  </a:txBody>
                  <a:tcPr marL="7620" marR="7620" marT="7620" marB="0" anchor="ctr"/>
                </a:tc>
                <a:extLst>
                  <a:ext uri="{0D108BD9-81ED-4DB2-BD59-A6C34878D82A}">
                    <a16:rowId xmlns:a16="http://schemas.microsoft.com/office/drawing/2014/main" val="1000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公司赋予我的使命使我努力完成工作。</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82.97 </a:t>
                      </a:r>
                    </a:p>
                  </a:txBody>
                  <a:tcPr marL="7620" marR="7620" marT="7620" marB="0" anchor="ctr"/>
                </a:tc>
                <a:extLst>
                  <a:ext uri="{0D108BD9-81ED-4DB2-BD59-A6C34878D82A}">
                    <a16:rowId xmlns:a16="http://schemas.microsoft.com/office/drawing/2014/main" val="1119400936"/>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为了促进公司发展，我愿意付出额外的努力。</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个人敬业度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81.66 </a:t>
                      </a:r>
                    </a:p>
                  </a:txBody>
                  <a:tcPr marL="7620" marR="7620" marT="7620" marB="0" anchor="ctr"/>
                </a:tc>
                <a:extLst>
                  <a:ext uri="{0D108BD9-81ED-4DB2-BD59-A6C34878D82A}">
                    <a16:rowId xmlns:a16="http://schemas.microsoft.com/office/drawing/2014/main" val="1106378639"/>
                  </a:ext>
                </a:extLst>
              </a:tr>
            </a:tbl>
          </a:graphicData>
        </a:graphic>
      </p:graphicFrame>
    </p:spTree>
    <p:extLst>
      <p:ext uri="{BB962C8B-B14F-4D97-AF65-F5344CB8AC3E}">
        <p14:creationId xmlns:p14="http://schemas.microsoft.com/office/powerpoint/2010/main" val="25692626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rPr>
              <a:t>组织赋能度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104</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2372769591"/>
              </p:ext>
            </p:extLst>
          </p:nvPr>
        </p:nvGraphicFramePr>
        <p:xfrm>
          <a:off x="751669" y="1270800"/>
          <a:ext cx="10720927" cy="1365166"/>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rtl="0" fontAlgn="ctr"/>
                      <a:r>
                        <a:rPr lang="zh-CN" altLang="en-US" sz="1400" u="none" strike="noStrike" dirty="0"/>
                        <a:t>题目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因素维度</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满意度得分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我愿意推荐别人到我们公司工作。</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组织赋能度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80.74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目前的工作赋予我成就感。</a:t>
                      </a:r>
                    </a:p>
                  </a:txBody>
                  <a:tcPr marL="7620" marR="7620" marT="7620" marB="0" anchor="ctr"/>
                </a:tc>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组织赋能度</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79.49 </a:t>
                      </a:r>
                    </a:p>
                  </a:txBody>
                  <a:tcPr marL="7620" marR="7620" marT="762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60256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5.3</a:t>
            </a:r>
            <a:endParaRPr lang="zh-CN" altLang="en-US" sz="17300" dirty="0"/>
          </a:p>
        </p:txBody>
      </p:sp>
      <p:sp>
        <p:nvSpPr>
          <p:cNvPr id="5" name="文本占位符 4"/>
          <p:cNvSpPr>
            <a:spLocks noGrp="1"/>
          </p:cNvSpPr>
          <p:nvPr>
            <p:ph type="body" idx="1"/>
          </p:nvPr>
        </p:nvSpPr>
        <p:spPr/>
        <p:txBody>
          <a:bodyPr/>
          <a:lstStyle/>
          <a:p>
            <a:r>
              <a:rPr lang="zh-CN" altLang="en-US" dirty="0"/>
              <a:t>感知度得分明细</a:t>
            </a:r>
            <a:endParaRPr lang="ko-KR" altLang="en-US" dirty="0"/>
          </a:p>
        </p:txBody>
      </p:sp>
    </p:spTree>
    <p:extLst>
      <p:ext uri="{BB962C8B-B14F-4D97-AF65-F5344CB8AC3E}">
        <p14:creationId xmlns:p14="http://schemas.microsoft.com/office/powerpoint/2010/main" val="2495933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感知度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106</a:t>
            </a:fld>
            <a:endParaRPr lang="zh-CN" altLang="en-US" dirty="0"/>
          </a:p>
        </p:txBody>
      </p:sp>
      <p:graphicFrame>
        <p:nvGraphicFramePr>
          <p:cNvPr id="32" name="表格 31"/>
          <p:cNvGraphicFramePr>
            <a:graphicFrameLocks noGrp="1"/>
          </p:cNvGraphicFramePr>
          <p:nvPr/>
        </p:nvGraphicFramePr>
        <p:xfrm>
          <a:off x="751669" y="1270804"/>
          <a:ext cx="10720927" cy="1365166"/>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rtl="0" fontAlgn="ctr"/>
                      <a:r>
                        <a:rPr lang="zh-CN" altLang="en-US" sz="1400" u="none" strike="noStrike" dirty="0"/>
                        <a:t>题目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因素维度</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满意度得分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您认为公司目前的整体福利待遇优于本市同行业其他公司。</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u="none" strike="noStrike" dirty="0">
                          <a:effectLst/>
                        </a:rPr>
                        <a:t>福利认知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61.34</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您认为公司目前的整体环境设施优于本市同行业其他公司。</a:t>
                      </a:r>
                    </a:p>
                  </a:txBody>
                  <a:tcPr marL="7620" marR="7620" marT="7620" marB="0" anchor="ctr"/>
                </a:tc>
                <a:tc>
                  <a:txBody>
                    <a:bodyPr/>
                    <a:lstStyle/>
                    <a:p>
                      <a:pPr algn="ctr" fontAlgn="ctr"/>
                      <a:r>
                        <a:rPr lang="zh-CN" altLang="en-US" sz="1200" u="none" strike="noStrike" dirty="0">
                          <a:effectLst/>
                        </a:rPr>
                        <a:t>环境认知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67.76</a:t>
                      </a:r>
                    </a:p>
                  </a:txBody>
                  <a:tcPr marL="7620" marR="7620" marT="7620" marB="0" anchor="ctr"/>
                </a:tc>
                <a:extLst>
                  <a:ext uri="{0D108BD9-81ED-4DB2-BD59-A6C34878D82A}">
                    <a16:rowId xmlns:a16="http://schemas.microsoft.com/office/drawing/2014/main" val="362842373"/>
                  </a:ext>
                </a:extLst>
              </a:tr>
            </a:tbl>
          </a:graphicData>
        </a:graphic>
      </p:graphicFrame>
    </p:spTree>
    <p:extLst>
      <p:ext uri="{BB962C8B-B14F-4D97-AF65-F5344CB8AC3E}">
        <p14:creationId xmlns:p14="http://schemas.microsoft.com/office/powerpoint/2010/main" val="1242018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B9BD151-3F00-47DE-94B1-57063650D122}"/>
              </a:ext>
            </a:extLst>
          </p:cNvPr>
          <p:cNvSpPr txBox="1"/>
          <p:nvPr/>
        </p:nvSpPr>
        <p:spPr>
          <a:xfrm>
            <a:off x="2799644" y="4346222"/>
            <a:ext cx="2427112" cy="383822"/>
          </a:xfrm>
          <a:prstGeom prst="rect">
            <a:avLst/>
          </a:prstGeom>
          <a:noFill/>
        </p:spPr>
        <p:txBody>
          <a:bodyPr wrap="square" rtlCol="0">
            <a:spAutoFit/>
          </a:bodyPr>
          <a:lstStyle/>
          <a:p>
            <a:pPr algn="ctr"/>
            <a:r>
              <a:rPr lang="en-US" altLang="zh-CN" dirty="0"/>
              <a:t>2021-01</a:t>
            </a:r>
          </a:p>
        </p:txBody>
      </p:sp>
    </p:spTree>
    <p:extLst>
      <p:ext uri="{BB962C8B-B14F-4D97-AF65-F5344CB8AC3E}">
        <p14:creationId xmlns:p14="http://schemas.microsoft.com/office/powerpoint/2010/main" val="115871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调研人群简介</a:t>
            </a:r>
          </a:p>
        </p:txBody>
      </p:sp>
      <p:sp>
        <p:nvSpPr>
          <p:cNvPr id="4" name="内容占位符 3"/>
          <p:cNvSpPr>
            <a:spLocks noGrp="1"/>
          </p:cNvSpPr>
          <p:nvPr>
            <p:ph idx="1"/>
          </p:nvPr>
        </p:nvSpPr>
        <p:spPr/>
        <p:txBody>
          <a:bodyPr/>
          <a:lstStyle/>
          <a:p>
            <a:r>
              <a:rPr lang="zh-CN" altLang="en-US" dirty="0">
                <a:solidFill>
                  <a:schemeClr val="tx1">
                    <a:lumMod val="75000"/>
                    <a:lumOff val="25000"/>
                  </a:schemeClr>
                </a:solidFill>
                <a:latin typeface="Microsoft YaHei" charset="-122"/>
                <a:ea typeface="Microsoft YaHei" charset="-122"/>
                <a:cs typeface="Microsoft YaHei" charset="-122"/>
              </a:rPr>
              <a:t>本次敬业度调研共有</a:t>
            </a:r>
            <a:r>
              <a:rPr lang="en-US" altLang="zh-CN" dirty="0">
                <a:solidFill>
                  <a:schemeClr val="tx1">
                    <a:lumMod val="75000"/>
                    <a:lumOff val="25000"/>
                  </a:schemeClr>
                </a:solidFill>
                <a:latin typeface="Microsoft YaHei" charset="-122"/>
                <a:ea typeface="Microsoft YaHei" charset="-122"/>
                <a:cs typeface="Microsoft YaHei" charset="-122"/>
              </a:rPr>
              <a:t>5000</a:t>
            </a:r>
            <a:r>
              <a:rPr lang="zh-CN" altLang="en-US" dirty="0">
                <a:solidFill>
                  <a:schemeClr val="tx1">
                    <a:lumMod val="75000"/>
                    <a:lumOff val="25000"/>
                  </a:schemeClr>
                </a:solidFill>
                <a:latin typeface="Microsoft YaHei" charset="-122"/>
                <a:ea typeface="Microsoft YaHei" charset="-122"/>
                <a:cs typeface="Microsoft YaHei" charset="-122"/>
              </a:rPr>
              <a:t>人参与。</a:t>
            </a:r>
          </a:p>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11</a:t>
            </a:fld>
            <a:endParaRPr lang="zh-CN" altLang="en-US" dirty="0"/>
          </a:p>
        </p:txBody>
      </p:sp>
      <p:graphicFrame>
        <p:nvGraphicFramePr>
          <p:cNvPr id="5" name="차트 8"/>
          <p:cNvGraphicFramePr>
            <a:graphicFrameLocks/>
          </p:cNvGraphicFramePr>
          <p:nvPr>
            <p:extLst>
              <p:ext uri="{D42A27DB-BD31-4B8C-83A1-F6EECF244321}">
                <p14:modId xmlns:p14="http://schemas.microsoft.com/office/powerpoint/2010/main" val="818450085"/>
              </p:ext>
            </p:extLst>
          </p:nvPr>
        </p:nvGraphicFramePr>
        <p:xfrm>
          <a:off x="490307" y="1637133"/>
          <a:ext cx="5533975" cy="43147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p:nvPr>
            <p:extLst>
              <p:ext uri="{D42A27DB-BD31-4B8C-83A1-F6EECF244321}">
                <p14:modId xmlns:p14="http://schemas.microsoft.com/office/powerpoint/2010/main" val="2669312933"/>
              </p:ext>
            </p:extLst>
          </p:nvPr>
        </p:nvGraphicFramePr>
        <p:xfrm>
          <a:off x="6096000" y="1592263"/>
          <a:ext cx="5367817" cy="4852213"/>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490307" y="6444476"/>
            <a:ext cx="7057086" cy="276999"/>
          </a:xfrm>
          <a:prstGeom prst="rect">
            <a:avLst/>
          </a:prstGeom>
        </p:spPr>
        <p:txBody>
          <a:bodyPr wrap="square">
            <a:spAutoFit/>
          </a:bodyPr>
          <a:lstStyle/>
          <a:p>
            <a:r>
              <a:rPr lang="zh-CN" altLang="en-US" sz="1200" dirty="0">
                <a:latin typeface="微软雅黑" pitchFamily="34" charset="-122"/>
                <a:ea typeface="微软雅黑" pitchFamily="34" charset="-122"/>
              </a:rPr>
              <a:t>注：所有比例小于</a:t>
            </a:r>
            <a:r>
              <a:rPr lang="en-US" altLang="zh-CN" sz="1200" dirty="0"/>
              <a:t>0.2%</a:t>
            </a:r>
            <a:r>
              <a:rPr lang="zh-CN" altLang="en-US" sz="1200" dirty="0">
                <a:latin typeface="微软雅黑" pitchFamily="34" charset="-122"/>
                <a:ea typeface="微软雅黑" pitchFamily="34" charset="-122"/>
              </a:rPr>
              <a:t>的员工分类群体实际人数小于</a:t>
            </a:r>
            <a:r>
              <a:rPr lang="en-US" altLang="zh-CN" sz="1200" dirty="0">
                <a:latin typeface="微软雅黑" pitchFamily="34" charset="-122"/>
                <a:ea typeface="微软雅黑" pitchFamily="34" charset="-122"/>
              </a:rPr>
              <a:t>10</a:t>
            </a:r>
            <a:r>
              <a:rPr lang="zh-CN" altLang="en-US" sz="1200" dirty="0">
                <a:latin typeface="微软雅黑" pitchFamily="34" charset="-122"/>
                <a:ea typeface="微软雅黑" pitchFamily="34" charset="-122"/>
              </a:rPr>
              <a:t>人，由于数据可能出现明显偏差，仅供参考。</a:t>
            </a:r>
            <a:endParaRPr lang="en-US" altLang="zh-CN" sz="1200" dirty="0">
              <a:latin typeface="微软雅黑" pitchFamily="34" charset="-122"/>
              <a:ea typeface="微软雅黑" pitchFamily="34" charset="-122"/>
            </a:endParaRPr>
          </a:p>
        </p:txBody>
      </p:sp>
      <p:sp>
        <p:nvSpPr>
          <p:cNvPr id="8" name="圆角矩形 7"/>
          <p:cNvSpPr/>
          <p:nvPr/>
        </p:nvSpPr>
        <p:spPr>
          <a:xfrm>
            <a:off x="2175092" y="3877283"/>
            <a:ext cx="2164403" cy="516123"/>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男性员工最多</a:t>
            </a:r>
            <a:endParaRPr lang="en-US" altLang="zh-CN" dirty="0">
              <a:latin typeface="微软雅黑" panose="020B0503020204020204" pitchFamily="34" charset="-122"/>
              <a:ea typeface="微软雅黑" panose="020B0503020204020204" pitchFamily="34" charset="-122"/>
            </a:endParaRPr>
          </a:p>
        </p:txBody>
      </p:sp>
      <p:sp>
        <p:nvSpPr>
          <p:cNvPr id="9" name="圆角矩形 8"/>
          <p:cNvSpPr/>
          <p:nvPr/>
        </p:nvSpPr>
        <p:spPr>
          <a:xfrm rot="401547">
            <a:off x="8814009" y="3959580"/>
            <a:ext cx="2513887" cy="516123"/>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31-35</a:t>
            </a:r>
            <a:r>
              <a:rPr lang="zh-CN" altLang="en-US" dirty="0">
                <a:latin typeface="微软雅黑" panose="020B0503020204020204" pitchFamily="34" charset="-122"/>
                <a:ea typeface="微软雅黑" panose="020B0503020204020204" pitchFamily="34" charset="-122"/>
              </a:rPr>
              <a:t>岁年龄员工最多</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9850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调研人群简介</a:t>
            </a:r>
          </a:p>
        </p:txBody>
      </p:sp>
      <p:sp>
        <p:nvSpPr>
          <p:cNvPr id="4" name="内容占位符 3"/>
          <p:cNvSpPr>
            <a:spLocks noGrp="1"/>
          </p:cNvSpPr>
          <p:nvPr>
            <p:ph idx="1"/>
          </p:nvPr>
        </p:nvSpPr>
        <p:spPr/>
        <p:txBody>
          <a:bodyPr/>
          <a:lstStyle/>
          <a:p>
            <a:r>
              <a:rPr lang="zh-CN" altLang="en-US" dirty="0">
                <a:solidFill>
                  <a:schemeClr val="tx1">
                    <a:lumMod val="75000"/>
                    <a:lumOff val="25000"/>
                  </a:schemeClr>
                </a:solidFill>
                <a:latin typeface="Microsoft YaHei" charset="-122"/>
                <a:ea typeface="Microsoft YaHei" charset="-122"/>
                <a:cs typeface="Microsoft YaHei" charset="-122"/>
              </a:rPr>
              <a:t>本次敬业度调研共有</a:t>
            </a:r>
            <a:r>
              <a:rPr lang="en-US" altLang="zh-CN" dirty="0">
                <a:solidFill>
                  <a:schemeClr val="tx1">
                    <a:lumMod val="75000"/>
                    <a:lumOff val="25000"/>
                  </a:schemeClr>
                </a:solidFill>
                <a:latin typeface="Microsoft YaHei" charset="-122"/>
                <a:ea typeface="Microsoft YaHei" charset="-122"/>
                <a:cs typeface="Microsoft YaHei" charset="-122"/>
              </a:rPr>
              <a:t>5000</a:t>
            </a:r>
            <a:r>
              <a:rPr lang="zh-CN" altLang="en-US" dirty="0">
                <a:solidFill>
                  <a:schemeClr val="tx1">
                    <a:lumMod val="75000"/>
                    <a:lumOff val="25000"/>
                  </a:schemeClr>
                </a:solidFill>
                <a:latin typeface="Microsoft YaHei" charset="-122"/>
                <a:ea typeface="Microsoft YaHei" charset="-122"/>
                <a:cs typeface="Microsoft YaHei" charset="-122"/>
              </a:rPr>
              <a:t>人参与。</a:t>
            </a:r>
          </a:p>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12</a:t>
            </a:fld>
            <a:endParaRPr lang="zh-CN" altLang="en-US" dirty="0"/>
          </a:p>
        </p:txBody>
      </p:sp>
      <p:graphicFrame>
        <p:nvGraphicFramePr>
          <p:cNvPr id="6" name="图表 5"/>
          <p:cNvGraphicFramePr/>
          <p:nvPr>
            <p:extLst>
              <p:ext uri="{D42A27DB-BD31-4B8C-83A1-F6EECF244321}">
                <p14:modId xmlns:p14="http://schemas.microsoft.com/office/powerpoint/2010/main" val="2716526416"/>
              </p:ext>
            </p:extLst>
          </p:nvPr>
        </p:nvGraphicFramePr>
        <p:xfrm>
          <a:off x="6096000" y="1592263"/>
          <a:ext cx="5367817" cy="4531446"/>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p:cNvSpPr/>
          <p:nvPr/>
        </p:nvSpPr>
        <p:spPr>
          <a:xfrm>
            <a:off x="490307" y="6444476"/>
            <a:ext cx="7057086" cy="276999"/>
          </a:xfrm>
          <a:prstGeom prst="rect">
            <a:avLst/>
          </a:prstGeom>
        </p:spPr>
        <p:txBody>
          <a:bodyPr wrap="square">
            <a:spAutoFit/>
          </a:bodyPr>
          <a:lstStyle/>
          <a:p>
            <a:r>
              <a:rPr lang="zh-CN" altLang="en-US" sz="1200" dirty="0">
                <a:latin typeface="微软雅黑" pitchFamily="34" charset="-122"/>
                <a:ea typeface="微软雅黑" pitchFamily="34" charset="-122"/>
              </a:rPr>
              <a:t>注：所有比例小于</a:t>
            </a:r>
            <a:r>
              <a:rPr lang="en-US" altLang="zh-CN" sz="1200" dirty="0"/>
              <a:t>0.2%</a:t>
            </a:r>
            <a:r>
              <a:rPr lang="zh-CN" altLang="en-US" sz="1200" dirty="0">
                <a:latin typeface="微软雅黑" pitchFamily="34" charset="-122"/>
                <a:ea typeface="微软雅黑" pitchFamily="34" charset="-122"/>
              </a:rPr>
              <a:t>的员工分类群体实际人数小于</a:t>
            </a:r>
            <a:r>
              <a:rPr lang="en-US" altLang="zh-CN" sz="1200" dirty="0">
                <a:latin typeface="微软雅黑" pitchFamily="34" charset="-122"/>
                <a:ea typeface="微软雅黑" pitchFamily="34" charset="-122"/>
              </a:rPr>
              <a:t>10</a:t>
            </a:r>
            <a:r>
              <a:rPr lang="zh-CN" altLang="en-US" sz="1200" dirty="0">
                <a:latin typeface="微软雅黑" pitchFamily="34" charset="-122"/>
                <a:ea typeface="微软雅黑" pitchFamily="34" charset="-122"/>
              </a:rPr>
              <a:t>人，由于数据可能出现明显偏差，仅供参考。</a:t>
            </a:r>
            <a:endParaRPr lang="en-US" altLang="zh-CN" sz="1200" dirty="0">
              <a:latin typeface="微软雅黑" pitchFamily="34" charset="-122"/>
              <a:ea typeface="微软雅黑" pitchFamily="34" charset="-122"/>
            </a:endParaRPr>
          </a:p>
        </p:txBody>
      </p:sp>
      <p:sp>
        <p:nvSpPr>
          <p:cNvPr id="8" name="圆角矩形 7"/>
          <p:cNvSpPr/>
          <p:nvPr/>
        </p:nvSpPr>
        <p:spPr>
          <a:xfrm>
            <a:off x="7878215" y="3857986"/>
            <a:ext cx="2335633" cy="516123"/>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其他职级员工最多</a:t>
            </a:r>
            <a:endParaRPr lang="en-US" altLang="zh-CN" dirty="0">
              <a:latin typeface="微软雅黑" panose="020B0503020204020204" pitchFamily="34" charset="-122"/>
              <a:ea typeface="微软雅黑" panose="020B0503020204020204" pitchFamily="34" charset="-122"/>
            </a:endParaRPr>
          </a:p>
        </p:txBody>
      </p:sp>
      <p:graphicFrame>
        <p:nvGraphicFramePr>
          <p:cNvPr id="10" name="차트 8"/>
          <p:cNvGraphicFramePr>
            <a:graphicFrameLocks/>
          </p:cNvGraphicFramePr>
          <p:nvPr>
            <p:extLst>
              <p:ext uri="{D42A27DB-BD31-4B8C-83A1-F6EECF244321}">
                <p14:modId xmlns:p14="http://schemas.microsoft.com/office/powerpoint/2010/main" val="643630142"/>
              </p:ext>
            </p:extLst>
          </p:nvPr>
        </p:nvGraphicFramePr>
        <p:xfrm>
          <a:off x="562025" y="1700617"/>
          <a:ext cx="5533975" cy="4314737"/>
        </p:xfrm>
        <a:graphic>
          <a:graphicData uri="http://schemas.openxmlformats.org/drawingml/2006/chart">
            <c:chart xmlns:c="http://schemas.openxmlformats.org/drawingml/2006/chart" xmlns:r="http://schemas.openxmlformats.org/officeDocument/2006/relationships" r:id="rId3"/>
          </a:graphicData>
        </a:graphic>
      </p:graphicFrame>
      <p:sp>
        <p:nvSpPr>
          <p:cNvPr id="11" name="圆角矩形 10"/>
          <p:cNvSpPr/>
          <p:nvPr/>
        </p:nvSpPr>
        <p:spPr>
          <a:xfrm rot="637897">
            <a:off x="326432" y="3857985"/>
            <a:ext cx="3100717" cy="516123"/>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司龄为</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年以上的员工最多</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5021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调研人群简介</a:t>
            </a:r>
          </a:p>
        </p:txBody>
      </p:sp>
      <p:sp>
        <p:nvSpPr>
          <p:cNvPr id="3" name="内容占位符 2"/>
          <p:cNvSpPr>
            <a:spLocks noGrp="1"/>
          </p:cNvSpPr>
          <p:nvPr>
            <p:ph idx="1"/>
          </p:nvPr>
        </p:nvSpPr>
        <p:spPr/>
        <p:txBody>
          <a:bodyPr/>
          <a:lstStyle/>
          <a:p>
            <a:r>
              <a:rPr lang="zh-CN" altLang="en-US" dirty="0">
                <a:solidFill>
                  <a:schemeClr val="tx1">
                    <a:lumMod val="75000"/>
                    <a:lumOff val="25000"/>
                  </a:schemeClr>
                </a:solidFill>
                <a:latin typeface="Microsoft YaHei" charset="-122"/>
                <a:ea typeface="Microsoft YaHei" charset="-122"/>
                <a:cs typeface="Microsoft YaHei" charset="-122"/>
              </a:rPr>
              <a:t>本次敬业度调研共有</a:t>
            </a:r>
            <a:r>
              <a:rPr lang="en-US" altLang="zh-CN" dirty="0">
                <a:solidFill>
                  <a:schemeClr val="tx1">
                    <a:lumMod val="75000"/>
                    <a:lumOff val="25000"/>
                  </a:schemeClr>
                </a:solidFill>
                <a:latin typeface="Microsoft YaHei" charset="-122"/>
                <a:ea typeface="Microsoft YaHei" charset="-122"/>
                <a:cs typeface="Microsoft YaHei" charset="-122"/>
              </a:rPr>
              <a:t>5000</a:t>
            </a:r>
            <a:r>
              <a:rPr lang="zh-CN" altLang="en-US" dirty="0">
                <a:solidFill>
                  <a:schemeClr val="tx1">
                    <a:lumMod val="75000"/>
                    <a:lumOff val="25000"/>
                  </a:schemeClr>
                </a:solidFill>
                <a:latin typeface="Microsoft YaHei" charset="-122"/>
                <a:ea typeface="Microsoft YaHei" charset="-122"/>
                <a:cs typeface="Microsoft YaHei" charset="-122"/>
              </a:rPr>
              <a:t>人参与。</a:t>
            </a:r>
          </a:p>
          <a:p>
            <a:endParaRPr lang="zh-CN" altLang="en-US" dirty="0"/>
          </a:p>
        </p:txBody>
      </p:sp>
      <p:sp>
        <p:nvSpPr>
          <p:cNvPr id="4" name="灯片编号占位符 3"/>
          <p:cNvSpPr>
            <a:spLocks noGrp="1"/>
          </p:cNvSpPr>
          <p:nvPr>
            <p:ph type="sldNum" sz="quarter" idx="4"/>
          </p:nvPr>
        </p:nvSpPr>
        <p:spPr/>
        <p:txBody>
          <a:bodyPr/>
          <a:lstStyle/>
          <a:p>
            <a:fld id="{22F78DF7-6B51-4D7F-B3D2-E703A85D591D}" type="slidenum">
              <a:rPr lang="zh-CN" altLang="en-US" smtClean="0"/>
              <a:pPr/>
              <a:t>13</a:t>
            </a:fld>
            <a:endParaRPr lang="zh-CN" altLang="en-US" dirty="0"/>
          </a:p>
        </p:txBody>
      </p:sp>
      <p:graphicFrame>
        <p:nvGraphicFramePr>
          <p:cNvPr id="5" name="차트 8"/>
          <p:cNvGraphicFramePr>
            <a:graphicFrameLocks/>
          </p:cNvGraphicFramePr>
          <p:nvPr>
            <p:extLst>
              <p:ext uri="{D42A27DB-BD31-4B8C-83A1-F6EECF244321}">
                <p14:modId xmlns:p14="http://schemas.microsoft.com/office/powerpoint/2010/main" val="1958623811"/>
              </p:ext>
            </p:extLst>
          </p:nvPr>
        </p:nvGraphicFramePr>
        <p:xfrm>
          <a:off x="3297477" y="1856589"/>
          <a:ext cx="5533975" cy="4314737"/>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490307" y="6444476"/>
            <a:ext cx="7057086" cy="276999"/>
          </a:xfrm>
          <a:prstGeom prst="rect">
            <a:avLst/>
          </a:prstGeom>
        </p:spPr>
        <p:txBody>
          <a:bodyPr wrap="square">
            <a:spAutoFit/>
          </a:bodyPr>
          <a:lstStyle/>
          <a:p>
            <a:r>
              <a:rPr lang="zh-CN" altLang="en-US" sz="1200" dirty="0">
                <a:latin typeface="微软雅黑" pitchFamily="34" charset="-122"/>
                <a:ea typeface="微软雅黑" pitchFamily="34" charset="-122"/>
              </a:rPr>
              <a:t>注：所有比例小于</a:t>
            </a:r>
            <a:r>
              <a:rPr lang="en-US" altLang="zh-CN" sz="1200" dirty="0"/>
              <a:t>0.2%</a:t>
            </a:r>
            <a:r>
              <a:rPr lang="zh-CN" altLang="en-US" sz="1200" dirty="0">
                <a:latin typeface="微软雅黑" pitchFamily="34" charset="-122"/>
                <a:ea typeface="微软雅黑" pitchFamily="34" charset="-122"/>
              </a:rPr>
              <a:t>的员工分类群体实际人数小于</a:t>
            </a:r>
            <a:r>
              <a:rPr lang="en-US" altLang="zh-CN" sz="1200" dirty="0">
                <a:latin typeface="微软雅黑" pitchFamily="34" charset="-122"/>
                <a:ea typeface="微软雅黑" pitchFamily="34" charset="-122"/>
              </a:rPr>
              <a:t>10</a:t>
            </a:r>
            <a:r>
              <a:rPr lang="zh-CN" altLang="en-US" sz="1200" dirty="0">
                <a:latin typeface="微软雅黑" pitchFamily="34" charset="-122"/>
                <a:ea typeface="微软雅黑" pitchFamily="34" charset="-122"/>
              </a:rPr>
              <a:t>人，由于数据可能出现明显偏差，仅供参考。</a:t>
            </a:r>
            <a:endParaRPr lang="en-US" altLang="zh-CN" sz="1200" dirty="0">
              <a:latin typeface="微软雅黑" pitchFamily="34" charset="-122"/>
              <a:ea typeface="微软雅黑" pitchFamily="34" charset="-122"/>
            </a:endParaRPr>
          </a:p>
        </p:txBody>
      </p:sp>
      <p:sp>
        <p:nvSpPr>
          <p:cNvPr id="8" name="圆角矩形 7"/>
          <p:cNvSpPr/>
          <p:nvPr/>
        </p:nvSpPr>
        <p:spPr>
          <a:xfrm rot="21234026">
            <a:off x="6297465" y="3334559"/>
            <a:ext cx="3100717" cy="516123"/>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风电事业部的员工最多</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5551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03</a:t>
            </a:r>
            <a:endParaRPr lang="zh-CN" altLang="en-US" dirty="0"/>
          </a:p>
        </p:txBody>
      </p:sp>
      <p:sp>
        <p:nvSpPr>
          <p:cNvPr id="5" name="文本占位符 4"/>
          <p:cNvSpPr>
            <a:spLocks noGrp="1"/>
          </p:cNvSpPr>
          <p:nvPr>
            <p:ph type="body" idx="1"/>
          </p:nvPr>
        </p:nvSpPr>
        <p:spPr/>
        <p:txBody>
          <a:bodyPr/>
          <a:lstStyle/>
          <a:p>
            <a:r>
              <a:rPr lang="zh-CN" altLang="en-US" dirty="0"/>
              <a:t>调研数据分析</a:t>
            </a:r>
          </a:p>
        </p:txBody>
      </p:sp>
      <p:sp>
        <p:nvSpPr>
          <p:cNvPr id="6" name="文本占位符 5"/>
          <p:cNvSpPr>
            <a:spLocks noGrp="1"/>
          </p:cNvSpPr>
          <p:nvPr>
            <p:ph type="body" idx="13"/>
          </p:nvPr>
        </p:nvSpPr>
        <p:spPr/>
        <p:txBody>
          <a:bodyPr/>
          <a:lstStyle/>
          <a:p>
            <a:r>
              <a:rPr lang="zh-CN" altLang="en-US" dirty="0"/>
              <a:t>细分维度分析</a:t>
            </a:r>
          </a:p>
        </p:txBody>
      </p:sp>
      <p:sp>
        <p:nvSpPr>
          <p:cNvPr id="8" name="文本占位符 7"/>
          <p:cNvSpPr>
            <a:spLocks noGrp="1"/>
          </p:cNvSpPr>
          <p:nvPr>
            <p:ph type="body" idx="15"/>
          </p:nvPr>
        </p:nvSpPr>
        <p:spPr/>
        <p:txBody>
          <a:bodyPr/>
          <a:lstStyle/>
          <a:p>
            <a:r>
              <a:rPr lang="zh-CN" altLang="en-US" dirty="0"/>
              <a:t>整体数据分析</a:t>
            </a:r>
          </a:p>
        </p:txBody>
      </p:sp>
    </p:spTree>
    <p:extLst>
      <p:ext uri="{BB962C8B-B14F-4D97-AF65-F5344CB8AC3E}">
        <p14:creationId xmlns:p14="http://schemas.microsoft.com/office/powerpoint/2010/main" val="410409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3.1</a:t>
            </a:r>
            <a:endParaRPr lang="zh-CN" altLang="en-US" sz="17300" dirty="0"/>
          </a:p>
        </p:txBody>
      </p:sp>
      <p:sp>
        <p:nvSpPr>
          <p:cNvPr id="5" name="文本占位符 4"/>
          <p:cNvSpPr>
            <a:spLocks noGrp="1"/>
          </p:cNvSpPr>
          <p:nvPr>
            <p:ph type="body" idx="1"/>
          </p:nvPr>
        </p:nvSpPr>
        <p:spPr/>
        <p:txBody>
          <a:bodyPr/>
          <a:lstStyle/>
          <a:p>
            <a:r>
              <a:rPr lang="zh-CN" altLang="en-US" dirty="0"/>
              <a:t>整体数据分析</a:t>
            </a:r>
          </a:p>
        </p:txBody>
      </p:sp>
      <p:sp>
        <p:nvSpPr>
          <p:cNvPr id="6" name="文本占位符 5"/>
          <p:cNvSpPr>
            <a:spLocks noGrp="1"/>
          </p:cNvSpPr>
          <p:nvPr>
            <p:ph type="body" idx="13"/>
          </p:nvPr>
        </p:nvSpPr>
        <p:spPr/>
        <p:txBody>
          <a:bodyPr/>
          <a:lstStyle/>
          <a:p>
            <a:r>
              <a:rPr lang="zh-CN" altLang="en-US" dirty="0"/>
              <a:t>整体敬业度</a:t>
            </a:r>
          </a:p>
        </p:txBody>
      </p:sp>
      <p:sp>
        <p:nvSpPr>
          <p:cNvPr id="8" name="文本占位符 7"/>
          <p:cNvSpPr>
            <a:spLocks noGrp="1"/>
          </p:cNvSpPr>
          <p:nvPr>
            <p:ph type="body" idx="15"/>
          </p:nvPr>
        </p:nvSpPr>
        <p:spPr/>
        <p:txBody>
          <a:bodyPr/>
          <a:lstStyle/>
          <a:p>
            <a:r>
              <a:rPr lang="zh-CN" altLang="en-US" dirty="0"/>
              <a:t>整体满意度</a:t>
            </a:r>
          </a:p>
        </p:txBody>
      </p:sp>
    </p:spTree>
    <p:extLst>
      <p:ext uri="{BB962C8B-B14F-4D97-AF65-F5344CB8AC3E}">
        <p14:creationId xmlns:p14="http://schemas.microsoft.com/office/powerpoint/2010/main" val="3710290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员工整体满意度和敬业度</a:t>
            </a:r>
          </a:p>
        </p:txBody>
      </p:sp>
      <p:sp>
        <p:nvSpPr>
          <p:cNvPr id="10" name="内容占位符 9"/>
          <p:cNvSpPr>
            <a:spLocks noGrp="1"/>
          </p:cNvSpPr>
          <p:nvPr>
            <p:ph idx="1"/>
          </p:nvPr>
        </p:nvSpPr>
        <p:spPr/>
        <p:txBody>
          <a:bodyPr>
            <a:noAutofit/>
          </a:bodyPr>
          <a:lstStyle/>
          <a:p>
            <a:pPr>
              <a:lnSpc>
                <a:spcPct val="150000"/>
              </a:lnSpc>
            </a:pPr>
            <a:r>
              <a:rPr kumimoji="1" lang="en-US" altLang="zh-CN" dirty="0">
                <a:latin typeface="Microsoft YaHei" charset="-122"/>
                <a:ea typeface="Microsoft YaHei" charset="-122"/>
                <a:cs typeface="Microsoft YaHei" charset="-122"/>
              </a:rPr>
              <a:t>2020</a:t>
            </a:r>
            <a:r>
              <a:rPr kumimoji="1" lang="zh-CN" altLang="en-US" dirty="0">
                <a:latin typeface="Microsoft YaHei" charset="-122"/>
                <a:ea typeface="Microsoft YaHei" charset="-122"/>
                <a:cs typeface="Microsoft YaHei" charset="-122"/>
              </a:rPr>
              <a:t>年南高齿集团员工整体满意度均分</a:t>
            </a:r>
            <a:r>
              <a:rPr kumimoji="1" lang="en-US" altLang="zh-CN" dirty="0">
                <a:latin typeface="Microsoft YaHei" charset="-122"/>
                <a:ea typeface="Microsoft YaHei" charset="-122"/>
                <a:cs typeface="Microsoft YaHei" charset="-122"/>
              </a:rPr>
              <a:t>79.53</a:t>
            </a:r>
            <a:r>
              <a:rPr kumimoji="1" lang="zh-CN" altLang="en-US" dirty="0">
                <a:latin typeface="Microsoft YaHei" charset="-122"/>
                <a:ea typeface="Microsoft YaHei" charset="-122"/>
                <a:cs typeface="Microsoft YaHei" charset="-122"/>
              </a:rPr>
              <a:t>分，整体敬业度均分</a:t>
            </a:r>
            <a:r>
              <a:rPr kumimoji="1" lang="en-US" altLang="zh-CN" dirty="0">
                <a:latin typeface="Microsoft YaHei" charset="-122"/>
                <a:ea typeface="Microsoft YaHei" charset="-122"/>
                <a:cs typeface="Microsoft YaHei" charset="-122"/>
              </a:rPr>
              <a:t>82.68</a:t>
            </a:r>
            <a:r>
              <a:rPr kumimoji="1" lang="zh-CN" altLang="en-US" dirty="0">
                <a:latin typeface="Microsoft YaHei" charset="-122"/>
                <a:ea typeface="Microsoft YaHei" charset="-122"/>
                <a:cs typeface="Microsoft YaHei" charset="-122"/>
              </a:rPr>
              <a:t>分，高于行业平均水平，与最佳雇主有一定差距。</a:t>
            </a:r>
          </a:p>
          <a:p>
            <a:endParaRPr lang="zh-CN" altLang="en-US" dirty="0"/>
          </a:p>
        </p:txBody>
      </p:sp>
      <p:sp>
        <p:nvSpPr>
          <p:cNvPr id="8" name="灯片编号占位符 7"/>
          <p:cNvSpPr>
            <a:spLocks noGrp="1"/>
          </p:cNvSpPr>
          <p:nvPr>
            <p:ph type="sldNum" sz="quarter" idx="4"/>
          </p:nvPr>
        </p:nvSpPr>
        <p:spPr/>
        <p:txBody>
          <a:bodyPr/>
          <a:lstStyle/>
          <a:p>
            <a:fld id="{9D9ED64A-0B67-4079-A76D-675066C2CDF9}" type="slidenum">
              <a:rPr lang="zh-CN" altLang="en-US" smtClean="0"/>
              <a:t>16</a:t>
            </a:fld>
            <a:endParaRPr lang="zh-CN" altLang="en-US" dirty="0"/>
          </a:p>
        </p:txBody>
      </p:sp>
      <p:graphicFrame>
        <p:nvGraphicFramePr>
          <p:cNvPr id="11" name="图表 10"/>
          <p:cNvGraphicFramePr/>
          <p:nvPr>
            <p:extLst>
              <p:ext uri="{D42A27DB-BD31-4B8C-83A1-F6EECF244321}">
                <p14:modId xmlns:p14="http://schemas.microsoft.com/office/powerpoint/2010/main" val="1705152095"/>
              </p:ext>
            </p:extLst>
          </p:nvPr>
        </p:nvGraphicFramePr>
        <p:xfrm>
          <a:off x="850308" y="1967093"/>
          <a:ext cx="10656366" cy="4228274"/>
        </p:xfrm>
        <a:graphic>
          <a:graphicData uri="http://schemas.openxmlformats.org/drawingml/2006/chart">
            <c:chart xmlns:c="http://schemas.openxmlformats.org/drawingml/2006/chart" xmlns:r="http://schemas.openxmlformats.org/officeDocument/2006/relationships" r:id="rId3"/>
          </a:graphicData>
        </a:graphic>
      </p:graphicFrame>
      <p:sp>
        <p:nvSpPr>
          <p:cNvPr id="12" name="矩形 11"/>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注：行业数据指太和顾问在</a:t>
            </a:r>
            <a:r>
              <a:rPr lang="en-US" altLang="zh-CN" sz="1200" dirty="0">
                <a:latin typeface="微软雅黑" pitchFamily="34" charset="-122"/>
                <a:ea typeface="微软雅黑" pitchFamily="34" charset="-122"/>
              </a:rPr>
              <a:t>2019-2020</a:t>
            </a:r>
            <a:r>
              <a:rPr lang="zh-CN" altLang="en-US" sz="1200" dirty="0">
                <a:latin typeface="微软雅黑" pitchFamily="34" charset="-122"/>
                <a:ea typeface="微软雅黑" pitchFamily="34" charset="-122"/>
              </a:rPr>
              <a:t>年间所调查的机械制造行业企业，最佳雇主为行业中“员工满意度”综合均分最高的一家企业。</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14303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员工满意度五大维度</a:t>
            </a:r>
          </a:p>
        </p:txBody>
      </p:sp>
      <p:sp>
        <p:nvSpPr>
          <p:cNvPr id="5" name="内容占位符 4"/>
          <p:cNvSpPr>
            <a:spLocks noGrp="1"/>
          </p:cNvSpPr>
          <p:nvPr>
            <p:ph idx="1"/>
          </p:nvPr>
        </p:nvSpPr>
        <p:spPr/>
        <p:txBody>
          <a:bodyPr>
            <a:normAutofit/>
          </a:bodyPr>
          <a:lstStyle/>
          <a:p>
            <a:pPr>
              <a:lnSpc>
                <a:spcPct val="150000"/>
              </a:lnSpc>
            </a:pPr>
            <a:r>
              <a:rPr lang="zh-CN" altLang="en-US" dirty="0"/>
              <a:t>从满意度五大维度分析来看，贵司在温度与情感关怀维度上得分最低，为</a:t>
            </a:r>
            <a:r>
              <a:rPr lang="en-US" altLang="zh-CN" dirty="0"/>
              <a:t>77.00</a:t>
            </a:r>
            <a:r>
              <a:rPr lang="zh-CN" altLang="en-US" dirty="0"/>
              <a:t>分。有效沟通维度的得分与行业差距最明显，为</a:t>
            </a:r>
            <a:r>
              <a:rPr lang="en-US" altLang="zh-CN" dirty="0"/>
              <a:t>2.75</a:t>
            </a:r>
            <a:r>
              <a:rPr lang="zh-CN" altLang="en-US" dirty="0"/>
              <a:t>分。温度与情感关怀维度的得分与最佳雇主的差距最明显，为</a:t>
            </a:r>
            <a:r>
              <a:rPr lang="en-US" altLang="zh-CN" dirty="0"/>
              <a:t>7.51</a:t>
            </a:r>
            <a:r>
              <a:rPr lang="zh-CN" altLang="en-US" dirty="0"/>
              <a:t>分。</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17</a:t>
            </a:fld>
            <a:endParaRPr lang="zh-CN" altLang="en-US" dirty="0"/>
          </a:p>
        </p:txBody>
      </p:sp>
      <p:graphicFrame>
        <p:nvGraphicFramePr>
          <p:cNvPr id="36" name="图表 35"/>
          <p:cNvGraphicFramePr/>
          <p:nvPr>
            <p:extLst>
              <p:ext uri="{D42A27DB-BD31-4B8C-83A1-F6EECF244321}">
                <p14:modId xmlns:p14="http://schemas.microsoft.com/office/powerpoint/2010/main" val="95345021"/>
              </p:ext>
            </p:extLst>
          </p:nvPr>
        </p:nvGraphicFramePr>
        <p:xfrm>
          <a:off x="325086" y="2027373"/>
          <a:ext cx="5324249" cy="4191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1866201192"/>
              </p:ext>
            </p:extLst>
          </p:nvPr>
        </p:nvGraphicFramePr>
        <p:xfrm>
          <a:off x="5649335" y="2040821"/>
          <a:ext cx="6175716" cy="4058055"/>
        </p:xfrm>
        <a:graphic>
          <a:graphicData uri="http://schemas.openxmlformats.org/drawingml/2006/table">
            <a:tbl>
              <a:tblPr>
                <a:tableStyleId>{7DF18680-E054-41AD-8BC1-D1AEF772440D}</a:tableStyleId>
              </a:tblPr>
              <a:tblGrid>
                <a:gridCol w="2018448">
                  <a:extLst>
                    <a:ext uri="{9D8B030D-6E8A-4147-A177-3AD203B41FA5}">
                      <a16:colId xmlns:a16="http://schemas.microsoft.com/office/drawing/2014/main" val="20000"/>
                    </a:ext>
                  </a:extLst>
                </a:gridCol>
                <a:gridCol w="1385756">
                  <a:extLst>
                    <a:ext uri="{9D8B030D-6E8A-4147-A177-3AD203B41FA5}">
                      <a16:colId xmlns:a16="http://schemas.microsoft.com/office/drawing/2014/main" val="20002"/>
                    </a:ext>
                  </a:extLst>
                </a:gridCol>
                <a:gridCol w="1385756">
                  <a:extLst>
                    <a:ext uri="{9D8B030D-6E8A-4147-A177-3AD203B41FA5}">
                      <a16:colId xmlns:a16="http://schemas.microsoft.com/office/drawing/2014/main" val="20003"/>
                    </a:ext>
                  </a:extLst>
                </a:gridCol>
                <a:gridCol w="1385756">
                  <a:extLst>
                    <a:ext uri="{9D8B030D-6E8A-4147-A177-3AD203B41FA5}">
                      <a16:colId xmlns:a16="http://schemas.microsoft.com/office/drawing/2014/main" val="20004"/>
                    </a:ext>
                  </a:extLst>
                </a:gridCol>
              </a:tblGrid>
              <a:tr h="872880">
                <a:tc>
                  <a:txBody>
                    <a:bodyPr/>
                    <a:lstStyle/>
                    <a:p>
                      <a:pPr marL="0" marR="0" lvl="0" indent="0" algn="ctr" defTabSz="1219170" rtl="0" eaLnBrk="1" fontAlgn="ctr" latinLnBrk="1" hangingPunct="1">
                        <a:lnSpc>
                          <a:spcPct val="100000"/>
                        </a:lnSpc>
                        <a:spcBef>
                          <a:spcPts val="0"/>
                        </a:spcBef>
                        <a:spcAft>
                          <a:spcPts val="0"/>
                        </a:spcAft>
                        <a:buClrTx/>
                        <a:buSzTx/>
                        <a:buFontTx/>
                        <a:buNone/>
                        <a:tabLst/>
                        <a:defRPr/>
                      </a:pPr>
                      <a:r>
                        <a:rPr lang="zh-CN" altLang="en-US" sz="1400" b="1" u="none" strike="noStrike" kern="1200" dirty="0">
                          <a:solidFill>
                            <a:schemeClr val="bg1"/>
                          </a:solidFill>
                          <a:effectLst/>
                          <a:latin typeface="Microsoft YaHei" charset="-122"/>
                          <a:ea typeface="Microsoft YaHei" charset="-122"/>
                          <a:cs typeface="Microsoft YaHei" charset="-122"/>
                        </a:rPr>
                        <a:t>满意度</a:t>
                      </a:r>
                    </a:p>
                  </a:txBody>
                  <a:tcPr marL="12700" marR="12700" marT="12700" marB="0" anchor="ctr">
                    <a:lnL w="12700" cap="flat" cmpd="sng" algn="ctr">
                      <a:solidFill>
                        <a:schemeClr val="accent5"/>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0" u="none" strike="noStrike" kern="1200" dirty="0">
                          <a:solidFill>
                            <a:schemeClr val="bg1"/>
                          </a:solidFill>
                          <a:effectLst/>
                          <a:latin typeface="Microsoft YaHei" charset="-122"/>
                          <a:ea typeface="Microsoft YaHei" charset="-122"/>
                          <a:cs typeface="Microsoft YaHei" charset="-122"/>
                        </a:rPr>
                        <a:t>公司整体</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1219170" rtl="0" eaLnBrk="1" fontAlgn="ctr" latinLnBrk="1" hangingPunct="1">
                        <a:lnSpc>
                          <a:spcPct val="100000"/>
                        </a:lnSpc>
                        <a:spcBef>
                          <a:spcPts val="0"/>
                        </a:spcBef>
                        <a:spcAft>
                          <a:spcPts val="0"/>
                        </a:spcAft>
                        <a:buClrTx/>
                        <a:buSzTx/>
                        <a:buFontTx/>
                        <a:buNone/>
                        <a:tabLst/>
                        <a:defRPr/>
                      </a:pPr>
                      <a:r>
                        <a:rPr lang="zh-CN" altLang="en-US" sz="1400" b="0" u="none" strike="noStrike" kern="1200" dirty="0">
                          <a:solidFill>
                            <a:schemeClr val="bg1"/>
                          </a:solidFill>
                          <a:effectLst/>
                          <a:latin typeface="Microsoft YaHei" charset="-122"/>
                          <a:ea typeface="Microsoft YaHei" charset="-122"/>
                          <a:cs typeface="Microsoft YaHei" charset="-122"/>
                        </a:rPr>
                        <a:t>行业平均</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0" u="none" strike="noStrike" kern="1200" dirty="0">
                          <a:solidFill>
                            <a:schemeClr val="bg1"/>
                          </a:solidFill>
                          <a:effectLst/>
                          <a:latin typeface="Microsoft YaHei" charset="-122"/>
                          <a:ea typeface="Microsoft YaHei" charset="-122"/>
                          <a:cs typeface="Microsoft YaHei" charset="-122"/>
                        </a:rPr>
                        <a:t>最佳雇主</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637035">
                <a:tc>
                  <a:txBody>
                    <a:bodyPr/>
                    <a:lstStyle/>
                    <a:p>
                      <a:pPr marL="0" algn="ctr" defTabSz="1219170" rtl="0" eaLnBrk="1" fontAlgn="ctr" latinLnBrk="1" hangingPunct="1"/>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成长机会</a:t>
                      </a:r>
                    </a:p>
                  </a:txBody>
                  <a:tcPr marL="9525" marR="9525" marT="9525" marB="0" anchor="ctr">
                    <a:lnL w="12700" cap="flat" cmpd="sng" algn="ctr">
                      <a:solidFill>
                        <a:schemeClr val="accent5"/>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79.13</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77.91</a:t>
                      </a:r>
                    </a:p>
                  </a:txBody>
                  <a:tcPr marL="9525" marR="9525" marT="9525" marB="0"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85.77</a:t>
                      </a:r>
                    </a:p>
                  </a:txBody>
                  <a:tcPr marL="9525" marR="9525" marT="9525" marB="0" anchor="ctr">
                    <a:lnL w="12700" cmpd="sng">
                      <a:noFill/>
                    </a:lnL>
                    <a:lnR w="12700" cap="flat" cmpd="sng" algn="ctr">
                      <a:solidFill>
                        <a:schemeClr val="accent5"/>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7035">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有效沟通</a:t>
                      </a:r>
                    </a:p>
                  </a:txBody>
                  <a:tcPr marL="9525" marR="9525" marT="9525" marB="0" anchor="ctr">
                    <a:lnL w="12700" cap="flat" cmpd="sng" algn="ctr">
                      <a:solidFill>
                        <a:schemeClr val="accent5"/>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80.41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77.66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85.38</a:t>
                      </a:r>
                    </a:p>
                  </a:txBody>
                  <a:tcPr marL="9525" marR="9525" marT="9525" marB="0" anchor="ctr">
                    <a:lnL w="12700" cmpd="sng">
                      <a:noFill/>
                    </a:lnL>
                    <a:lnR w="1270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42415"/>
                  </a:ext>
                </a:extLst>
              </a:tr>
              <a:tr h="637035">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目标感与使命感</a:t>
                      </a:r>
                    </a:p>
                  </a:txBody>
                  <a:tcPr marL="9525" marR="9525" marT="9525" marB="0" anchor="ctr">
                    <a:lnL w="12700" cap="flat" cmpd="sng" algn="ctr">
                      <a:solidFill>
                        <a:schemeClr val="accent5"/>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81.75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79.58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86.34</a:t>
                      </a:r>
                    </a:p>
                  </a:txBody>
                  <a:tcPr marL="9525" marR="9525" marT="9525" marB="0" anchor="ctr">
                    <a:lnL w="12700" cmpd="sng">
                      <a:noFill/>
                    </a:lnL>
                    <a:lnR w="1270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84200655"/>
                  </a:ext>
                </a:extLst>
              </a:tr>
              <a:tr h="637035">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温度与情感关怀</a:t>
                      </a:r>
                    </a:p>
                  </a:txBody>
                  <a:tcPr marL="9525" marR="9525" marT="9525" marB="0" anchor="ctr">
                    <a:lnL w="12700" cap="flat" cmpd="sng" algn="ctr">
                      <a:solidFill>
                        <a:schemeClr val="accent5"/>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77.00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75.94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84.51</a:t>
                      </a:r>
                    </a:p>
                  </a:txBody>
                  <a:tcPr marL="9525" marR="9525" marT="9525" marB="0" anchor="ctr">
                    <a:lnL w="12700" cmpd="sng">
                      <a:noFill/>
                    </a:lnL>
                    <a:lnR w="1270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11411233"/>
                  </a:ext>
                </a:extLst>
              </a:tr>
              <a:tr h="637035">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物质基础</a:t>
                      </a:r>
                      <a:endPar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accent5"/>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77.89</a:t>
                      </a:r>
                    </a:p>
                  </a:txBody>
                  <a:tcPr marL="9525" marR="9525" marT="9525" marB="0" anchor="ctr">
                    <a:lnL w="12700" cmpd="sng">
                      <a:noFill/>
                    </a:lnL>
                    <a:lnR w="12700" cmpd="sng">
                      <a:noFill/>
                    </a:lnR>
                    <a:lnT w="12700" cmpd="sng">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78.06</a:t>
                      </a:r>
                    </a:p>
                  </a:txBody>
                  <a:tcPr marL="9525" marR="9525" marT="9525" marB="0" anchor="ctr">
                    <a:lnL w="12700" cmpd="sng">
                      <a:noFill/>
                    </a:lnL>
                    <a:lnR w="12700" cmpd="sng">
                      <a:noFill/>
                    </a:lnR>
                    <a:lnT w="12700" cmpd="sng">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kern="1200" dirty="0">
                          <a:solidFill>
                            <a:schemeClr val="dk1"/>
                          </a:solidFill>
                          <a:effectLst/>
                          <a:latin typeface="微软雅黑" panose="020B0503020204020204" pitchFamily="34" charset="-122"/>
                          <a:ea typeface="微软雅黑" panose="020B0503020204020204" pitchFamily="34" charset="-122"/>
                          <a:cs typeface="+mn-cs"/>
                        </a:rPr>
                        <a:t>82.98</a:t>
                      </a:r>
                    </a:p>
                  </a:txBody>
                  <a:tcPr marL="9525" marR="9525" marT="9525" marB="0" anchor="ctr">
                    <a:lnL w="12700" cmpd="sng">
                      <a:noFill/>
                    </a:lnL>
                    <a:lnR w="12700" cap="flat" cmpd="sng" algn="ctr">
                      <a:solidFill>
                        <a:schemeClr val="accent5"/>
                      </a:solidFill>
                      <a:prstDash val="solid"/>
                      <a:round/>
                      <a:headEnd type="none" w="med" len="med"/>
                      <a:tailEnd type="none" w="med" len="med"/>
                    </a:lnR>
                    <a:lnT w="12700" cmpd="sng">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754268"/>
                  </a:ext>
                </a:extLst>
              </a:tr>
            </a:tbl>
          </a:graphicData>
        </a:graphic>
      </p:graphicFrame>
    </p:spTree>
    <p:extLst>
      <p:ext uri="{BB962C8B-B14F-4D97-AF65-F5344CB8AC3E}">
        <p14:creationId xmlns:p14="http://schemas.microsoft.com/office/powerpoint/2010/main" val="22682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员工满意度细分因素</a:t>
            </a:r>
          </a:p>
        </p:txBody>
      </p:sp>
      <p:sp>
        <p:nvSpPr>
          <p:cNvPr id="4" name="内容占位符 3"/>
          <p:cNvSpPr>
            <a:spLocks noGrp="1"/>
          </p:cNvSpPr>
          <p:nvPr>
            <p:ph idx="1"/>
          </p:nvPr>
        </p:nvSpPr>
        <p:spPr>
          <a:xfrm>
            <a:off x="490307" y="1080469"/>
            <a:ext cx="11148317" cy="902240"/>
          </a:xfrm>
        </p:spPr>
        <p:txBody>
          <a:bodyPr>
            <a:normAutofit lnSpcReduction="10000"/>
          </a:bodyPr>
          <a:lstStyle/>
          <a:p>
            <a:pPr>
              <a:lnSpc>
                <a:spcPct val="150000"/>
              </a:lnSpc>
            </a:pPr>
            <a:r>
              <a:rPr kumimoji="1" lang="zh-CN" altLang="en-US" dirty="0">
                <a:latin typeface="Microsoft YaHei" charset="-122"/>
                <a:ea typeface="Microsoft YaHei" charset="-122"/>
                <a:cs typeface="Microsoft YaHei" charset="-122"/>
              </a:rPr>
              <a:t>从满意度细分因素来看，细分度得分大多高于行业平均水平，其中，福利、发展机会、绩效和薪酬项得分低于行业平均水平。</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18</a:t>
            </a:fld>
            <a:endParaRPr lang="zh-CN" altLang="en-US" dirty="0"/>
          </a:p>
        </p:txBody>
      </p:sp>
      <p:graphicFrame>
        <p:nvGraphicFramePr>
          <p:cNvPr id="36" name="图表 35"/>
          <p:cNvGraphicFramePr/>
          <p:nvPr>
            <p:extLst>
              <p:ext uri="{D42A27DB-BD31-4B8C-83A1-F6EECF244321}">
                <p14:modId xmlns:p14="http://schemas.microsoft.com/office/powerpoint/2010/main" val="1602454509"/>
              </p:ext>
            </p:extLst>
          </p:nvPr>
        </p:nvGraphicFramePr>
        <p:xfrm>
          <a:off x="703233" y="1839074"/>
          <a:ext cx="10769364" cy="4650626"/>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AAB6F3A3-D579-4604-9BEC-E73C6205B66B}"/>
              </a:ext>
            </a:extLst>
          </p:cNvPr>
          <p:cNvSpPr/>
          <p:nvPr/>
        </p:nvSpPr>
        <p:spPr>
          <a:xfrm>
            <a:off x="514628" y="6453188"/>
            <a:ext cx="10537194" cy="276999"/>
          </a:xfrm>
          <a:prstGeom prst="rect">
            <a:avLst/>
          </a:prstGeom>
        </p:spPr>
        <p:txBody>
          <a:bodyPr wrap="square">
            <a:spAutoFit/>
          </a:bodyPr>
          <a:lstStyle/>
          <a:p>
            <a:r>
              <a:rPr lang="zh-CN" altLang="en-US" sz="1200" dirty="0">
                <a:solidFill>
                  <a:prstClr val="black"/>
                </a:solidFill>
                <a:latin typeface="微软雅黑" pitchFamily="34" charset="-122"/>
                <a:ea typeface="微软雅黑" pitchFamily="34" charset="-122"/>
              </a:rPr>
              <a:t>注：差比</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（贵司</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行业平均）</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行业平均*</a:t>
            </a:r>
            <a:r>
              <a:rPr lang="en-US" altLang="zh-CN" sz="1200" dirty="0">
                <a:solidFill>
                  <a:prstClr val="black"/>
                </a:solidFill>
                <a:latin typeface="微软雅黑" pitchFamily="34" charset="-122"/>
                <a:ea typeface="微软雅黑" pitchFamily="34" charset="-122"/>
              </a:rPr>
              <a:t>100%</a:t>
            </a:r>
            <a:r>
              <a:rPr lang="zh-CN" altLang="en-US" sz="1200" dirty="0">
                <a:solidFill>
                  <a:prstClr val="black"/>
                </a:solidFill>
                <a:latin typeface="微软雅黑" pitchFamily="34" charset="-122"/>
                <a:ea typeface="微软雅黑" pitchFamily="34" charset="-122"/>
              </a:rPr>
              <a:t>，反映贵司员工满意度细分因素与行业平均水平对比后相对高低程度。</a:t>
            </a:r>
          </a:p>
        </p:txBody>
      </p:sp>
      <p:sp>
        <p:nvSpPr>
          <p:cNvPr id="7" name="矩形: 圆角 6">
            <a:extLst>
              <a:ext uri="{FF2B5EF4-FFF2-40B4-BE49-F238E27FC236}">
                <a16:creationId xmlns:a16="http://schemas.microsoft.com/office/drawing/2014/main" id="{3A3C2C0F-12ED-44A0-9662-7DFAC11AC969}"/>
              </a:ext>
            </a:extLst>
          </p:cNvPr>
          <p:cNvSpPr/>
          <p:nvPr/>
        </p:nvSpPr>
        <p:spPr>
          <a:xfrm>
            <a:off x="1502434" y="3591947"/>
            <a:ext cx="1439174" cy="27699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CN"/>
          </a:p>
        </p:txBody>
      </p:sp>
    </p:spTree>
    <p:extLst>
      <p:ext uri="{BB962C8B-B14F-4D97-AF65-F5344CB8AC3E}">
        <p14:creationId xmlns:p14="http://schemas.microsoft.com/office/powerpoint/2010/main" val="10392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员工满意度代表性题目</a:t>
            </a:r>
            <a:r>
              <a:rPr lang="en-US" altLang="zh-CN" dirty="0"/>
              <a:t>-</a:t>
            </a:r>
            <a:r>
              <a:rPr lang="zh-CN" altLang="en-US" dirty="0"/>
              <a:t>高分</a:t>
            </a:r>
            <a:r>
              <a:rPr lang="en-US" altLang="zh-CN" dirty="0"/>
              <a:t>10</a:t>
            </a:r>
            <a:r>
              <a:rPr lang="zh-CN" altLang="en-US"/>
              <a:t>道题</a:t>
            </a:r>
            <a:endParaRPr lang="zh-CN" altLang="en-US" dirty="0"/>
          </a:p>
        </p:txBody>
      </p:sp>
      <p:sp>
        <p:nvSpPr>
          <p:cNvPr id="4" name="灯片编号占位符 3"/>
          <p:cNvSpPr>
            <a:spLocks noGrp="1"/>
          </p:cNvSpPr>
          <p:nvPr>
            <p:ph type="sldNum" sz="quarter" idx="4"/>
          </p:nvPr>
        </p:nvSpPr>
        <p:spPr/>
        <p:txBody>
          <a:bodyPr anchor="ctr" anchorCtr="0"/>
          <a:lstStyle/>
          <a:p>
            <a:pPr algn="ctr">
              <a:defRPr/>
            </a:pPr>
            <a:fld id="{D884219A-4D57-405E-9927-60B80F39B7D8}" type="slidenum">
              <a:rPr lang="zh-CN" altLang="en-US" kern="0" smtClean="0">
                <a:solidFill>
                  <a:sysClr val="windowText" lastClr="000000"/>
                </a:solidFill>
                <a:latin typeface="微软雅黑" pitchFamily="34" charset="-122"/>
                <a:ea typeface="微软雅黑" pitchFamily="34" charset="-122"/>
              </a:rPr>
              <a:pPr algn="ctr">
                <a:defRPr/>
              </a:pPr>
              <a:t>19</a:t>
            </a:fld>
            <a:endParaRPr lang="zh-CN" altLang="en-US" kern="0" dirty="0">
              <a:solidFill>
                <a:sysClr val="windowText" lastClr="000000"/>
              </a:solidFill>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787211465"/>
              </p:ext>
            </p:extLst>
          </p:nvPr>
        </p:nvGraphicFramePr>
        <p:xfrm>
          <a:off x="751669" y="1270804"/>
          <a:ext cx="10720927" cy="5018534"/>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我清楚我的工作职责。</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86.22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为了完成工作，我需要不断提高自己的知识和技能水平。</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85.09 </a:t>
                      </a:r>
                    </a:p>
                  </a:txBody>
                  <a:tcPr marL="7620" marR="7620" marT="7620" marB="0" anchor="ctr"/>
                </a:tc>
                <a:extLst>
                  <a:ext uri="{0D108BD9-81ED-4DB2-BD59-A6C34878D82A}">
                    <a16:rowId xmlns:a16="http://schemas.microsoft.com/office/drawing/2014/main" val="336114619"/>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我们公司在市场上有良好的形象。</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84.59 </a:t>
                      </a:r>
                    </a:p>
                  </a:txBody>
                  <a:tcPr marL="7620" marR="7620" marT="7620" marB="0" anchor="ctr"/>
                </a:tc>
                <a:extLst>
                  <a:ext uri="{0D108BD9-81ED-4DB2-BD59-A6C34878D82A}">
                    <a16:rowId xmlns:a16="http://schemas.microsoft.com/office/drawing/2014/main" val="36284237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完成工作，使我很有成就感。</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84.04 </a:t>
                      </a:r>
                    </a:p>
                  </a:txBody>
                  <a:tcPr marL="7620" marR="7620" marT="7620" marB="0" anchor="ctr"/>
                </a:tc>
                <a:extLst>
                  <a:ext uri="{0D108BD9-81ED-4DB2-BD59-A6C34878D82A}">
                    <a16:rowId xmlns:a16="http://schemas.microsoft.com/office/drawing/2014/main" val="2572569946"/>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我清楚我所做的工作对公司的价值和意义。</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83.60 </a:t>
                      </a:r>
                    </a:p>
                  </a:txBody>
                  <a:tcPr marL="7620" marR="7620" marT="7620" marB="0" anchor="ctr"/>
                </a:tc>
                <a:extLst>
                  <a:ext uri="{0D108BD9-81ED-4DB2-BD59-A6C34878D82A}">
                    <a16:rowId xmlns:a16="http://schemas.microsoft.com/office/drawing/2014/main" val="241812968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我们公司不断地寻求更好的方法与途径提高市场竞争力。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83.30 </a:t>
                      </a:r>
                    </a:p>
                  </a:txBody>
                  <a:tcPr marL="7620" marR="7620" marT="7620" marB="0" anchor="ctr"/>
                </a:tc>
                <a:extLst>
                  <a:ext uri="{0D108BD9-81ED-4DB2-BD59-A6C34878D82A}">
                    <a16:rowId xmlns:a16="http://schemas.microsoft.com/office/drawing/2014/main" val="364151811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我的工作能帮助公司实现愿景目标。</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83.02 </a:t>
                      </a:r>
                    </a:p>
                  </a:txBody>
                  <a:tcPr marL="7620" marR="7620" marT="7620" marB="0" anchor="ctr"/>
                </a:tc>
                <a:extLst>
                  <a:ext uri="{0D108BD9-81ED-4DB2-BD59-A6C34878D82A}">
                    <a16:rowId xmlns:a16="http://schemas.microsoft.com/office/drawing/2014/main" val="1166446179"/>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我清楚我的工作与公司愿景目标之间的关系。</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82.18 </a:t>
                      </a:r>
                    </a:p>
                  </a:txBody>
                  <a:tcPr marL="7620" marR="7620" marT="7620" marB="0" anchor="ctr"/>
                </a:tc>
                <a:extLst>
                  <a:ext uri="{0D108BD9-81ED-4DB2-BD59-A6C34878D82A}">
                    <a16:rowId xmlns:a16="http://schemas.microsoft.com/office/drawing/2014/main" val="3299170277"/>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直接上级能够有效协调资源带领团队完成工作目标。</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81.68 </a:t>
                      </a:r>
                    </a:p>
                  </a:txBody>
                  <a:tcPr marL="7620" marR="7620" marT="7620" marB="0" anchor="ctr"/>
                </a:tc>
                <a:extLst>
                  <a:ext uri="{0D108BD9-81ED-4DB2-BD59-A6C34878D82A}">
                    <a16:rowId xmlns:a16="http://schemas.microsoft.com/office/drawing/2014/main" val="379518615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工作中遇到困难时，部门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团队内的同事会及时给予我帮助和支持。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81.57 </a:t>
                      </a:r>
                    </a:p>
                  </a:txBody>
                  <a:tcPr marL="7620" marR="7620" marT="762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79073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a:normAutofit fontScale="77500" lnSpcReduction="20000"/>
          </a:bodyPr>
          <a:lstStyle/>
          <a:p>
            <a:r>
              <a:rPr lang="zh-CN" altLang="en-US" dirty="0">
                <a:latin typeface="Microsoft YaHei" charset="-122"/>
                <a:ea typeface="Microsoft YaHei" charset="-122"/>
                <a:cs typeface="Microsoft YaHei" charset="-122"/>
              </a:rPr>
              <a:t>调研概述</a:t>
            </a:r>
            <a:endParaRPr lang="ko-KR" altLang="en-US" dirty="0">
              <a:latin typeface="Microsoft YaHei" charset="-122"/>
              <a:ea typeface="Microsoft YaHei" charset="-122"/>
              <a:cs typeface="Microsoft YaHei" charset="-122"/>
            </a:endParaRPr>
          </a:p>
        </p:txBody>
      </p:sp>
      <p:sp>
        <p:nvSpPr>
          <p:cNvPr id="4" name="竖排文字占位符 3"/>
          <p:cNvSpPr>
            <a:spLocks noGrp="1"/>
          </p:cNvSpPr>
          <p:nvPr>
            <p:ph type="body" orient="vert" idx="13"/>
          </p:nvPr>
        </p:nvSpPr>
        <p:spPr/>
        <p:txBody>
          <a:bodyPr>
            <a:normAutofit fontScale="77500" lnSpcReduction="20000"/>
          </a:bodyPr>
          <a:lstStyle/>
          <a:p>
            <a:r>
              <a:rPr lang="zh-CN" altLang="en-US" dirty="0"/>
              <a:t>参调分析</a:t>
            </a:r>
            <a:endParaRPr lang="ko-KR" altLang="en-US" dirty="0"/>
          </a:p>
        </p:txBody>
      </p:sp>
      <p:sp>
        <p:nvSpPr>
          <p:cNvPr id="5" name="竖排文字占位符 4"/>
          <p:cNvSpPr>
            <a:spLocks noGrp="1"/>
          </p:cNvSpPr>
          <p:nvPr>
            <p:ph type="body" orient="vert" idx="14"/>
          </p:nvPr>
        </p:nvSpPr>
        <p:spPr/>
        <p:txBody>
          <a:bodyPr>
            <a:normAutofit fontScale="77500" lnSpcReduction="20000"/>
          </a:bodyPr>
          <a:lstStyle/>
          <a:p>
            <a:r>
              <a:rPr lang="zh-CN" altLang="en-US" dirty="0"/>
              <a:t>调研数据分析</a:t>
            </a:r>
            <a:endParaRPr lang="ko-KR" altLang="en-US" dirty="0"/>
          </a:p>
        </p:txBody>
      </p:sp>
      <p:sp>
        <p:nvSpPr>
          <p:cNvPr id="6" name="竖排文字占位符 5"/>
          <p:cNvSpPr>
            <a:spLocks noGrp="1"/>
          </p:cNvSpPr>
          <p:nvPr>
            <p:ph type="body" orient="vert" idx="15"/>
          </p:nvPr>
        </p:nvSpPr>
        <p:spPr/>
        <p:txBody>
          <a:bodyPr>
            <a:normAutofit fontScale="77500" lnSpcReduction="20000"/>
          </a:bodyPr>
          <a:lstStyle/>
          <a:p>
            <a:r>
              <a:rPr lang="zh-CN" altLang="en-US" dirty="0"/>
              <a:t>改善方案</a:t>
            </a:r>
            <a:endParaRPr lang="ko-KR" altLang="en-US" dirty="0"/>
          </a:p>
        </p:txBody>
      </p:sp>
      <p:sp>
        <p:nvSpPr>
          <p:cNvPr id="7" name="竖排文字占位符 6"/>
          <p:cNvSpPr>
            <a:spLocks noGrp="1"/>
          </p:cNvSpPr>
          <p:nvPr>
            <p:ph type="body" orient="vert" idx="16"/>
          </p:nvPr>
        </p:nvSpPr>
        <p:spPr/>
        <p:txBody>
          <a:bodyPr>
            <a:normAutofit fontScale="77500" lnSpcReduction="20000"/>
          </a:bodyPr>
          <a:lstStyle/>
          <a:p>
            <a:r>
              <a:rPr lang="zh-CN" altLang="en-US" dirty="0"/>
              <a:t>附录：问卷得分明细</a:t>
            </a:r>
            <a:endParaRPr lang="ko-KR" altLang="en-US" dirty="0"/>
          </a:p>
        </p:txBody>
      </p:sp>
    </p:spTree>
    <p:extLst>
      <p:ext uri="{BB962C8B-B14F-4D97-AF65-F5344CB8AC3E}">
        <p14:creationId xmlns:p14="http://schemas.microsoft.com/office/powerpoint/2010/main" val="336881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员工满意度代表性题目</a:t>
            </a:r>
            <a:r>
              <a:rPr lang="en-US" altLang="zh-CN" dirty="0"/>
              <a:t>-</a:t>
            </a:r>
            <a:r>
              <a:rPr lang="zh-CN" altLang="en-US" dirty="0"/>
              <a:t>低分</a:t>
            </a:r>
            <a:r>
              <a:rPr lang="en-US" altLang="zh-CN" dirty="0"/>
              <a:t>10</a:t>
            </a:r>
            <a:r>
              <a:rPr lang="zh-CN" altLang="en-US" dirty="0"/>
              <a:t>道题</a:t>
            </a:r>
          </a:p>
        </p:txBody>
      </p:sp>
      <p:sp>
        <p:nvSpPr>
          <p:cNvPr id="4" name="灯片编号占位符 3"/>
          <p:cNvSpPr>
            <a:spLocks noGrp="1"/>
          </p:cNvSpPr>
          <p:nvPr>
            <p:ph type="sldNum" sz="quarter" idx="4"/>
          </p:nvPr>
        </p:nvSpPr>
        <p:spPr/>
        <p:txBody>
          <a:bodyPr anchor="ctr" anchorCtr="0"/>
          <a:lstStyle/>
          <a:p>
            <a:pPr algn="ctr">
              <a:defRPr/>
            </a:pPr>
            <a:fld id="{D884219A-4D57-405E-9927-60B80F39B7D8}" type="slidenum">
              <a:rPr lang="zh-CN" altLang="en-US" kern="0" smtClean="0">
                <a:solidFill>
                  <a:sysClr val="windowText" lastClr="000000"/>
                </a:solidFill>
                <a:latin typeface="微软雅黑" pitchFamily="34" charset="-122"/>
                <a:ea typeface="微软雅黑" pitchFamily="34" charset="-122"/>
              </a:rPr>
              <a:pPr algn="ctr">
                <a:defRPr/>
              </a:pPr>
              <a:t>20</a:t>
            </a:fld>
            <a:endParaRPr lang="zh-CN" altLang="en-US" kern="0" dirty="0">
              <a:solidFill>
                <a:sysClr val="windowText" lastClr="000000"/>
              </a:solidFill>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41352345"/>
              </p:ext>
            </p:extLst>
          </p:nvPr>
        </p:nvGraphicFramePr>
        <p:xfrm>
          <a:off x="751669" y="1270804"/>
          <a:ext cx="10720927" cy="5018534"/>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我认为公司附近的配套环境完善，满足我基本生活要求。</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72.71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公司赋予我的薪酬与我的工作付出是对等的。</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73.28 </a:t>
                      </a:r>
                    </a:p>
                  </a:txBody>
                  <a:tcPr marL="7620" marR="7620" marT="7620" marB="0" anchor="ctr"/>
                </a:tc>
                <a:extLst>
                  <a:ext uri="{0D108BD9-81ED-4DB2-BD59-A6C34878D82A}">
                    <a16:rowId xmlns:a16="http://schemas.microsoft.com/office/drawing/2014/main" val="2531653364"/>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除了现金收入之外，公司提供的福利优于行业平均水平。</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73.93 </a:t>
                      </a:r>
                    </a:p>
                  </a:txBody>
                  <a:tcPr marL="7620" marR="7620" marT="7620" marB="0" anchor="ctr"/>
                </a:tc>
                <a:extLst>
                  <a:ext uri="{0D108BD9-81ED-4DB2-BD59-A6C34878D82A}">
                    <a16:rowId xmlns:a16="http://schemas.microsoft.com/office/drawing/2014/main" val="36284237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公司可以根据我的现状及时调整我的职业发展通道。</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76.10 </a:t>
                      </a:r>
                    </a:p>
                  </a:txBody>
                  <a:tcPr marL="7620" marR="7620" marT="7620" marB="0" anchor="ctr"/>
                </a:tc>
                <a:extLst>
                  <a:ext uri="{0D108BD9-81ED-4DB2-BD59-A6C34878D82A}">
                    <a16:rowId xmlns:a16="http://schemas.microsoft.com/office/drawing/2014/main" val="2572569946"/>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下班后，我有时间外出活动或处理个人（家庭）事务。</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76.11 </a:t>
                      </a:r>
                    </a:p>
                  </a:txBody>
                  <a:tcPr marL="7620" marR="7620" marT="7620" marB="0" anchor="ctr"/>
                </a:tc>
                <a:extLst>
                  <a:ext uri="{0D108BD9-81ED-4DB2-BD59-A6C34878D82A}">
                    <a16:rowId xmlns:a16="http://schemas.microsoft.com/office/drawing/2014/main" val="241812968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公司为我所在的岗位设有明确的职业发展规划。</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76.28 </a:t>
                      </a:r>
                    </a:p>
                  </a:txBody>
                  <a:tcPr marL="7620" marR="7620" marT="7620" marB="0" anchor="ctr"/>
                </a:tc>
                <a:extLst>
                  <a:ext uri="{0D108BD9-81ED-4DB2-BD59-A6C34878D82A}">
                    <a16:rowId xmlns:a16="http://schemas.microsoft.com/office/drawing/2014/main" val="364151811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除了法定福利外，公司会提供给员工一些额外的福利保障。</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76.52 </a:t>
                      </a:r>
                    </a:p>
                  </a:txBody>
                  <a:tcPr marL="7620" marR="7620" marT="7620" marB="0" anchor="ctr"/>
                </a:tc>
                <a:extLst>
                  <a:ext uri="{0D108BD9-81ED-4DB2-BD59-A6C34878D82A}">
                    <a16:rowId xmlns:a16="http://schemas.microsoft.com/office/drawing/2014/main" val="1166446179"/>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公司会安排我不同工作，我感觉自己的工作并不枯燥。</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76.82 </a:t>
                      </a:r>
                    </a:p>
                  </a:txBody>
                  <a:tcPr marL="7620" marR="7620" marT="7620" marB="0" anchor="ctr"/>
                </a:tc>
                <a:extLst>
                  <a:ext uri="{0D108BD9-81ED-4DB2-BD59-A6C34878D82A}">
                    <a16:rowId xmlns:a16="http://schemas.microsoft.com/office/drawing/2014/main" val="3299170277"/>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公司关注员工的身体健康和心理状态。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77.03 </a:t>
                      </a:r>
                    </a:p>
                  </a:txBody>
                  <a:tcPr marL="7620" marR="7620" marT="7620" marB="0" anchor="ctr"/>
                </a:tc>
                <a:extLst>
                  <a:ext uri="{0D108BD9-81ED-4DB2-BD59-A6C34878D82A}">
                    <a16:rowId xmlns:a16="http://schemas.microsoft.com/office/drawing/2014/main" val="379518615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公司能够及时有效的与我进行绩效考核结果沟通，重视绩效面谈。</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77.29 </a:t>
                      </a:r>
                    </a:p>
                  </a:txBody>
                  <a:tcPr marL="7620" marR="7620" marT="762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478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7" y="491354"/>
            <a:ext cx="8644727" cy="491919"/>
          </a:xfrm>
        </p:spPr>
        <p:txBody>
          <a:bodyPr>
            <a:noAutofit/>
          </a:bodyPr>
          <a:lstStyle/>
          <a:p>
            <a:pPr>
              <a:defRPr/>
            </a:pPr>
            <a:r>
              <a:rPr lang="zh-CN" altLang="en-US" dirty="0"/>
              <a:t>员工满意度代表性题目</a:t>
            </a:r>
            <a:r>
              <a:rPr lang="en-US" altLang="zh-CN" dirty="0"/>
              <a:t>-</a:t>
            </a:r>
            <a:r>
              <a:rPr lang="zh-CN" altLang="en-US" dirty="0"/>
              <a:t>低分</a:t>
            </a:r>
            <a:r>
              <a:rPr lang="en-US" altLang="zh-CN" dirty="0"/>
              <a:t>10</a:t>
            </a:r>
            <a:r>
              <a:rPr lang="zh-CN" altLang="en-US" dirty="0"/>
              <a:t>道题</a:t>
            </a:r>
            <a:r>
              <a:rPr lang="en-US" altLang="zh-CN" dirty="0"/>
              <a:t>(</a:t>
            </a:r>
            <a:r>
              <a:rPr lang="zh-CN" altLang="en-US" dirty="0"/>
              <a:t>除薪酬</a:t>
            </a:r>
            <a:r>
              <a:rPr lang="en-US" altLang="zh-CN" dirty="0"/>
              <a:t>)</a:t>
            </a:r>
            <a:endParaRPr lang="zh-CN" altLang="en-US" dirty="0"/>
          </a:p>
        </p:txBody>
      </p:sp>
      <p:sp>
        <p:nvSpPr>
          <p:cNvPr id="4" name="灯片编号占位符 3"/>
          <p:cNvSpPr>
            <a:spLocks noGrp="1"/>
          </p:cNvSpPr>
          <p:nvPr>
            <p:ph type="sldNum" sz="quarter" idx="4"/>
          </p:nvPr>
        </p:nvSpPr>
        <p:spPr/>
        <p:txBody>
          <a:bodyPr anchor="ctr" anchorCtr="0"/>
          <a:lstStyle/>
          <a:p>
            <a:pPr algn="ctr">
              <a:defRPr/>
            </a:pPr>
            <a:fld id="{D884219A-4D57-405E-9927-60B80F39B7D8}" type="slidenum">
              <a:rPr lang="zh-CN" altLang="en-US" kern="0" smtClean="0">
                <a:solidFill>
                  <a:sysClr val="windowText" lastClr="000000"/>
                </a:solidFill>
                <a:latin typeface="微软雅黑" pitchFamily="34" charset="-122"/>
                <a:ea typeface="微软雅黑" pitchFamily="34" charset="-122"/>
              </a:rPr>
              <a:pPr algn="ctr">
                <a:defRPr/>
              </a:pPr>
              <a:t>21</a:t>
            </a:fld>
            <a:endParaRPr lang="zh-CN" altLang="en-US" kern="0" dirty="0">
              <a:solidFill>
                <a:sysClr val="windowText" lastClr="000000"/>
              </a:solidFill>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432843278"/>
              </p:ext>
            </p:extLst>
          </p:nvPr>
        </p:nvGraphicFramePr>
        <p:xfrm>
          <a:off x="751669" y="1270804"/>
          <a:ext cx="10720927" cy="5018534"/>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我认为公司附近的配套环境完善，满足我基本生活要求。</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72.71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除了现金收入之外，公司提供的福利优于行业平均水平。</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73.93 </a:t>
                      </a:r>
                    </a:p>
                  </a:txBody>
                  <a:tcPr marL="7620" marR="7620" marT="7620" marB="0" anchor="ctr"/>
                </a:tc>
                <a:extLst>
                  <a:ext uri="{0D108BD9-81ED-4DB2-BD59-A6C34878D82A}">
                    <a16:rowId xmlns:a16="http://schemas.microsoft.com/office/drawing/2014/main" val="6981060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公司可以根据我的现状及时调整我的职业发展通道。</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76.10 </a:t>
                      </a:r>
                    </a:p>
                  </a:txBody>
                  <a:tcPr marL="7620" marR="7620" marT="7620" marB="0" anchor="ctr"/>
                </a:tc>
                <a:extLst>
                  <a:ext uri="{0D108BD9-81ED-4DB2-BD59-A6C34878D82A}">
                    <a16:rowId xmlns:a16="http://schemas.microsoft.com/office/drawing/2014/main" val="36284237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下班后，我有时间外出活动或处理个人（家庭）事务。</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76.11 </a:t>
                      </a:r>
                    </a:p>
                  </a:txBody>
                  <a:tcPr marL="7620" marR="7620" marT="7620" marB="0" anchor="ctr"/>
                </a:tc>
                <a:extLst>
                  <a:ext uri="{0D108BD9-81ED-4DB2-BD59-A6C34878D82A}">
                    <a16:rowId xmlns:a16="http://schemas.microsoft.com/office/drawing/2014/main" val="2572569946"/>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公司为我所在的岗位设有明确的职业发展规划。</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76.28 </a:t>
                      </a:r>
                    </a:p>
                  </a:txBody>
                  <a:tcPr marL="7620" marR="7620" marT="7620" marB="0" anchor="ctr"/>
                </a:tc>
                <a:extLst>
                  <a:ext uri="{0D108BD9-81ED-4DB2-BD59-A6C34878D82A}">
                    <a16:rowId xmlns:a16="http://schemas.microsoft.com/office/drawing/2014/main" val="241812968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除了法定福利外，公司会提供给员工一些额外的福利保障。</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76.52 </a:t>
                      </a:r>
                    </a:p>
                  </a:txBody>
                  <a:tcPr marL="7620" marR="7620" marT="7620" marB="0" anchor="ctr"/>
                </a:tc>
                <a:extLst>
                  <a:ext uri="{0D108BD9-81ED-4DB2-BD59-A6C34878D82A}">
                    <a16:rowId xmlns:a16="http://schemas.microsoft.com/office/drawing/2014/main" val="3641518112"/>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公司会安排我不同工作，我感觉自己的工作并不枯燥。</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76.82 </a:t>
                      </a:r>
                    </a:p>
                  </a:txBody>
                  <a:tcPr marL="7620" marR="7620" marT="7620" marB="0" anchor="ctr"/>
                </a:tc>
                <a:extLst>
                  <a:ext uri="{0D108BD9-81ED-4DB2-BD59-A6C34878D82A}">
                    <a16:rowId xmlns:a16="http://schemas.microsoft.com/office/drawing/2014/main" val="1166446179"/>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公司关注员工的身体健康和心理状态。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77.03 </a:t>
                      </a:r>
                    </a:p>
                  </a:txBody>
                  <a:tcPr marL="7620" marR="7620" marT="7620" marB="0" anchor="ctr"/>
                </a:tc>
                <a:extLst>
                  <a:ext uri="{0D108BD9-81ED-4DB2-BD59-A6C34878D82A}">
                    <a16:rowId xmlns:a16="http://schemas.microsoft.com/office/drawing/2014/main" val="3299170277"/>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公司能够及时有效的与我进行绩效考核结果沟通，重视绩效面谈。</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77.29 </a:t>
                      </a:r>
                    </a:p>
                  </a:txBody>
                  <a:tcPr marL="7620" marR="7620" marT="7620" marB="0" anchor="ctr"/>
                </a:tc>
                <a:extLst>
                  <a:ext uri="{0D108BD9-81ED-4DB2-BD59-A6C34878D82A}">
                    <a16:rowId xmlns:a16="http://schemas.microsoft.com/office/drawing/2014/main" val="3795186153"/>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除了工作相关的技能、知识外，公司会组织对个人成长有帮助的其他内容的培训。</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77.87 </a:t>
                      </a:r>
                    </a:p>
                  </a:txBody>
                  <a:tcPr marL="7620" marR="7620" marT="762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34030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敬业度得分</a:t>
            </a:r>
            <a:endParaRPr lang="zh-CN" altLang="en-US" dirty="0"/>
          </a:p>
        </p:txBody>
      </p:sp>
      <p:sp>
        <p:nvSpPr>
          <p:cNvPr id="4" name="内容占位符 3"/>
          <p:cNvSpPr>
            <a:spLocks noGrp="1"/>
          </p:cNvSpPr>
          <p:nvPr>
            <p:ph idx="1"/>
          </p:nvPr>
        </p:nvSpPr>
        <p:spPr/>
        <p:txBody>
          <a:bodyPr/>
          <a:lstStyle/>
          <a:p>
            <a:pPr>
              <a:lnSpc>
                <a:spcPct val="150000"/>
              </a:lnSpc>
            </a:pPr>
            <a:r>
              <a:rPr kumimoji="1" lang="zh-CN" altLang="en-US" dirty="0">
                <a:latin typeface="Microsoft YaHei" charset="-122"/>
                <a:ea typeface="Microsoft YaHei" charset="-122"/>
                <a:cs typeface="Microsoft YaHei" charset="-122"/>
              </a:rPr>
              <a:t>从敬业度得分来看，个人敬业度</a:t>
            </a:r>
            <a:r>
              <a:rPr kumimoji="1" lang="en-US" altLang="zh-CN" dirty="0">
                <a:latin typeface="Microsoft YaHei" charset="-122"/>
                <a:ea typeface="Microsoft YaHei" charset="-122"/>
                <a:cs typeface="Microsoft YaHei" charset="-122"/>
              </a:rPr>
              <a:t>83.17</a:t>
            </a:r>
            <a:r>
              <a:rPr kumimoji="1" lang="zh-CN" altLang="en-US" dirty="0">
                <a:latin typeface="Microsoft YaHei" charset="-122"/>
                <a:ea typeface="Microsoft YaHei" charset="-122"/>
                <a:cs typeface="Microsoft YaHei" charset="-122"/>
              </a:rPr>
              <a:t>分，组织赋能度</a:t>
            </a:r>
            <a:r>
              <a:rPr kumimoji="1" lang="en-US" altLang="zh-CN" dirty="0">
                <a:latin typeface="Microsoft YaHei" charset="-122"/>
                <a:ea typeface="Microsoft YaHei" charset="-122"/>
                <a:cs typeface="Microsoft YaHei" charset="-122"/>
              </a:rPr>
              <a:t>81.23</a:t>
            </a:r>
            <a:r>
              <a:rPr kumimoji="1" lang="zh-CN" altLang="en-US" dirty="0">
                <a:latin typeface="Microsoft YaHei" charset="-122"/>
                <a:ea typeface="Microsoft YaHei" charset="-122"/>
                <a:cs typeface="Microsoft YaHei" charset="-122"/>
              </a:rPr>
              <a:t>分。</a:t>
            </a:r>
          </a:p>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22</a:t>
            </a:fld>
            <a:endParaRPr lang="zh-CN" altLang="en-US" dirty="0"/>
          </a:p>
        </p:txBody>
      </p:sp>
      <p:graphicFrame>
        <p:nvGraphicFramePr>
          <p:cNvPr id="49" name="图表 48"/>
          <p:cNvGraphicFramePr/>
          <p:nvPr>
            <p:extLst>
              <p:ext uri="{D42A27DB-BD31-4B8C-83A1-F6EECF244321}">
                <p14:modId xmlns:p14="http://schemas.microsoft.com/office/powerpoint/2010/main" val="2956481510"/>
              </p:ext>
            </p:extLst>
          </p:nvPr>
        </p:nvGraphicFramePr>
        <p:xfrm>
          <a:off x="-19165" y="2349872"/>
          <a:ext cx="6244683" cy="41232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3418893733"/>
              </p:ext>
            </p:extLst>
          </p:nvPr>
        </p:nvGraphicFramePr>
        <p:xfrm>
          <a:off x="5227914" y="2349872"/>
          <a:ext cx="6244683" cy="4123278"/>
        </p:xfrm>
        <a:graphic>
          <a:graphicData uri="http://schemas.openxmlformats.org/drawingml/2006/chart">
            <c:chart xmlns:c="http://schemas.openxmlformats.org/drawingml/2006/chart" xmlns:r="http://schemas.openxmlformats.org/officeDocument/2006/relationships" r:id="rId4"/>
          </a:graphicData>
        </a:graphic>
      </p:graphicFrame>
      <p:sp>
        <p:nvSpPr>
          <p:cNvPr id="32" name="椭圆 31"/>
          <p:cNvSpPr/>
          <p:nvPr/>
        </p:nvSpPr>
        <p:spPr>
          <a:xfrm>
            <a:off x="7192387" y="2890615"/>
            <a:ext cx="2315735" cy="2274849"/>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945308" y="2890615"/>
            <a:ext cx="2315735" cy="2274849"/>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3595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员工敬业度细分因素</a:t>
            </a:r>
          </a:p>
        </p:txBody>
      </p:sp>
      <p:sp>
        <p:nvSpPr>
          <p:cNvPr id="4" name="内容占位符 3"/>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从敬业度细分因素来看，</a:t>
            </a:r>
            <a:r>
              <a:rPr lang="zh-CN" altLang="en-US" dirty="0">
                <a:solidFill>
                  <a:srgbClr val="000000"/>
                </a:solidFill>
                <a:latin typeface="微软雅黑" panose="020B0503020204020204" pitchFamily="34" charset="-122"/>
                <a:ea typeface="微软雅黑" panose="020B0503020204020204" pitchFamily="34" charset="-122"/>
              </a:rPr>
              <a:t>贵司员工留任因素得分最高，四个敬业度细分维度得分均高于行业平均水平，其中，努力维度与行业差距较大。</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23</a:t>
            </a:fld>
            <a:endParaRPr lang="zh-CN" altLang="en-US" dirty="0"/>
          </a:p>
        </p:txBody>
      </p:sp>
      <p:graphicFrame>
        <p:nvGraphicFramePr>
          <p:cNvPr id="34" name="图表 33"/>
          <p:cNvGraphicFramePr/>
          <p:nvPr>
            <p:extLst>
              <p:ext uri="{D42A27DB-BD31-4B8C-83A1-F6EECF244321}">
                <p14:modId xmlns:p14="http://schemas.microsoft.com/office/powerpoint/2010/main" val="2762465332"/>
              </p:ext>
            </p:extLst>
          </p:nvPr>
        </p:nvGraphicFramePr>
        <p:xfrm>
          <a:off x="679783" y="1900218"/>
          <a:ext cx="10769364" cy="4589482"/>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F84AA244-A514-4639-ADAC-D23ECB8B8A77}"/>
              </a:ext>
            </a:extLst>
          </p:cNvPr>
          <p:cNvSpPr/>
          <p:nvPr/>
        </p:nvSpPr>
        <p:spPr>
          <a:xfrm>
            <a:off x="514628" y="6453188"/>
            <a:ext cx="10537194" cy="276999"/>
          </a:xfrm>
          <a:prstGeom prst="rect">
            <a:avLst/>
          </a:prstGeom>
        </p:spPr>
        <p:txBody>
          <a:bodyPr wrap="square">
            <a:spAutoFit/>
          </a:bodyPr>
          <a:lstStyle/>
          <a:p>
            <a:r>
              <a:rPr lang="zh-CN" altLang="en-US" sz="1200" dirty="0">
                <a:solidFill>
                  <a:prstClr val="black"/>
                </a:solidFill>
                <a:latin typeface="微软雅黑" pitchFamily="34" charset="-122"/>
                <a:ea typeface="微软雅黑" pitchFamily="34" charset="-122"/>
              </a:rPr>
              <a:t>注：差比</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（贵司</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行业平均）</a:t>
            </a:r>
            <a:r>
              <a:rPr lang="en-US" altLang="zh-CN" sz="1200" dirty="0">
                <a:solidFill>
                  <a:prstClr val="black"/>
                </a:solidFill>
                <a:latin typeface="微软雅黑" pitchFamily="34" charset="-122"/>
                <a:ea typeface="微软雅黑" pitchFamily="34" charset="-122"/>
              </a:rPr>
              <a:t>/</a:t>
            </a:r>
            <a:r>
              <a:rPr lang="zh-CN" altLang="en-US" sz="1200" dirty="0">
                <a:solidFill>
                  <a:prstClr val="black"/>
                </a:solidFill>
                <a:latin typeface="微软雅黑" pitchFamily="34" charset="-122"/>
                <a:ea typeface="微软雅黑" pitchFamily="34" charset="-122"/>
              </a:rPr>
              <a:t>行业平均*</a:t>
            </a:r>
            <a:r>
              <a:rPr lang="en-US" altLang="zh-CN" sz="1200" dirty="0">
                <a:solidFill>
                  <a:prstClr val="black"/>
                </a:solidFill>
                <a:latin typeface="微软雅黑" pitchFamily="34" charset="-122"/>
                <a:ea typeface="微软雅黑" pitchFamily="34" charset="-122"/>
              </a:rPr>
              <a:t>100%</a:t>
            </a:r>
            <a:r>
              <a:rPr lang="zh-CN" altLang="en-US" sz="1200" dirty="0">
                <a:solidFill>
                  <a:prstClr val="black"/>
                </a:solidFill>
                <a:latin typeface="微软雅黑" pitchFamily="34" charset="-122"/>
                <a:ea typeface="微软雅黑" pitchFamily="34" charset="-122"/>
              </a:rPr>
              <a:t>，反映贵司员工敬业度细分因素与行业平均水平对比后相对高低程度。</a:t>
            </a:r>
          </a:p>
        </p:txBody>
      </p:sp>
    </p:spTree>
    <p:extLst>
      <p:ext uri="{BB962C8B-B14F-4D97-AF65-F5344CB8AC3E}">
        <p14:creationId xmlns:p14="http://schemas.microsoft.com/office/powerpoint/2010/main" val="10199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67B98-788F-4580-BEAB-6317684C9C55}"/>
              </a:ext>
            </a:extLst>
          </p:cNvPr>
          <p:cNvSpPr>
            <a:spLocks noGrp="1"/>
          </p:cNvSpPr>
          <p:nvPr>
            <p:ph type="title"/>
          </p:nvPr>
        </p:nvSpPr>
        <p:spPr/>
        <p:txBody>
          <a:bodyPr/>
          <a:lstStyle/>
          <a:p>
            <a:r>
              <a:rPr lang="zh-CN" altLang="en-US" dirty="0"/>
              <a:t>员工敬业度题目明细</a:t>
            </a:r>
          </a:p>
        </p:txBody>
      </p:sp>
      <p:sp>
        <p:nvSpPr>
          <p:cNvPr id="3" name="内容占位符 2">
            <a:extLst>
              <a:ext uri="{FF2B5EF4-FFF2-40B4-BE49-F238E27FC236}">
                <a16:creationId xmlns:a16="http://schemas.microsoft.com/office/drawing/2014/main" id="{90C762D2-1912-4D69-9C5B-A7D5778576F3}"/>
              </a:ext>
            </a:extLst>
          </p:cNvPr>
          <p:cNvSpPr>
            <a:spLocks noGrp="1"/>
          </p:cNvSpPr>
          <p:nvPr>
            <p:ph idx="1"/>
          </p:nvPr>
        </p:nvSpPr>
        <p:spPr/>
        <p:txBody>
          <a:bodyPr/>
          <a:lstStyle/>
          <a:p>
            <a:r>
              <a:rPr lang="zh-CN" altLang="en-US" dirty="0"/>
              <a:t>从敬业度具体题目分析来看，贵司留任维度的题目得分较高，组织赋能度题目得分相对较低。</a:t>
            </a:r>
          </a:p>
          <a:p>
            <a:endParaRPr lang="zh-CN" altLang="en-US" dirty="0"/>
          </a:p>
        </p:txBody>
      </p:sp>
      <p:sp>
        <p:nvSpPr>
          <p:cNvPr id="4" name="灯片编号占位符 3">
            <a:extLst>
              <a:ext uri="{FF2B5EF4-FFF2-40B4-BE49-F238E27FC236}">
                <a16:creationId xmlns:a16="http://schemas.microsoft.com/office/drawing/2014/main" id="{F8CC9F52-4AE0-4BF0-9C96-BCBCE663846A}"/>
              </a:ext>
            </a:extLst>
          </p:cNvPr>
          <p:cNvSpPr>
            <a:spLocks noGrp="1"/>
          </p:cNvSpPr>
          <p:nvPr>
            <p:ph type="sldNum" sz="quarter" idx="4"/>
          </p:nvPr>
        </p:nvSpPr>
        <p:spPr/>
        <p:txBody>
          <a:bodyPr/>
          <a:lstStyle/>
          <a:p>
            <a:fld id="{22F78DF7-6B51-4D7F-B3D2-E703A85D591D}" type="slidenum">
              <a:rPr lang="zh-CN" altLang="en-US" smtClean="0"/>
              <a:pPr/>
              <a:t>24</a:t>
            </a:fld>
            <a:endParaRPr lang="zh-CN" altLang="en-US" dirty="0"/>
          </a:p>
        </p:txBody>
      </p:sp>
      <p:graphicFrame>
        <p:nvGraphicFramePr>
          <p:cNvPr id="5" name="图表 4">
            <a:extLst>
              <a:ext uri="{FF2B5EF4-FFF2-40B4-BE49-F238E27FC236}">
                <a16:creationId xmlns:a16="http://schemas.microsoft.com/office/drawing/2014/main" id="{5EA7674D-0654-41F8-9E14-9A4559543463}"/>
              </a:ext>
            </a:extLst>
          </p:cNvPr>
          <p:cNvGraphicFramePr/>
          <p:nvPr>
            <p:extLst>
              <p:ext uri="{D42A27DB-BD31-4B8C-83A1-F6EECF244321}">
                <p14:modId xmlns:p14="http://schemas.microsoft.com/office/powerpoint/2010/main" val="4018525485"/>
              </p:ext>
            </p:extLst>
          </p:nvPr>
        </p:nvGraphicFramePr>
        <p:xfrm>
          <a:off x="619125" y="1917668"/>
          <a:ext cx="10458450" cy="4572032"/>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组合 5">
            <a:extLst>
              <a:ext uri="{FF2B5EF4-FFF2-40B4-BE49-F238E27FC236}">
                <a16:creationId xmlns:a16="http://schemas.microsoft.com/office/drawing/2014/main" id="{39EC7670-C222-4128-A6D7-8A3217474634}"/>
              </a:ext>
            </a:extLst>
          </p:cNvPr>
          <p:cNvGrpSpPr/>
          <p:nvPr/>
        </p:nvGrpSpPr>
        <p:grpSpPr>
          <a:xfrm rot="16200000">
            <a:off x="6571051" y="3088332"/>
            <a:ext cx="4287518" cy="1457325"/>
            <a:chOff x="642910" y="2703781"/>
            <a:chExt cx="7143802" cy="1457325"/>
          </a:xfrm>
        </p:grpSpPr>
        <p:cxnSp>
          <p:nvCxnSpPr>
            <p:cNvPr id="7" name="直接连接符 6">
              <a:extLst>
                <a:ext uri="{FF2B5EF4-FFF2-40B4-BE49-F238E27FC236}">
                  <a16:creationId xmlns:a16="http://schemas.microsoft.com/office/drawing/2014/main" id="{71F21169-2320-482D-9FFC-0A9E3471483F}"/>
                </a:ext>
              </a:extLst>
            </p:cNvPr>
            <p:cNvCxnSpPr/>
            <p:nvPr/>
          </p:nvCxnSpPr>
          <p:spPr>
            <a:xfrm flipV="1">
              <a:off x="642910" y="3429000"/>
              <a:ext cx="7143800" cy="2"/>
            </a:xfrm>
            <a:prstGeom prst="line">
              <a:avLst/>
            </a:prstGeom>
            <a:ln w="2540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FEB7A2C-F0D0-4550-A3A8-EBA5002AE904}"/>
                </a:ext>
              </a:extLst>
            </p:cNvPr>
            <p:cNvSpPr/>
            <p:nvPr/>
          </p:nvSpPr>
          <p:spPr>
            <a:xfrm rot="5400000">
              <a:off x="6827283" y="3201678"/>
              <a:ext cx="1457325" cy="461532"/>
            </a:xfrm>
            <a:prstGeom prst="rect">
              <a:avLst/>
            </a:prstGeom>
            <a:solidFill>
              <a:schemeClr val="bg1"/>
            </a:solidFill>
            <a:ln w="19050">
              <a:solidFill>
                <a:schemeClr val="tx2"/>
              </a:solidFill>
              <a:prstDash val="solid"/>
            </a:ln>
          </p:spPr>
          <p:txBody>
            <a:bodyPr wrap="square">
              <a:spAutoFit/>
            </a:bodyPr>
            <a:lstStyle/>
            <a:p>
              <a:pPr algn="ctr"/>
              <a:r>
                <a:rPr lang="zh-CN" altLang="en-US" sz="1200" b="1" dirty="0">
                  <a:latin typeface="微软雅黑" pitchFamily="34" charset="-122"/>
                  <a:ea typeface="微软雅黑" pitchFamily="34" charset="-122"/>
                </a:rPr>
                <a:t>公司均值</a:t>
              </a:r>
              <a:r>
                <a:rPr lang="en-US" altLang="zh-CN" sz="1200" b="1" dirty="0">
                  <a:latin typeface="微软雅黑" panose="020B0503020204020204" pitchFamily="34" charset="-122"/>
                  <a:ea typeface="微软雅黑" panose="020B0503020204020204" pitchFamily="34" charset="-122"/>
                </a:rPr>
                <a:t>82.68</a:t>
              </a:r>
            </a:p>
          </p:txBody>
        </p:sp>
      </p:grpSp>
    </p:spTree>
    <p:extLst>
      <p:ext uri="{BB962C8B-B14F-4D97-AF65-F5344CB8AC3E}">
        <p14:creationId xmlns:p14="http://schemas.microsoft.com/office/powerpoint/2010/main" val="87572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icrosoft YaHei" charset="-122"/>
                <a:ea typeface="Microsoft YaHei" charset="-122"/>
                <a:cs typeface="Microsoft YaHei" charset="-122"/>
              </a:rPr>
              <a:t>敬业群体分类</a:t>
            </a:r>
            <a:endParaRPr lang="zh-CN" altLang="en-US" dirty="0"/>
          </a:p>
        </p:txBody>
      </p:sp>
      <p:sp>
        <p:nvSpPr>
          <p:cNvPr id="5" name="内容占位符 4"/>
          <p:cNvSpPr>
            <a:spLocks noGrp="1"/>
          </p:cNvSpPr>
          <p:nvPr>
            <p:ph idx="1"/>
          </p:nvPr>
        </p:nvSpPr>
        <p:spPr/>
        <p:txBody>
          <a:bodyPr/>
          <a:lstStyle/>
          <a:p>
            <a:pPr>
              <a:lnSpc>
                <a:spcPct val="150000"/>
              </a:lnSpc>
            </a:pPr>
            <a:r>
              <a:rPr kumimoji="1" lang="zh-CN" altLang="en-US" dirty="0">
                <a:latin typeface="Microsoft YaHei" charset="-122"/>
                <a:ea typeface="Microsoft YaHei" charset="-122"/>
                <a:cs typeface="Microsoft YaHei" charset="-122"/>
              </a:rPr>
              <a:t>从敬业群体分类来看，贵司员工高敬业群体占比为</a:t>
            </a:r>
            <a:r>
              <a:rPr kumimoji="1" lang="en-US" altLang="zh-CN" dirty="0">
                <a:latin typeface="Microsoft YaHei" charset="-122"/>
                <a:ea typeface="Microsoft YaHei" charset="-122"/>
                <a:cs typeface="Microsoft YaHei" charset="-122"/>
              </a:rPr>
              <a:t>45%</a:t>
            </a:r>
            <a:r>
              <a:rPr kumimoji="1" lang="zh-CN" altLang="en-US" dirty="0">
                <a:latin typeface="Microsoft YaHei" charset="-122"/>
                <a:ea typeface="Microsoft YaHei" charset="-122"/>
                <a:cs typeface="Microsoft YaHei" charset="-122"/>
              </a:rPr>
              <a:t>，高于行业平均水平，与最佳雇主相差</a:t>
            </a:r>
            <a:r>
              <a:rPr kumimoji="1" lang="en-US" altLang="zh-CN" dirty="0">
                <a:latin typeface="Microsoft YaHei" charset="-122"/>
                <a:ea typeface="Microsoft YaHei" charset="-122"/>
                <a:cs typeface="Microsoft YaHei" charset="-122"/>
              </a:rPr>
              <a:t>5.99%</a:t>
            </a:r>
            <a:r>
              <a:rPr kumimoji="1" lang="zh-CN" altLang="en-US" dirty="0">
                <a:latin typeface="Microsoft YaHei" charset="-122"/>
                <a:ea typeface="Microsoft YaHei" charset="-122"/>
                <a:cs typeface="Microsoft YaHei" charset="-122"/>
              </a:rPr>
              <a:t>。</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25</a:t>
            </a:fld>
            <a:endParaRPr lang="zh-CN" altLang="en-US" dirty="0"/>
          </a:p>
        </p:txBody>
      </p:sp>
      <p:grpSp>
        <p:nvGrpSpPr>
          <p:cNvPr id="3" name="组合 2"/>
          <p:cNvGrpSpPr/>
          <p:nvPr/>
        </p:nvGrpSpPr>
        <p:grpSpPr>
          <a:xfrm>
            <a:off x="107835" y="1871870"/>
            <a:ext cx="10980767" cy="3899781"/>
            <a:chOff x="703232" y="2419927"/>
            <a:chExt cx="10980767" cy="3899781"/>
          </a:xfrm>
        </p:grpSpPr>
        <p:graphicFrame>
          <p:nvGraphicFramePr>
            <p:cNvPr id="36" name="图表 35"/>
            <p:cNvGraphicFramePr/>
            <p:nvPr>
              <p:extLst>
                <p:ext uri="{D42A27DB-BD31-4B8C-83A1-F6EECF244321}">
                  <p14:modId xmlns:p14="http://schemas.microsoft.com/office/powerpoint/2010/main" val="1018711904"/>
                </p:ext>
              </p:extLst>
            </p:nvPr>
          </p:nvGraphicFramePr>
          <p:xfrm>
            <a:off x="703232" y="2616271"/>
            <a:ext cx="10980767" cy="3703437"/>
          </p:xfrm>
          <a:graphic>
            <a:graphicData uri="http://schemas.openxmlformats.org/drawingml/2006/chart">
              <c:chart xmlns:c="http://schemas.openxmlformats.org/drawingml/2006/chart" xmlns:r="http://schemas.openxmlformats.org/officeDocument/2006/relationships" r:id="rId3"/>
            </a:graphicData>
          </a:graphic>
        </p:graphicFrame>
        <p:grpSp>
          <p:nvGrpSpPr>
            <p:cNvPr id="37" name="组合 36"/>
            <p:cNvGrpSpPr/>
            <p:nvPr/>
          </p:nvGrpSpPr>
          <p:grpSpPr>
            <a:xfrm>
              <a:off x="2407627" y="3065873"/>
              <a:ext cx="3915033" cy="513309"/>
              <a:chOff x="1740770" y="2511251"/>
              <a:chExt cx="1581729" cy="513309"/>
            </a:xfrm>
          </p:grpSpPr>
          <p:cxnSp>
            <p:nvCxnSpPr>
              <p:cNvPr id="38" name="直接连接符 37"/>
              <p:cNvCxnSpPr/>
              <p:nvPr/>
            </p:nvCxnSpPr>
            <p:spPr>
              <a:xfrm rot="16200000" flipH="1">
                <a:off x="3083095" y="2785156"/>
                <a:ext cx="478800" cy="8"/>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740770" y="2719215"/>
                <a:ext cx="1575128" cy="11410"/>
              </a:xfrm>
              <a:prstGeom prst="straightConnector1">
                <a:avLst/>
              </a:prstGeom>
              <a:ln w="19050">
                <a:solidFill>
                  <a:schemeClr val="accent2"/>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0" name="TextBox 29"/>
              <p:cNvSpPr txBox="1"/>
              <p:nvPr/>
            </p:nvSpPr>
            <p:spPr>
              <a:xfrm>
                <a:off x="1960067" y="2511251"/>
                <a:ext cx="1143008" cy="415928"/>
              </a:xfrm>
              <a:prstGeom prst="rect">
                <a:avLst/>
              </a:prstGeom>
              <a:solidFill>
                <a:srgbClr val="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200" b="1" dirty="0">
                    <a:latin typeface="微软雅黑" pitchFamily="34" charset="-122"/>
                    <a:ea typeface="微软雅黑" pitchFamily="34" charset="-122"/>
                  </a:rPr>
                  <a:t>高敬业群体</a:t>
                </a:r>
                <a:r>
                  <a:rPr lang="en-US" altLang="zh-CN" sz="1200" b="1" dirty="0">
                    <a:latin typeface="微软雅黑" pitchFamily="34" charset="-122"/>
                    <a:ea typeface="微软雅黑" pitchFamily="34" charset="-122"/>
                  </a:rPr>
                  <a:t>45%</a:t>
                </a:r>
                <a:endParaRPr lang="zh-CN" altLang="en-US" sz="1200" b="1" dirty="0">
                  <a:latin typeface="微软雅黑" pitchFamily="34" charset="-122"/>
                  <a:ea typeface="微软雅黑" pitchFamily="34" charset="-122"/>
                </a:endParaRPr>
              </a:p>
            </p:txBody>
          </p:sp>
        </p:grpSp>
        <p:grpSp>
          <p:nvGrpSpPr>
            <p:cNvPr id="41" name="组合 40"/>
            <p:cNvGrpSpPr/>
            <p:nvPr/>
          </p:nvGrpSpPr>
          <p:grpSpPr>
            <a:xfrm>
              <a:off x="10221457" y="2490061"/>
              <a:ext cx="1050665" cy="611909"/>
              <a:chOff x="5947766" y="1818547"/>
              <a:chExt cx="2418039" cy="611909"/>
            </a:xfrm>
          </p:grpSpPr>
          <p:cxnSp>
            <p:nvCxnSpPr>
              <p:cNvPr id="42" name="直接箭头连接符 41"/>
              <p:cNvCxnSpPr/>
              <p:nvPr/>
            </p:nvCxnSpPr>
            <p:spPr>
              <a:xfrm>
                <a:off x="5947766" y="2428867"/>
                <a:ext cx="2351709" cy="1589"/>
              </a:xfrm>
              <a:prstGeom prst="straightConnector1">
                <a:avLst/>
              </a:prstGeom>
              <a:ln w="19050">
                <a:solidFill>
                  <a:schemeClr val="accent2"/>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3" name="TextBox 29"/>
              <p:cNvSpPr txBox="1"/>
              <p:nvPr/>
            </p:nvSpPr>
            <p:spPr>
              <a:xfrm>
                <a:off x="6028144" y="1818547"/>
                <a:ext cx="2337661" cy="575812"/>
              </a:xfrm>
              <a:prstGeom prst="rect">
                <a:avLst/>
              </a:prstGeom>
              <a:solidFill>
                <a:srgbClr val="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200" b="1" dirty="0">
                    <a:latin typeface="微软雅黑" pitchFamily="34" charset="-122"/>
                    <a:ea typeface="微软雅黑" pitchFamily="34" charset="-122"/>
                  </a:rPr>
                  <a:t>不敬业群体</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11%</a:t>
                </a:r>
                <a:endParaRPr lang="zh-CN" altLang="en-US" sz="1200" b="1" dirty="0">
                  <a:latin typeface="微软雅黑" pitchFamily="34" charset="-122"/>
                  <a:ea typeface="微软雅黑" pitchFamily="34" charset="-122"/>
                </a:endParaRPr>
              </a:p>
            </p:txBody>
          </p:sp>
        </p:grpSp>
        <p:grpSp>
          <p:nvGrpSpPr>
            <p:cNvPr id="44" name="组合 43"/>
            <p:cNvGrpSpPr/>
            <p:nvPr/>
          </p:nvGrpSpPr>
          <p:grpSpPr>
            <a:xfrm>
              <a:off x="2391187" y="2419927"/>
              <a:ext cx="7830879" cy="1137788"/>
              <a:chOff x="1761833" y="2074288"/>
              <a:chExt cx="5873493" cy="1137788"/>
            </a:xfrm>
          </p:grpSpPr>
          <p:cxnSp>
            <p:nvCxnSpPr>
              <p:cNvPr id="45" name="直接箭头连接符 44"/>
              <p:cNvCxnSpPr/>
              <p:nvPr/>
            </p:nvCxnSpPr>
            <p:spPr>
              <a:xfrm>
                <a:off x="1761833" y="2428868"/>
                <a:ext cx="5873036" cy="0"/>
              </a:xfrm>
              <a:prstGeom prst="straightConnector1">
                <a:avLst/>
              </a:prstGeom>
              <a:ln w="19050">
                <a:solidFill>
                  <a:schemeClr val="accent2"/>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6" name="TextBox 29"/>
              <p:cNvSpPr txBox="1"/>
              <p:nvPr/>
            </p:nvSpPr>
            <p:spPr>
              <a:xfrm>
                <a:off x="5084653" y="2214554"/>
                <a:ext cx="1454160" cy="428628"/>
              </a:xfrm>
              <a:prstGeom prst="rect">
                <a:avLst/>
              </a:prstGeom>
              <a:solidFill>
                <a:srgbClr val="FFFFFF"/>
              </a:solidFill>
              <a:ln w="9525" cmpd="sng">
                <a:noFill/>
              </a:ln>
            </p:spPr>
            <p:style>
              <a:lnRef idx="0">
                <a:scrgbClr r="0" g="0" b="0"/>
              </a:lnRef>
              <a:fillRef idx="0">
                <a:scrgbClr r="0" g="0" b="0"/>
              </a:fillRef>
              <a:effectRef idx="0">
                <a:scrgbClr r="0" g="0" b="0"/>
              </a:effectRef>
              <a:fontRef idx="minor">
                <a:schemeClr val="dk1"/>
              </a:fontRef>
            </p:style>
            <p:txBody>
              <a:bodyPr wrap="square" rtlCol="0"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zh-CN" altLang="en-US" sz="1200" b="1" dirty="0">
                    <a:latin typeface="微软雅黑" pitchFamily="34" charset="-122"/>
                    <a:ea typeface="微软雅黑" pitchFamily="34" charset="-122"/>
                  </a:rPr>
                  <a:t>敬业群体</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89%</a:t>
                </a:r>
                <a:endParaRPr lang="zh-CN" altLang="en-US" sz="1200" b="1" dirty="0">
                  <a:latin typeface="微软雅黑" pitchFamily="34" charset="-122"/>
                  <a:ea typeface="微软雅黑" pitchFamily="34" charset="-122"/>
                </a:endParaRPr>
              </a:p>
            </p:txBody>
          </p:sp>
          <p:cxnSp>
            <p:nvCxnSpPr>
              <p:cNvPr id="47" name="直接连接符 46"/>
              <p:cNvCxnSpPr/>
              <p:nvPr/>
            </p:nvCxnSpPr>
            <p:spPr>
              <a:xfrm>
                <a:off x="7635325" y="2074288"/>
                <a:ext cx="1" cy="1137788"/>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490307" y="6478944"/>
            <a:ext cx="8286808" cy="276999"/>
          </a:xfrm>
          <a:prstGeom prst="rect">
            <a:avLst/>
          </a:prstGeom>
        </p:spPr>
        <p:txBody>
          <a:bodyPr wrap="square">
            <a:spAutoFit/>
          </a:bodyPr>
          <a:lstStyle/>
          <a:p>
            <a:r>
              <a:rPr lang="zh-CN" altLang="en-US" sz="1200" dirty="0">
                <a:latin typeface="微软雅黑" pitchFamily="34" charset="-122"/>
                <a:ea typeface="微软雅黑" pitchFamily="34" charset="-122"/>
              </a:rPr>
              <a:t>注：非常敬业（</a:t>
            </a:r>
            <a:r>
              <a:rPr lang="en-US" altLang="zh-CN" sz="1200" dirty="0">
                <a:latin typeface="微软雅黑" pitchFamily="34" charset="-122"/>
                <a:ea typeface="微软雅黑" pitchFamily="34" charset="-122"/>
              </a:rPr>
              <a:t>85</a:t>
            </a:r>
            <a:r>
              <a:rPr lang="zh-CN" altLang="en-US" sz="1200" dirty="0">
                <a:latin typeface="微软雅黑" pitchFamily="34" charset="-122"/>
                <a:ea typeface="微软雅黑" pitchFamily="34" charset="-122"/>
              </a:rPr>
              <a:t>分及以上），敬业（</a:t>
            </a:r>
            <a:r>
              <a:rPr lang="en-US" altLang="zh-CN" sz="1200" dirty="0">
                <a:latin typeface="微软雅黑" pitchFamily="34" charset="-122"/>
                <a:ea typeface="微软雅黑" pitchFamily="34" charset="-122"/>
              </a:rPr>
              <a:t>70</a:t>
            </a:r>
            <a:r>
              <a:rPr lang="zh-CN" altLang="en-US" sz="1200" dirty="0">
                <a:latin typeface="微软雅黑" pitchFamily="34" charset="-122"/>
                <a:ea typeface="微软雅黑" pitchFamily="34" charset="-122"/>
              </a:rPr>
              <a:t>分（含）</a:t>
            </a:r>
            <a:r>
              <a:rPr lang="en-US" altLang="zh-CN" sz="1200" dirty="0">
                <a:latin typeface="微软雅黑" pitchFamily="34" charset="-122"/>
                <a:ea typeface="微软雅黑" pitchFamily="34" charset="-122"/>
              </a:rPr>
              <a:t>-85</a:t>
            </a:r>
            <a:r>
              <a:rPr lang="zh-CN" altLang="en-US" sz="1200" dirty="0">
                <a:latin typeface="微软雅黑" pitchFamily="34" charset="-122"/>
                <a:ea typeface="微软雅黑" pitchFamily="34" charset="-122"/>
              </a:rPr>
              <a:t>分），不敬业（</a:t>
            </a:r>
            <a:r>
              <a:rPr lang="en-US" altLang="zh-CN" sz="1200" dirty="0">
                <a:latin typeface="微软雅黑" pitchFamily="34" charset="-122"/>
                <a:ea typeface="微软雅黑" pitchFamily="34" charset="-122"/>
              </a:rPr>
              <a:t>60</a:t>
            </a:r>
            <a:r>
              <a:rPr lang="zh-CN" altLang="en-US" sz="1200" dirty="0">
                <a:latin typeface="微软雅黑" pitchFamily="34" charset="-122"/>
                <a:ea typeface="微软雅黑" pitchFamily="34" charset="-122"/>
              </a:rPr>
              <a:t>分（含）</a:t>
            </a:r>
            <a:r>
              <a:rPr lang="en-US" altLang="zh-CN" sz="1200" dirty="0">
                <a:latin typeface="微软雅黑" pitchFamily="34" charset="-122"/>
                <a:ea typeface="微软雅黑" pitchFamily="34" charset="-122"/>
              </a:rPr>
              <a:t>-70</a:t>
            </a:r>
            <a:r>
              <a:rPr lang="zh-CN" altLang="en-US" sz="1200" dirty="0">
                <a:latin typeface="微软雅黑" pitchFamily="34" charset="-122"/>
                <a:ea typeface="微软雅黑" pitchFamily="34" charset="-122"/>
              </a:rPr>
              <a:t>分），极不敬业（</a:t>
            </a:r>
            <a:r>
              <a:rPr lang="en-US" altLang="zh-CN" sz="1200" dirty="0">
                <a:latin typeface="微软雅黑" pitchFamily="34" charset="-122"/>
                <a:ea typeface="微软雅黑" pitchFamily="34" charset="-122"/>
              </a:rPr>
              <a:t>60</a:t>
            </a:r>
            <a:r>
              <a:rPr lang="zh-CN" altLang="en-US" sz="1200" dirty="0">
                <a:latin typeface="微软雅黑" pitchFamily="34" charset="-122"/>
                <a:ea typeface="微软雅黑" pitchFamily="34" charset="-122"/>
              </a:rPr>
              <a:t>分以下）。</a:t>
            </a:r>
          </a:p>
        </p:txBody>
      </p:sp>
    </p:spTree>
    <p:extLst>
      <p:ext uri="{BB962C8B-B14F-4D97-AF65-F5344CB8AC3E}">
        <p14:creationId xmlns:p14="http://schemas.microsoft.com/office/powerpoint/2010/main" val="256035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感知度得分及群体分类</a:t>
            </a:r>
            <a:endParaRPr lang="zh-CN" altLang="en-US" dirty="0"/>
          </a:p>
        </p:txBody>
      </p:sp>
      <p:sp>
        <p:nvSpPr>
          <p:cNvPr id="4" name="内容占位符 3"/>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从感知度得分来看，</a:t>
            </a:r>
            <a:r>
              <a:rPr lang="zh-CN" altLang="en-US" dirty="0">
                <a:solidFill>
                  <a:srgbClr val="000000"/>
                </a:solidFill>
                <a:latin typeface="微软雅黑" panose="020B0503020204020204" pitchFamily="34" charset="-122"/>
                <a:ea typeface="微软雅黑" panose="020B0503020204020204" pitchFamily="34" charset="-122"/>
              </a:rPr>
              <a:t>员工整体感知度得分为</a:t>
            </a:r>
            <a:r>
              <a:rPr lang="en-US" altLang="zh-CN" dirty="0">
                <a:solidFill>
                  <a:srgbClr val="000000"/>
                </a:solidFill>
                <a:latin typeface="微软雅黑" panose="020B0503020204020204" pitchFamily="34" charset="-122"/>
                <a:ea typeface="微软雅黑" panose="020B0503020204020204" pitchFamily="34" charset="-122"/>
              </a:rPr>
              <a:t>64.55</a:t>
            </a:r>
            <a:r>
              <a:rPr lang="zh-CN" altLang="en-US" dirty="0">
                <a:solidFill>
                  <a:srgbClr val="000000"/>
                </a:solidFill>
                <a:latin typeface="微软雅黑" panose="020B0503020204020204" pitchFamily="34" charset="-122"/>
                <a:ea typeface="微软雅黑" panose="020B0503020204020204" pitchFamily="34" charset="-122"/>
              </a:rPr>
              <a:t>，缺乏感知度群体占</a:t>
            </a:r>
            <a:r>
              <a:rPr lang="en-US" altLang="zh-CN" dirty="0">
                <a:solidFill>
                  <a:srgbClr val="000000"/>
                </a:solidFill>
                <a:latin typeface="微软雅黑" panose="020B0503020204020204" pitchFamily="34" charset="-122"/>
                <a:ea typeface="微软雅黑" panose="020B0503020204020204" pitchFamily="34" charset="-122"/>
              </a:rPr>
              <a:t>39%</a:t>
            </a:r>
            <a:r>
              <a:rPr lang="zh-CN" altLang="en-US" dirty="0">
                <a:solidFill>
                  <a:srgbClr val="000000"/>
                </a:solidFill>
                <a:latin typeface="微软雅黑" panose="020B0503020204020204" pitchFamily="34" charset="-122"/>
                <a:ea typeface="微软雅黑" panose="020B0503020204020204" pitchFamily="34" charset="-122"/>
              </a:rPr>
              <a:t>，感知度较弱群体占比</a:t>
            </a:r>
            <a:r>
              <a:rPr lang="en-US" altLang="zh-CN" dirty="0">
                <a:solidFill>
                  <a:srgbClr val="000000"/>
                </a:solidFill>
                <a:latin typeface="微软雅黑" panose="020B0503020204020204" pitchFamily="34" charset="-122"/>
                <a:ea typeface="微软雅黑" panose="020B0503020204020204" pitchFamily="34" charset="-122"/>
              </a:rPr>
              <a:t>30%</a:t>
            </a:r>
            <a:r>
              <a:rPr lang="zh-CN" altLang="en-US" dirty="0">
                <a:solidFill>
                  <a:srgbClr val="000000"/>
                </a:solidFill>
                <a:latin typeface="微软雅黑" panose="020B0503020204020204" pitchFamily="34" charset="-122"/>
                <a:ea typeface="微软雅黑" panose="020B0503020204020204" pitchFamily="34" charset="-122"/>
              </a:rPr>
              <a:t>，整体感知度较弱。</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26</a:t>
            </a:fld>
            <a:endParaRPr lang="zh-CN" altLang="en-US" dirty="0"/>
          </a:p>
        </p:txBody>
      </p:sp>
      <p:graphicFrame>
        <p:nvGraphicFramePr>
          <p:cNvPr id="48" name="图表 47"/>
          <p:cNvGraphicFramePr/>
          <p:nvPr/>
        </p:nvGraphicFramePr>
        <p:xfrm>
          <a:off x="5325311" y="2404145"/>
          <a:ext cx="5916698" cy="40690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 name="图表 48"/>
          <p:cNvGraphicFramePr/>
          <p:nvPr/>
        </p:nvGraphicFramePr>
        <p:xfrm>
          <a:off x="-19165" y="2349872"/>
          <a:ext cx="6244683" cy="4123278"/>
        </p:xfrm>
        <a:graphic>
          <a:graphicData uri="http://schemas.openxmlformats.org/drawingml/2006/chart">
            <c:chart xmlns:c="http://schemas.openxmlformats.org/drawingml/2006/chart" xmlns:r="http://schemas.openxmlformats.org/officeDocument/2006/relationships" r:id="rId4"/>
          </a:graphicData>
        </a:graphic>
      </p:graphicFrame>
      <p:sp>
        <p:nvSpPr>
          <p:cNvPr id="31" name="椭圆 30"/>
          <p:cNvSpPr/>
          <p:nvPr/>
        </p:nvSpPr>
        <p:spPr>
          <a:xfrm>
            <a:off x="1945308" y="2920760"/>
            <a:ext cx="2315735" cy="2274849"/>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6A2A951-6A28-402C-8057-D85692A61493}"/>
              </a:ext>
            </a:extLst>
          </p:cNvPr>
          <p:cNvSpPr/>
          <p:nvPr/>
        </p:nvSpPr>
        <p:spPr>
          <a:xfrm>
            <a:off x="490306" y="6478944"/>
            <a:ext cx="10491119" cy="276999"/>
          </a:xfrm>
          <a:prstGeom prst="rect">
            <a:avLst/>
          </a:prstGeom>
        </p:spPr>
        <p:txBody>
          <a:bodyPr wrap="square">
            <a:spAutoFit/>
          </a:bodyPr>
          <a:lstStyle/>
          <a:p>
            <a:r>
              <a:rPr lang="zh-CN" altLang="en-US" sz="1200" dirty="0">
                <a:latin typeface="微软雅黑" pitchFamily="34" charset="-122"/>
                <a:ea typeface="微软雅黑" pitchFamily="34" charset="-122"/>
              </a:rPr>
              <a:t>注：感知度极强（</a:t>
            </a:r>
            <a:r>
              <a:rPr lang="en-US" altLang="zh-CN" sz="1200" dirty="0">
                <a:latin typeface="微软雅黑" pitchFamily="34" charset="-122"/>
                <a:ea typeface="微软雅黑" pitchFamily="34" charset="-122"/>
              </a:rPr>
              <a:t>85</a:t>
            </a:r>
            <a:r>
              <a:rPr lang="zh-CN" altLang="en-US" sz="1200" dirty="0">
                <a:latin typeface="微软雅黑" pitchFamily="34" charset="-122"/>
                <a:ea typeface="微软雅黑" pitchFamily="34" charset="-122"/>
              </a:rPr>
              <a:t>分及以上），感知度一般（</a:t>
            </a:r>
            <a:r>
              <a:rPr lang="en-US" altLang="zh-CN" sz="1200" dirty="0">
                <a:latin typeface="微软雅黑" pitchFamily="34" charset="-122"/>
                <a:ea typeface="微软雅黑" pitchFamily="34" charset="-122"/>
              </a:rPr>
              <a:t>70</a:t>
            </a:r>
            <a:r>
              <a:rPr lang="zh-CN" altLang="en-US" sz="1200" dirty="0">
                <a:latin typeface="微软雅黑" pitchFamily="34" charset="-122"/>
                <a:ea typeface="微软雅黑" pitchFamily="34" charset="-122"/>
              </a:rPr>
              <a:t>分（含）</a:t>
            </a:r>
            <a:r>
              <a:rPr lang="en-US" altLang="zh-CN" sz="1200" dirty="0">
                <a:latin typeface="微软雅黑" pitchFamily="34" charset="-122"/>
                <a:ea typeface="微软雅黑" pitchFamily="34" charset="-122"/>
              </a:rPr>
              <a:t>-85</a:t>
            </a:r>
            <a:r>
              <a:rPr lang="zh-CN" altLang="en-US" sz="1200" dirty="0">
                <a:latin typeface="微软雅黑" pitchFamily="34" charset="-122"/>
                <a:ea typeface="微软雅黑" pitchFamily="34" charset="-122"/>
              </a:rPr>
              <a:t>分），感知度较弱（</a:t>
            </a:r>
            <a:r>
              <a:rPr lang="en-US" altLang="zh-CN" sz="1200" dirty="0">
                <a:latin typeface="微软雅黑" pitchFamily="34" charset="-122"/>
                <a:ea typeface="微软雅黑" pitchFamily="34" charset="-122"/>
              </a:rPr>
              <a:t>60</a:t>
            </a:r>
            <a:r>
              <a:rPr lang="zh-CN" altLang="en-US" sz="1200" dirty="0">
                <a:latin typeface="微软雅黑" pitchFamily="34" charset="-122"/>
                <a:ea typeface="微软雅黑" pitchFamily="34" charset="-122"/>
              </a:rPr>
              <a:t>分（含）</a:t>
            </a:r>
            <a:r>
              <a:rPr lang="en-US" altLang="zh-CN" sz="1200" dirty="0">
                <a:latin typeface="微软雅黑" pitchFamily="34" charset="-122"/>
                <a:ea typeface="微软雅黑" pitchFamily="34" charset="-122"/>
              </a:rPr>
              <a:t>-70</a:t>
            </a:r>
            <a:r>
              <a:rPr lang="zh-CN" altLang="en-US" sz="1200" dirty="0">
                <a:latin typeface="微软雅黑" pitchFamily="34" charset="-122"/>
                <a:ea typeface="微软雅黑" pitchFamily="34" charset="-122"/>
              </a:rPr>
              <a:t>分），缺乏感知度（</a:t>
            </a:r>
            <a:r>
              <a:rPr lang="en-US" altLang="zh-CN" sz="1200" dirty="0">
                <a:latin typeface="微软雅黑" pitchFamily="34" charset="-122"/>
                <a:ea typeface="微软雅黑" pitchFamily="34" charset="-122"/>
              </a:rPr>
              <a:t>60</a:t>
            </a:r>
            <a:r>
              <a:rPr lang="zh-CN" altLang="en-US" sz="1200" dirty="0">
                <a:latin typeface="微软雅黑" pitchFamily="34" charset="-122"/>
                <a:ea typeface="微软雅黑" pitchFamily="34" charset="-122"/>
              </a:rPr>
              <a:t>分以下）。</a:t>
            </a:r>
          </a:p>
        </p:txBody>
      </p:sp>
    </p:spTree>
    <p:extLst>
      <p:ext uri="{BB962C8B-B14F-4D97-AF65-F5344CB8AC3E}">
        <p14:creationId xmlns:p14="http://schemas.microsoft.com/office/powerpoint/2010/main" val="1212097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员工感知度细分因素</a:t>
            </a:r>
            <a:endParaRPr lang="zh-CN" altLang="en-US" dirty="0"/>
          </a:p>
        </p:txBody>
      </p:sp>
      <p:sp>
        <p:nvSpPr>
          <p:cNvPr id="7" name="内容占位符 6"/>
          <p:cNvSpPr>
            <a:spLocks noGrp="1"/>
          </p:cNvSpPr>
          <p:nvPr>
            <p:ph idx="1"/>
          </p:nvPr>
        </p:nvSpPr>
        <p:spPr>
          <a:xfrm>
            <a:off x="490307" y="1080469"/>
            <a:ext cx="11148317" cy="1671353"/>
          </a:xfrm>
        </p:spPr>
        <p:txBody>
          <a:bodyPr/>
          <a:lstStyle/>
          <a:p>
            <a:pPr fontAlgn="ctr"/>
            <a:r>
              <a:rPr kumimoji="1" lang="zh-CN" altLang="en-US" dirty="0">
                <a:latin typeface="Microsoft YaHei" charset="-122"/>
                <a:ea typeface="Microsoft YaHei" charset="-122"/>
                <a:cs typeface="Microsoft YaHei" charset="-122"/>
              </a:rPr>
              <a:t>从感知度细分因素来看，</a:t>
            </a:r>
            <a:r>
              <a:rPr lang="zh-CN" altLang="en-US" dirty="0">
                <a:solidFill>
                  <a:srgbClr val="000000"/>
                </a:solidFill>
                <a:latin typeface="微软雅黑" panose="020B0503020204020204" pitchFamily="34" charset="-122"/>
                <a:ea typeface="微软雅黑" panose="020B0503020204020204" pitchFamily="34" charset="-122"/>
              </a:rPr>
              <a:t>福利认知</a:t>
            </a:r>
            <a:r>
              <a:rPr lang="en-US" altLang="zh-CN" dirty="0">
                <a:solidFill>
                  <a:srgbClr val="000000"/>
                </a:solidFill>
                <a:latin typeface="微软雅黑" panose="020B0503020204020204" pitchFamily="34" charset="-122"/>
                <a:ea typeface="微软雅黑" panose="020B0503020204020204" pitchFamily="34" charset="-122"/>
              </a:rPr>
              <a:t>61.34</a:t>
            </a:r>
            <a:r>
              <a:rPr lang="zh-CN" altLang="en-US" dirty="0">
                <a:solidFill>
                  <a:srgbClr val="000000"/>
                </a:solidFill>
                <a:latin typeface="微软雅黑" panose="020B0503020204020204" pitchFamily="34" charset="-122"/>
                <a:ea typeface="微软雅黑" panose="020B0503020204020204" pitchFamily="34" charset="-122"/>
              </a:rPr>
              <a:t>分为最低。福利认知主要体现在员工对于公司福利提供的认可程度以及在福利方面的外部竞争性分析，说明员工认为对于企业提供的整体福利待遇不具有明显竞争力。</a:t>
            </a:r>
          </a:p>
          <a:p>
            <a:pPr fontAlgn="ct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9D9ED64A-0B67-4079-A76D-675066C2CDF9}" type="slidenum">
              <a:rPr lang="zh-CN" altLang="en-US" smtClean="0"/>
              <a:t>27</a:t>
            </a:fld>
            <a:endParaRPr lang="zh-CN" altLang="en-US" dirty="0"/>
          </a:p>
        </p:txBody>
      </p:sp>
      <p:graphicFrame>
        <p:nvGraphicFramePr>
          <p:cNvPr id="35" name="图表 34"/>
          <p:cNvGraphicFramePr/>
          <p:nvPr/>
        </p:nvGraphicFramePr>
        <p:xfrm>
          <a:off x="651800" y="1855686"/>
          <a:ext cx="10759154" cy="4473068"/>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组合 5"/>
          <p:cNvGrpSpPr/>
          <p:nvPr/>
        </p:nvGrpSpPr>
        <p:grpSpPr>
          <a:xfrm>
            <a:off x="1068300" y="3385266"/>
            <a:ext cx="10504148" cy="307777"/>
            <a:chOff x="1075079" y="3199403"/>
            <a:chExt cx="10814627" cy="307777"/>
          </a:xfrm>
        </p:grpSpPr>
        <p:cxnSp>
          <p:nvCxnSpPr>
            <p:cNvPr id="4" name="直接连接符 3"/>
            <p:cNvCxnSpPr/>
            <p:nvPr/>
          </p:nvCxnSpPr>
          <p:spPr>
            <a:xfrm>
              <a:off x="1075079" y="3507180"/>
              <a:ext cx="10758054" cy="0"/>
            </a:xfrm>
            <a:prstGeom prst="line">
              <a:avLst/>
            </a:prstGeom>
            <a:ln w="19050">
              <a:solidFill>
                <a:schemeClr val="accent2"/>
              </a:solidFill>
              <a:prstDash val="sysDash"/>
            </a:ln>
          </p:spPr>
          <p:style>
            <a:lnRef idx="1">
              <a:schemeClr val="accent6"/>
            </a:lnRef>
            <a:fillRef idx="0">
              <a:schemeClr val="accent6"/>
            </a:fillRef>
            <a:effectRef idx="0">
              <a:schemeClr val="accent6"/>
            </a:effectRef>
            <a:fontRef idx="minor">
              <a:schemeClr val="tx1"/>
            </a:fontRef>
          </p:style>
        </p:cxnSp>
        <p:sp>
          <p:nvSpPr>
            <p:cNvPr id="5" name="文本框 4"/>
            <p:cNvSpPr txBox="1"/>
            <p:nvPr/>
          </p:nvSpPr>
          <p:spPr>
            <a:xfrm>
              <a:off x="10735821" y="3199403"/>
              <a:ext cx="1153885" cy="307777"/>
            </a:xfrm>
            <a:prstGeom prst="rect">
              <a:avLst/>
            </a:prstGeom>
            <a:noFill/>
            <a:ln w="19050">
              <a:solidFill>
                <a:schemeClr val="accent2"/>
              </a:solidFill>
              <a:prstDash val="sysDash"/>
            </a:ln>
          </p:spPr>
          <p:txBody>
            <a:bodyPr wrap="square" rtlCol="0">
              <a:spAutoFit/>
            </a:bodyPr>
            <a:lstStyle/>
            <a:p>
              <a:pPr algn="ctr"/>
              <a:r>
                <a:rPr lang="en-US" altLang="zh-CN" sz="1400" dirty="0">
                  <a:solidFill>
                    <a:schemeClr val="accent2"/>
                  </a:solidFill>
                  <a:latin typeface="微软雅黑" panose="020B0503020204020204" pitchFamily="34" charset="-122"/>
                  <a:ea typeface="微软雅黑" panose="020B0503020204020204" pitchFamily="34" charset="-122"/>
                </a:rPr>
                <a:t>64.55</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4884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122"/>
                <a:ea typeface="Microsoft YaHei" charset="-122"/>
              </a:rPr>
              <a:t>环境感知度</a:t>
            </a:r>
            <a:endParaRPr lang="zh-CN" altLang="en-US" dirty="0"/>
          </a:p>
        </p:txBody>
      </p:sp>
      <p:sp>
        <p:nvSpPr>
          <p:cNvPr id="3" name="内容占位符 2"/>
          <p:cNvSpPr>
            <a:spLocks noGrp="1"/>
          </p:cNvSpPr>
          <p:nvPr>
            <p:ph idx="1"/>
          </p:nvPr>
        </p:nvSpPr>
        <p:spPr>
          <a:xfrm>
            <a:off x="490307" y="1118568"/>
            <a:ext cx="11148317" cy="3326939"/>
          </a:xfrm>
        </p:spPr>
        <p:txBody>
          <a:bodyPr>
            <a:normAutofit/>
          </a:bodyPr>
          <a:lstStyle/>
          <a:p>
            <a:r>
              <a:rPr kumimoji="1" lang="zh-CN" altLang="en-US" dirty="0">
                <a:latin typeface="Microsoft YaHei" charset="-122"/>
                <a:ea typeface="Microsoft YaHei" charset="-122"/>
                <a:cs typeface="Microsoft YaHei" charset="-122"/>
              </a:rPr>
              <a:t>根据企业可为员工提供的各类环境改善举措来看，大多数员工建议在办公设施上能有所改善。</a:t>
            </a:r>
            <a:endParaRPr lang="zh-CN" altLang="en-US" dirty="0"/>
          </a:p>
        </p:txBody>
      </p:sp>
      <p:sp>
        <p:nvSpPr>
          <p:cNvPr id="4" name="灯片编号占位符 3"/>
          <p:cNvSpPr>
            <a:spLocks noGrp="1"/>
          </p:cNvSpPr>
          <p:nvPr>
            <p:ph type="sldNum" sz="quarter" idx="4"/>
          </p:nvPr>
        </p:nvSpPr>
        <p:spPr/>
        <p:txBody>
          <a:bodyPr/>
          <a:lstStyle/>
          <a:p>
            <a:fld id="{22F78DF7-6B51-4D7F-B3D2-E703A85D591D}" type="slidenum">
              <a:rPr lang="zh-CN" altLang="en-US" smtClean="0"/>
              <a:pPr/>
              <a:t>28</a:t>
            </a:fld>
            <a:endParaRPr lang="zh-CN" altLang="en-US" dirty="0"/>
          </a:p>
        </p:txBody>
      </p:sp>
      <p:graphicFrame>
        <p:nvGraphicFramePr>
          <p:cNvPr id="6" name="表格 5"/>
          <p:cNvGraphicFramePr>
            <a:graphicFrameLocks noGrp="1"/>
          </p:cNvGraphicFramePr>
          <p:nvPr/>
        </p:nvGraphicFramePr>
        <p:xfrm>
          <a:off x="550863" y="5164023"/>
          <a:ext cx="10822792" cy="935025"/>
        </p:xfrm>
        <a:graphic>
          <a:graphicData uri="http://schemas.openxmlformats.org/drawingml/2006/table">
            <a:tbl>
              <a:tblPr>
                <a:tableStyleId>{7DF18680-E054-41AD-8BC1-D1AEF772440D}</a:tableStyleId>
              </a:tblPr>
              <a:tblGrid>
                <a:gridCol w="1652841">
                  <a:extLst>
                    <a:ext uri="{9D8B030D-6E8A-4147-A177-3AD203B41FA5}">
                      <a16:colId xmlns:a16="http://schemas.microsoft.com/office/drawing/2014/main" val="20000"/>
                    </a:ext>
                  </a:extLst>
                </a:gridCol>
                <a:gridCol w="1309993">
                  <a:extLst>
                    <a:ext uri="{9D8B030D-6E8A-4147-A177-3AD203B41FA5}">
                      <a16:colId xmlns:a16="http://schemas.microsoft.com/office/drawing/2014/main" val="2915089587"/>
                    </a:ext>
                  </a:extLst>
                </a:gridCol>
                <a:gridCol w="1309993">
                  <a:extLst>
                    <a:ext uri="{9D8B030D-6E8A-4147-A177-3AD203B41FA5}">
                      <a16:colId xmlns:a16="http://schemas.microsoft.com/office/drawing/2014/main" val="978545969"/>
                    </a:ext>
                  </a:extLst>
                </a:gridCol>
                <a:gridCol w="1309993">
                  <a:extLst>
                    <a:ext uri="{9D8B030D-6E8A-4147-A177-3AD203B41FA5}">
                      <a16:colId xmlns:a16="http://schemas.microsoft.com/office/drawing/2014/main" val="20002"/>
                    </a:ext>
                  </a:extLst>
                </a:gridCol>
                <a:gridCol w="1309993">
                  <a:extLst>
                    <a:ext uri="{9D8B030D-6E8A-4147-A177-3AD203B41FA5}">
                      <a16:colId xmlns:a16="http://schemas.microsoft.com/office/drawing/2014/main" val="20003"/>
                    </a:ext>
                  </a:extLst>
                </a:gridCol>
                <a:gridCol w="1309993">
                  <a:extLst>
                    <a:ext uri="{9D8B030D-6E8A-4147-A177-3AD203B41FA5}">
                      <a16:colId xmlns:a16="http://schemas.microsoft.com/office/drawing/2014/main" val="20004"/>
                    </a:ext>
                  </a:extLst>
                </a:gridCol>
                <a:gridCol w="1309993">
                  <a:extLst>
                    <a:ext uri="{9D8B030D-6E8A-4147-A177-3AD203B41FA5}">
                      <a16:colId xmlns:a16="http://schemas.microsoft.com/office/drawing/2014/main" val="20005"/>
                    </a:ext>
                  </a:extLst>
                </a:gridCol>
                <a:gridCol w="1309993">
                  <a:extLst>
                    <a:ext uri="{9D8B030D-6E8A-4147-A177-3AD203B41FA5}">
                      <a16:colId xmlns:a16="http://schemas.microsoft.com/office/drawing/2014/main" val="20006"/>
                    </a:ext>
                  </a:extLst>
                </a:gridCol>
              </a:tblGrid>
              <a:tr h="522611">
                <a:tc>
                  <a:txBody>
                    <a:bodyPr/>
                    <a:lstStyle/>
                    <a:p>
                      <a:pPr marL="0" algn="ctr" defTabSz="1219170" rtl="0" eaLnBrk="1" fontAlgn="ctr" latinLnBrk="1"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环境改善</a:t>
                      </a:r>
                    </a:p>
                  </a:txBody>
                  <a:tcPr marL="9525" marR="9525" marT="9525"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安全设施</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健身娱乐设施</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茶歇</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办公软件</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会议条件</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办公用品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办公设施</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412414">
                <a:tc>
                  <a:txBody>
                    <a:bodyPr/>
                    <a:lstStyle/>
                    <a:p>
                      <a:pPr algn="ctr" fontAlgn="ctr"/>
                      <a:r>
                        <a:rPr lang="zh-CN" altLang="en-US" sz="1400" b="1" i="0" u="none" strike="noStrike" dirty="0">
                          <a:effectLst/>
                          <a:latin typeface="微软雅黑" panose="020B0503020204020204" pitchFamily="34" charset="-122"/>
                          <a:ea typeface="微软雅黑" panose="020B0503020204020204" pitchFamily="34" charset="-122"/>
                        </a:rPr>
                        <a:t>福利感知</a:t>
                      </a:r>
                    </a:p>
                  </a:txBody>
                  <a:tcPr marL="9525" marR="9525" marT="9525" marB="0" anchor="ctr">
                    <a:lnL w="12700" cap="flat" cmpd="sng" algn="ctr">
                      <a:solidFill>
                        <a:schemeClr val="tx2">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1.29%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15.42%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6.94%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19.02%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4.63%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4.37%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48.33%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265142415"/>
                  </a:ext>
                </a:extLst>
              </a:tr>
            </a:tbl>
          </a:graphicData>
        </a:graphic>
      </p:graphicFrame>
      <p:graphicFrame>
        <p:nvGraphicFramePr>
          <p:cNvPr id="7" name="图表 6"/>
          <p:cNvGraphicFramePr/>
          <p:nvPr/>
        </p:nvGraphicFramePr>
        <p:xfrm>
          <a:off x="651800" y="1999622"/>
          <a:ext cx="10759154" cy="31644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886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charset="-122"/>
                <a:ea typeface="Microsoft YaHei" charset="-122"/>
              </a:rPr>
              <a:t>回报方式</a:t>
            </a:r>
            <a:endParaRPr lang="zh-CN" altLang="en-US" dirty="0"/>
          </a:p>
        </p:txBody>
      </p:sp>
      <p:sp>
        <p:nvSpPr>
          <p:cNvPr id="4" name="灯片编号占位符 3"/>
          <p:cNvSpPr>
            <a:spLocks noGrp="1"/>
          </p:cNvSpPr>
          <p:nvPr>
            <p:ph type="sldNum" sz="quarter" idx="4"/>
          </p:nvPr>
        </p:nvSpPr>
        <p:spPr/>
        <p:txBody>
          <a:bodyPr/>
          <a:lstStyle/>
          <a:p>
            <a:fld id="{22F78DF7-6B51-4D7F-B3D2-E703A85D591D}" type="slidenum">
              <a:rPr lang="zh-CN" altLang="en-US" smtClean="0"/>
              <a:pPr/>
              <a:t>29</a:t>
            </a:fld>
            <a:endParaRPr lang="zh-CN" altLang="en-US" dirty="0"/>
          </a:p>
        </p:txBody>
      </p:sp>
      <p:sp>
        <p:nvSpPr>
          <p:cNvPr id="5" name="内容占位符 6"/>
          <p:cNvSpPr txBox="1">
            <a:spLocks/>
          </p:cNvSpPr>
          <p:nvPr/>
        </p:nvSpPr>
        <p:spPr>
          <a:xfrm>
            <a:off x="490307" y="1080469"/>
            <a:ext cx="11148317" cy="43513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2"/>
              </a:buClr>
              <a:buSzPct val="100000"/>
              <a:buFont typeface="微软雅黑" panose="020B0503020204020204" pitchFamily="34" charset="-122"/>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2"/>
              </a:buClr>
              <a:buSzPct val="100000"/>
              <a:buFont typeface="微软雅黑" panose="020B0503020204020204" pitchFamily="34" charset="-122"/>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2"/>
              </a:buClr>
              <a:buSzPct val="100000"/>
              <a:buFont typeface="微软雅黑" panose="020B0503020204020204" pitchFamily="34" charset="-122"/>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2"/>
              </a:buClr>
              <a:buSzPct val="100000"/>
              <a:buFont typeface="微软雅黑" panose="020B0503020204020204" pitchFamily="34" charset="-122"/>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2"/>
              </a:buClr>
              <a:buSzPct val="100000"/>
              <a:buFont typeface="微软雅黑" panose="020B0503020204020204" pitchFamily="34" charset="-12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endParaRPr lang="zh-CN" altLang="en-US" dirty="0">
              <a:solidFill>
                <a:srgbClr val="000000"/>
              </a:solidFill>
              <a:latin typeface="微软雅黑" panose="020B0503020204020204" pitchFamily="34" charset="-122"/>
              <a:ea typeface="微软雅黑" panose="020B0503020204020204" pitchFamily="34" charset="-122"/>
            </a:endParaRPr>
          </a:p>
        </p:txBody>
      </p:sp>
      <p:graphicFrame>
        <p:nvGraphicFramePr>
          <p:cNvPr id="6" name="图表 5"/>
          <p:cNvGraphicFramePr/>
          <p:nvPr/>
        </p:nvGraphicFramePr>
        <p:xfrm>
          <a:off x="651800" y="2045341"/>
          <a:ext cx="10759154" cy="4130729"/>
        </p:xfrm>
        <a:graphic>
          <a:graphicData uri="http://schemas.openxmlformats.org/drawingml/2006/chart">
            <c:chart xmlns:c="http://schemas.openxmlformats.org/drawingml/2006/chart" xmlns:r="http://schemas.openxmlformats.org/officeDocument/2006/relationships" r:id="rId3"/>
          </a:graphicData>
        </a:graphic>
      </p:graphicFrame>
      <p:sp>
        <p:nvSpPr>
          <p:cNvPr id="7" name="内容占位符 6"/>
          <p:cNvSpPr>
            <a:spLocks noGrp="1"/>
          </p:cNvSpPr>
          <p:nvPr>
            <p:ph idx="1"/>
          </p:nvPr>
        </p:nvSpPr>
        <p:spPr>
          <a:xfrm>
            <a:off x="490307" y="1080469"/>
            <a:ext cx="11148317" cy="1016555"/>
          </a:xfrm>
        </p:spPr>
        <p:txBody>
          <a:bodyPr/>
          <a:lstStyle/>
          <a:p>
            <a:pPr fontAlgn="ctr"/>
            <a:r>
              <a:rPr kumimoji="1" lang="zh-CN" altLang="en-US" dirty="0">
                <a:latin typeface="Microsoft YaHei" charset="-122"/>
                <a:ea typeface="Microsoft YaHei" charset="-122"/>
                <a:cs typeface="Microsoft YaHei" charset="-122"/>
              </a:rPr>
              <a:t>员工认为的最佳感受企业福利的方式是自身体验。因此</a:t>
            </a:r>
            <a:r>
              <a:rPr lang="zh-CN" altLang="en-US" dirty="0"/>
              <a:t>企业在设计各类福利时，要考虑到是员工都能切身享受到的福利。</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580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4"/>
          </p:nvPr>
        </p:nvSpPr>
        <p:spPr/>
        <p:txBody>
          <a:bodyPr/>
          <a:lstStyle/>
          <a:p>
            <a:fld id="{22F78DF7-6B51-4D7F-B3D2-E703A85D591D}" type="slidenum">
              <a:rPr lang="zh-CN" altLang="en-US" smtClean="0"/>
              <a:pPr/>
              <a:t>3</a:t>
            </a:fld>
            <a:endParaRPr lang="zh-CN" altLang="en-US" dirty="0"/>
          </a:p>
        </p:txBody>
      </p:sp>
    </p:spTree>
    <p:extLst>
      <p:ext uri="{BB962C8B-B14F-4D97-AF65-F5344CB8AC3E}">
        <p14:creationId xmlns:p14="http://schemas.microsoft.com/office/powerpoint/2010/main" val="1733777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3.2</a:t>
            </a:r>
            <a:endParaRPr lang="zh-CN" altLang="en-US" sz="17300" dirty="0"/>
          </a:p>
        </p:txBody>
      </p:sp>
      <p:sp>
        <p:nvSpPr>
          <p:cNvPr id="5" name="文本占位符 4"/>
          <p:cNvSpPr>
            <a:spLocks noGrp="1"/>
          </p:cNvSpPr>
          <p:nvPr>
            <p:ph type="body" idx="1"/>
          </p:nvPr>
        </p:nvSpPr>
        <p:spPr/>
        <p:txBody>
          <a:bodyPr/>
          <a:lstStyle/>
          <a:p>
            <a:r>
              <a:rPr lang="zh-CN" altLang="en-US" dirty="0"/>
              <a:t>细分群体分析</a:t>
            </a:r>
          </a:p>
        </p:txBody>
      </p:sp>
      <p:sp>
        <p:nvSpPr>
          <p:cNvPr id="6" name="文本占位符 5"/>
          <p:cNvSpPr>
            <a:spLocks noGrp="1"/>
          </p:cNvSpPr>
          <p:nvPr>
            <p:ph type="body" idx="13"/>
          </p:nvPr>
        </p:nvSpPr>
        <p:spPr/>
        <p:txBody>
          <a:bodyPr/>
          <a:lstStyle/>
          <a:p>
            <a:r>
              <a:rPr lang="zh-CN" altLang="en-US" dirty="0"/>
              <a:t>年龄分类</a:t>
            </a:r>
          </a:p>
        </p:txBody>
      </p:sp>
      <p:sp>
        <p:nvSpPr>
          <p:cNvPr id="8" name="文本占位符 7"/>
          <p:cNvSpPr>
            <a:spLocks noGrp="1"/>
          </p:cNvSpPr>
          <p:nvPr>
            <p:ph type="body" idx="15"/>
          </p:nvPr>
        </p:nvSpPr>
        <p:spPr/>
        <p:txBody>
          <a:bodyPr/>
          <a:lstStyle/>
          <a:p>
            <a:r>
              <a:rPr lang="zh-CN" altLang="en-US" dirty="0"/>
              <a:t>性别分类</a:t>
            </a:r>
          </a:p>
        </p:txBody>
      </p:sp>
      <p:sp>
        <p:nvSpPr>
          <p:cNvPr id="7" name="文本占位符 7"/>
          <p:cNvSpPr>
            <a:spLocks noGrp="1"/>
          </p:cNvSpPr>
          <p:nvPr>
            <p:ph type="body" idx="15"/>
          </p:nvPr>
        </p:nvSpPr>
        <p:spPr>
          <a:xfrm>
            <a:off x="5390365" y="3699256"/>
            <a:ext cx="2183450" cy="285815"/>
          </a:xfrm>
        </p:spPr>
        <p:txBody>
          <a:bodyPr/>
          <a:lstStyle/>
          <a:p>
            <a:r>
              <a:rPr lang="zh-CN" altLang="en-US" dirty="0"/>
              <a:t>司龄分类</a:t>
            </a:r>
          </a:p>
        </p:txBody>
      </p:sp>
      <p:sp>
        <p:nvSpPr>
          <p:cNvPr id="9" name="文本占位符 7"/>
          <p:cNvSpPr>
            <a:spLocks noGrp="1"/>
          </p:cNvSpPr>
          <p:nvPr>
            <p:ph type="body" idx="15"/>
          </p:nvPr>
        </p:nvSpPr>
        <p:spPr>
          <a:xfrm>
            <a:off x="8223038" y="3699256"/>
            <a:ext cx="2183450" cy="285815"/>
          </a:xfrm>
        </p:spPr>
        <p:txBody>
          <a:bodyPr/>
          <a:lstStyle/>
          <a:p>
            <a:r>
              <a:rPr lang="zh-CN" altLang="en-US" dirty="0"/>
              <a:t>层级分类</a:t>
            </a:r>
          </a:p>
        </p:txBody>
      </p:sp>
      <p:sp>
        <p:nvSpPr>
          <p:cNvPr id="10" name="文本占位符 7"/>
          <p:cNvSpPr>
            <a:spLocks noGrp="1"/>
          </p:cNvSpPr>
          <p:nvPr>
            <p:ph type="body" idx="15"/>
          </p:nvPr>
        </p:nvSpPr>
        <p:spPr>
          <a:xfrm>
            <a:off x="5390365" y="4168877"/>
            <a:ext cx="2183450" cy="285815"/>
          </a:xfrm>
        </p:spPr>
        <p:txBody>
          <a:bodyPr/>
          <a:lstStyle/>
          <a:p>
            <a:r>
              <a:rPr lang="zh-CN" altLang="en-US" dirty="0"/>
              <a:t>部门分类</a:t>
            </a:r>
          </a:p>
        </p:txBody>
      </p:sp>
    </p:spTree>
    <p:extLst>
      <p:ext uri="{BB962C8B-B14F-4D97-AF65-F5344CB8AC3E}">
        <p14:creationId xmlns:p14="http://schemas.microsoft.com/office/powerpoint/2010/main" val="3735606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1987433401"/>
              </p:ext>
            </p:extLst>
          </p:nvPr>
        </p:nvGraphicFramePr>
        <p:xfrm>
          <a:off x="587374" y="1125538"/>
          <a:ext cx="10010522" cy="532764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p:txBody>
          <a:bodyPr/>
          <a:lstStyle/>
          <a:p>
            <a:r>
              <a:rPr lang="zh-CN" altLang="en-US" dirty="0"/>
              <a:t>性别分类：满意度与敬业度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对比不同性别员工满意度与敬业度，可以发现，女性员工的敬业度满意度水平均高于男性员工。</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31</a:t>
            </a:fld>
            <a:endParaRPr lang="zh-CN" altLang="en-US" dirty="0"/>
          </a:p>
        </p:txBody>
      </p:sp>
      <p:grpSp>
        <p:nvGrpSpPr>
          <p:cNvPr id="4" name="组合 3"/>
          <p:cNvGrpSpPr/>
          <p:nvPr/>
        </p:nvGrpSpPr>
        <p:grpSpPr>
          <a:xfrm>
            <a:off x="1743185" y="4047424"/>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756115" y="2731674"/>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3354906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性别分类：敬业度细分维度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性别员工敬业度细分维度，可以发现，男性员工在个人敬业度三大维度和企业赋能度方面得分均为最低，说明男性员工群体受企业理念影响较低，存在一定离职风险，对企业认同感相对较低，工作效率有待提升。</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32</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3146783664"/>
              </p:ext>
            </p:extLst>
          </p:nvPr>
        </p:nvGraphicFramePr>
        <p:xfrm>
          <a:off x="587375" y="4571829"/>
          <a:ext cx="11125920" cy="1804919"/>
        </p:xfrm>
        <a:graphic>
          <a:graphicData uri="http://schemas.openxmlformats.org/drawingml/2006/table">
            <a:tbl>
              <a:tblPr firstRow="1" bandRow="1">
                <a:tableStyleId>{5C22544A-7EE6-4342-B048-85BDC9FD1C3A}</a:tableStyleId>
              </a:tblPr>
              <a:tblGrid>
                <a:gridCol w="3708640">
                  <a:extLst>
                    <a:ext uri="{9D8B030D-6E8A-4147-A177-3AD203B41FA5}">
                      <a16:colId xmlns:a16="http://schemas.microsoft.com/office/drawing/2014/main" val="3241909716"/>
                    </a:ext>
                  </a:extLst>
                </a:gridCol>
                <a:gridCol w="3708640">
                  <a:extLst>
                    <a:ext uri="{9D8B030D-6E8A-4147-A177-3AD203B41FA5}">
                      <a16:colId xmlns:a16="http://schemas.microsoft.com/office/drawing/2014/main" val="1952704646"/>
                    </a:ext>
                  </a:extLst>
                </a:gridCol>
                <a:gridCol w="3708640">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性别</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男</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女</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82.37</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83.76</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84.55</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84.90</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82.34</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83.24</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chemeClr val="tx1"/>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81.17</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81.86</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2063221276"/>
              </p:ext>
            </p:extLst>
          </p:nvPr>
        </p:nvGraphicFramePr>
        <p:xfrm>
          <a:off x="490307" y="2207721"/>
          <a:ext cx="11376673" cy="239350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682193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性别分类：满意度五大维度</a:t>
            </a:r>
          </a:p>
        </p:txBody>
      </p:sp>
      <p:sp>
        <p:nvSpPr>
          <p:cNvPr id="3" name="内容占位符 2"/>
          <p:cNvSpPr>
            <a:spLocks noGrp="1"/>
          </p:cNvSpPr>
          <p:nvPr>
            <p:ph idx="1"/>
          </p:nvPr>
        </p:nvSpPr>
        <p:spPr>
          <a:xfrm>
            <a:off x="490306" y="1075539"/>
            <a:ext cx="11148317" cy="4264854"/>
          </a:xfrm>
        </p:spPr>
        <p:txBody>
          <a:bodyPr/>
          <a:lstStyle/>
          <a:p>
            <a:pPr fontAlgn="ctr"/>
            <a:r>
              <a:rPr kumimoji="1" lang="zh-CN" altLang="en-US" dirty="0">
                <a:latin typeface="Microsoft YaHei" charset="-122"/>
                <a:ea typeface="Microsoft YaHei" charset="-122"/>
                <a:cs typeface="Microsoft YaHei" charset="-122"/>
              </a:rPr>
              <a:t>对比不同性别员工满意度细分维度，可以发现，男性员工在满意度五大维度方面得分均为最低。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33</a:t>
            </a:fld>
            <a:endParaRPr lang="zh-CN" altLang="en-US" dirty="0"/>
          </a:p>
        </p:txBody>
      </p:sp>
      <p:graphicFrame>
        <p:nvGraphicFramePr>
          <p:cNvPr id="36" name="图表 35"/>
          <p:cNvGraphicFramePr/>
          <p:nvPr>
            <p:extLst>
              <p:ext uri="{D42A27DB-BD31-4B8C-83A1-F6EECF244321}">
                <p14:modId xmlns:p14="http://schemas.microsoft.com/office/powerpoint/2010/main" val="372074867"/>
              </p:ext>
            </p:extLst>
          </p:nvPr>
        </p:nvGraphicFramePr>
        <p:xfrm>
          <a:off x="490306" y="1655494"/>
          <a:ext cx="10933969" cy="239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1182307902"/>
              </p:ext>
            </p:extLst>
          </p:nvPr>
        </p:nvGraphicFramePr>
        <p:xfrm>
          <a:off x="587375" y="4173315"/>
          <a:ext cx="11051247" cy="2174034"/>
        </p:xfrm>
        <a:graphic>
          <a:graphicData uri="http://schemas.openxmlformats.org/drawingml/2006/table">
            <a:tbl>
              <a:tblPr firstRow="1" bandRow="1">
                <a:tableStyleId>{5C22544A-7EE6-4342-B048-85BDC9FD1C3A}</a:tableStyleId>
              </a:tblPr>
              <a:tblGrid>
                <a:gridCol w="3683749">
                  <a:extLst>
                    <a:ext uri="{9D8B030D-6E8A-4147-A177-3AD203B41FA5}">
                      <a16:colId xmlns:a16="http://schemas.microsoft.com/office/drawing/2014/main" val="3241909716"/>
                    </a:ext>
                  </a:extLst>
                </a:gridCol>
                <a:gridCol w="3683749">
                  <a:extLst>
                    <a:ext uri="{9D8B030D-6E8A-4147-A177-3AD203B41FA5}">
                      <a16:colId xmlns:a16="http://schemas.microsoft.com/office/drawing/2014/main" val="1756579069"/>
                    </a:ext>
                  </a:extLst>
                </a:gridCol>
                <a:gridCol w="3683749">
                  <a:extLst>
                    <a:ext uri="{9D8B030D-6E8A-4147-A177-3AD203B41FA5}">
                      <a16:colId xmlns:a16="http://schemas.microsoft.com/office/drawing/2014/main" val="3025037955"/>
                    </a:ext>
                  </a:extLst>
                </a:gridCol>
              </a:tblGrid>
              <a:tr h="430029">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性别</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男</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女</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79.05</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79.92</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80.27</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81.79</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81.66</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82.63</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76.94</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77.55</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77.86</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78.17</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416514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性别分类：满意度细分因素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34</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2064600502"/>
              </p:ext>
            </p:extLst>
          </p:nvPr>
        </p:nvGraphicFramePr>
        <p:xfrm>
          <a:off x="587375" y="1070620"/>
          <a:ext cx="11107800" cy="5327658"/>
        </p:xfrm>
        <a:graphic>
          <a:graphicData uri="http://schemas.openxmlformats.org/drawingml/2006/table">
            <a:tbl>
              <a:tblPr>
                <a:tableStyleId>{7DF18680-E054-41AD-8BC1-D1AEF772440D}</a:tableStyleId>
              </a:tblPr>
              <a:tblGrid>
                <a:gridCol w="3702600">
                  <a:extLst>
                    <a:ext uri="{9D8B030D-6E8A-4147-A177-3AD203B41FA5}">
                      <a16:colId xmlns:a16="http://schemas.microsoft.com/office/drawing/2014/main" val="20000"/>
                    </a:ext>
                  </a:extLst>
                </a:gridCol>
                <a:gridCol w="3702600">
                  <a:extLst>
                    <a:ext uri="{9D8B030D-6E8A-4147-A177-3AD203B41FA5}">
                      <a16:colId xmlns:a16="http://schemas.microsoft.com/office/drawing/2014/main" val="3106301883"/>
                    </a:ext>
                  </a:extLst>
                </a:gridCol>
                <a:gridCol w="3702600">
                  <a:extLst>
                    <a:ext uri="{9D8B030D-6E8A-4147-A177-3AD203B41FA5}">
                      <a16:colId xmlns:a16="http://schemas.microsoft.com/office/drawing/2014/main" val="20006"/>
                    </a:ext>
                  </a:extLst>
                </a:gridCol>
              </a:tblGrid>
              <a:tr h="295981">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满意度细分因素</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男</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女</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79.21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14241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20065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41123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77.12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72.96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598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139453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817990567"/>
              </p:ext>
            </p:extLst>
          </p:nvPr>
        </p:nvGraphicFramePr>
        <p:xfrm>
          <a:off x="587374" y="1883664"/>
          <a:ext cx="10010522" cy="4681728"/>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p:txBody>
          <a:bodyPr/>
          <a:lstStyle/>
          <a:p>
            <a:r>
              <a:rPr lang="zh-CN" altLang="en-US" dirty="0"/>
              <a:t>年龄分类：满意度与敬业度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对比不同年龄员工满意度与敬业度，可以发现，年龄在</a:t>
            </a:r>
            <a:r>
              <a:rPr kumimoji="1" lang="en-US" altLang="zh-CN" dirty="0">
                <a:latin typeface="Microsoft YaHei" charset="-122"/>
                <a:ea typeface="Microsoft YaHei" charset="-122"/>
                <a:cs typeface="Microsoft YaHei" charset="-122"/>
              </a:rPr>
              <a:t>20</a:t>
            </a:r>
            <a:r>
              <a:rPr kumimoji="1" lang="zh-CN" altLang="en-US" dirty="0">
                <a:latin typeface="Microsoft YaHei" charset="-122"/>
                <a:ea typeface="Microsoft YaHei" charset="-122"/>
                <a:cs typeface="Microsoft YaHei" charset="-122"/>
              </a:rPr>
              <a:t>岁以下的员工敬业度与满意度均为最高，年龄在</a:t>
            </a:r>
            <a:r>
              <a:rPr kumimoji="1" lang="en-US" altLang="zh-CN" dirty="0">
                <a:latin typeface="Microsoft YaHei" charset="-122"/>
                <a:ea typeface="Microsoft YaHei" charset="-122"/>
                <a:cs typeface="Microsoft YaHei" charset="-122"/>
              </a:rPr>
              <a:t>36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-40</a:t>
            </a:r>
            <a:r>
              <a:rPr kumimoji="1" lang="zh-CN" altLang="en-US" dirty="0">
                <a:latin typeface="Microsoft YaHei" charset="-122"/>
                <a:ea typeface="Microsoft YaHei" charset="-122"/>
                <a:cs typeface="Microsoft YaHei" charset="-122"/>
              </a:rPr>
              <a:t>岁的员工敬业度与满意度均为最低。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35</a:t>
            </a:fld>
            <a:endParaRPr lang="zh-CN" altLang="en-US" dirty="0"/>
          </a:p>
        </p:txBody>
      </p:sp>
      <p:grpSp>
        <p:nvGrpSpPr>
          <p:cNvPr id="4" name="组合 3"/>
          <p:cNvGrpSpPr/>
          <p:nvPr/>
        </p:nvGrpSpPr>
        <p:grpSpPr>
          <a:xfrm>
            <a:off x="1779761" y="4157152"/>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783547" y="2932842"/>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47460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年龄分类：敬业度细分维度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对比不同年龄员工敬业度细分维度，可以发现，年龄在</a:t>
            </a:r>
            <a:r>
              <a:rPr kumimoji="1" lang="en-US" altLang="zh-CN" dirty="0">
                <a:latin typeface="Microsoft YaHei" charset="-122"/>
                <a:ea typeface="Microsoft YaHei" charset="-122"/>
                <a:cs typeface="Microsoft YaHei" charset="-122"/>
              </a:rPr>
              <a:t>36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-40</a:t>
            </a:r>
            <a:r>
              <a:rPr kumimoji="1" lang="zh-CN" altLang="en-US" dirty="0">
                <a:latin typeface="Microsoft YaHei" charset="-122"/>
                <a:ea typeface="Microsoft YaHei" charset="-122"/>
                <a:cs typeface="Microsoft YaHei" charset="-122"/>
              </a:rPr>
              <a:t>岁的员工在赞扬和企业赋能度两个维度上的得分为最低，说明该员工群体对企业认同感较低，受企业影响较弱。</a:t>
            </a:r>
            <a:r>
              <a:rPr kumimoji="1" lang="en-US" altLang="zh-CN" dirty="0">
                <a:latin typeface="Microsoft YaHei" charset="-122"/>
                <a:ea typeface="Microsoft YaHei" charset="-122"/>
                <a:cs typeface="Microsoft YaHei" charset="-122"/>
              </a:rPr>
              <a:t>46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-50</a:t>
            </a:r>
            <a:r>
              <a:rPr kumimoji="1" lang="zh-CN" altLang="en-US" dirty="0">
                <a:latin typeface="Microsoft YaHei" charset="-122"/>
                <a:ea typeface="Microsoft YaHei" charset="-122"/>
                <a:cs typeface="Microsoft YaHei" charset="-122"/>
              </a:rPr>
              <a:t>岁员工在努力维度得分最低，说明该群体工作效率有待提升。</a:t>
            </a:r>
            <a:r>
              <a:rPr kumimoji="1" lang="en-US" altLang="zh-CN" dirty="0">
                <a:latin typeface="Microsoft YaHei" charset="-122"/>
                <a:ea typeface="Microsoft YaHei" charset="-122"/>
                <a:cs typeface="Microsoft YaHei" charset="-122"/>
              </a:rPr>
              <a:t>26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-30</a:t>
            </a:r>
            <a:r>
              <a:rPr kumimoji="1" lang="zh-CN" altLang="en-US" dirty="0">
                <a:latin typeface="Microsoft YaHei" charset="-122"/>
                <a:ea typeface="Microsoft YaHei" charset="-122"/>
                <a:cs typeface="Microsoft YaHei" charset="-122"/>
              </a:rPr>
              <a:t>岁的员工留任维度得分最低，说明该群体存在一定离职风险。</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36</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107131358"/>
              </p:ext>
            </p:extLst>
          </p:nvPr>
        </p:nvGraphicFramePr>
        <p:xfrm>
          <a:off x="599579" y="4579807"/>
          <a:ext cx="11051253" cy="1804919"/>
        </p:xfrm>
        <a:graphic>
          <a:graphicData uri="http://schemas.openxmlformats.org/drawingml/2006/table">
            <a:tbl>
              <a:tblPr firstRow="1" bandRow="1">
                <a:tableStyleId>{5C22544A-7EE6-4342-B048-85BDC9FD1C3A}</a:tableStyleId>
              </a:tblPr>
              <a:tblGrid>
                <a:gridCol w="1227917">
                  <a:extLst>
                    <a:ext uri="{9D8B030D-6E8A-4147-A177-3AD203B41FA5}">
                      <a16:colId xmlns:a16="http://schemas.microsoft.com/office/drawing/2014/main" val="3241909716"/>
                    </a:ext>
                  </a:extLst>
                </a:gridCol>
                <a:gridCol w="1227917">
                  <a:extLst>
                    <a:ext uri="{9D8B030D-6E8A-4147-A177-3AD203B41FA5}">
                      <a16:colId xmlns:a16="http://schemas.microsoft.com/office/drawing/2014/main" val="1952704646"/>
                    </a:ext>
                  </a:extLst>
                </a:gridCol>
                <a:gridCol w="1227917">
                  <a:extLst>
                    <a:ext uri="{9D8B030D-6E8A-4147-A177-3AD203B41FA5}">
                      <a16:colId xmlns:a16="http://schemas.microsoft.com/office/drawing/2014/main" val="4249869852"/>
                    </a:ext>
                  </a:extLst>
                </a:gridCol>
                <a:gridCol w="1227917">
                  <a:extLst>
                    <a:ext uri="{9D8B030D-6E8A-4147-A177-3AD203B41FA5}">
                      <a16:colId xmlns:a16="http://schemas.microsoft.com/office/drawing/2014/main" val="534691234"/>
                    </a:ext>
                  </a:extLst>
                </a:gridCol>
                <a:gridCol w="1227917">
                  <a:extLst>
                    <a:ext uri="{9D8B030D-6E8A-4147-A177-3AD203B41FA5}">
                      <a16:colId xmlns:a16="http://schemas.microsoft.com/office/drawing/2014/main" val="2849636873"/>
                    </a:ext>
                  </a:extLst>
                </a:gridCol>
                <a:gridCol w="1227917">
                  <a:extLst>
                    <a:ext uri="{9D8B030D-6E8A-4147-A177-3AD203B41FA5}">
                      <a16:colId xmlns:a16="http://schemas.microsoft.com/office/drawing/2014/main" val="414470880"/>
                    </a:ext>
                  </a:extLst>
                </a:gridCol>
                <a:gridCol w="1227917">
                  <a:extLst>
                    <a:ext uri="{9D8B030D-6E8A-4147-A177-3AD203B41FA5}">
                      <a16:colId xmlns:a16="http://schemas.microsoft.com/office/drawing/2014/main" val="620827667"/>
                    </a:ext>
                  </a:extLst>
                </a:gridCol>
                <a:gridCol w="1227917">
                  <a:extLst>
                    <a:ext uri="{9D8B030D-6E8A-4147-A177-3AD203B41FA5}">
                      <a16:colId xmlns:a16="http://schemas.microsoft.com/office/drawing/2014/main" val="3467758866"/>
                    </a:ext>
                  </a:extLst>
                </a:gridCol>
                <a:gridCol w="1227917">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年龄</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岁及以下</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21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-25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26</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36</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46</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岁及以上</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dirty="0">
                          <a:solidFill>
                            <a:srgbClr val="161616"/>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82.43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84.19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82.44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82.65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82.85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81.54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82.43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dirty="0">
                          <a:solidFill>
                            <a:srgbClr val="161616"/>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87.58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86.04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83.81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84.23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83.95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86.49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84.95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86.27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dirty="0">
                          <a:solidFill>
                            <a:srgbClr val="161616"/>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85.76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83.84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81.91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81.17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85.08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4919">
                <a:tc>
                  <a:txBody>
                    <a:bodyPr/>
                    <a:lstStyle/>
                    <a:p>
                      <a:pPr marL="0" algn="ctr" defTabSz="914400" rtl="0" eaLnBrk="1" fontAlgn="ctr" latinLnBrk="0" hangingPunct="1"/>
                      <a:r>
                        <a:rPr lang="zh-CN" altLang="en-US" sz="1200" b="1" i="0" u="none" strike="noStrike" kern="1200" dirty="0">
                          <a:solidFill>
                            <a:srgbClr val="161616"/>
                          </a:solidFill>
                          <a:effectLst/>
                          <a:latin typeface="微软雅黑" panose="020B0503020204020204" pitchFamily="34" charset="-122"/>
                          <a:ea typeface="微软雅黑" panose="020B0503020204020204" pitchFamily="34" charset="-122"/>
                          <a:cs typeface="+mn-cs"/>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82.82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81.15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79.82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82.25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80.47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83.56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2406061029"/>
              </p:ext>
            </p:extLst>
          </p:nvPr>
        </p:nvGraphicFramePr>
        <p:xfrm>
          <a:off x="424664" y="2035440"/>
          <a:ext cx="11376673" cy="244512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84386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年龄分类：满意度五大维度</a:t>
            </a:r>
          </a:p>
        </p:txBody>
      </p:sp>
      <p:sp>
        <p:nvSpPr>
          <p:cNvPr id="3" name="内容占位符 2"/>
          <p:cNvSpPr>
            <a:spLocks noGrp="1"/>
          </p:cNvSpPr>
          <p:nvPr>
            <p:ph idx="1"/>
          </p:nvPr>
        </p:nvSpPr>
        <p:spPr>
          <a:xfrm>
            <a:off x="490307" y="1091186"/>
            <a:ext cx="11148317" cy="4351338"/>
          </a:xfrm>
        </p:spPr>
        <p:txBody>
          <a:bodyPr/>
          <a:lstStyle/>
          <a:p>
            <a:pPr fontAlgn="ctr"/>
            <a:r>
              <a:rPr kumimoji="1" lang="zh-CN" altLang="en-US" dirty="0">
                <a:latin typeface="Microsoft YaHei" charset="-122"/>
                <a:ea typeface="Microsoft YaHei" charset="-122"/>
                <a:cs typeface="Microsoft YaHei" charset="-122"/>
              </a:rPr>
              <a:t>对比不同年龄员工满意度细分维度，可以发现，</a:t>
            </a:r>
            <a:r>
              <a:rPr kumimoji="1" lang="en-US" altLang="zh-CN" dirty="0">
                <a:latin typeface="Microsoft YaHei" charset="-122"/>
                <a:ea typeface="Microsoft YaHei" charset="-122"/>
                <a:cs typeface="Microsoft YaHei" charset="-122"/>
              </a:rPr>
              <a:t>36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-40</a:t>
            </a:r>
            <a:r>
              <a:rPr kumimoji="1" lang="zh-CN" altLang="en-US" dirty="0">
                <a:latin typeface="Microsoft YaHei" charset="-122"/>
                <a:ea typeface="Microsoft YaHei" charset="-122"/>
                <a:cs typeface="Microsoft YaHei" charset="-122"/>
              </a:rPr>
              <a:t>岁的员工在成长机会、目标感与使命感以及温度与情感关怀维度上得分最低，</a:t>
            </a:r>
            <a:r>
              <a:rPr kumimoji="1" lang="en-US" altLang="zh-CN" dirty="0">
                <a:latin typeface="Microsoft YaHei" charset="-122"/>
                <a:ea typeface="Microsoft YaHei" charset="-122"/>
                <a:cs typeface="Microsoft YaHei" charset="-122"/>
              </a:rPr>
              <a:t>46</a:t>
            </a:r>
            <a:r>
              <a:rPr kumimoji="1" lang="zh-CN" altLang="en-US" dirty="0">
                <a:latin typeface="Microsoft YaHei" charset="-122"/>
                <a:ea typeface="Microsoft YaHei" charset="-122"/>
                <a:cs typeface="Microsoft YaHei" charset="-122"/>
              </a:rPr>
              <a:t>岁</a:t>
            </a:r>
            <a:r>
              <a:rPr kumimoji="1" lang="en-US" altLang="zh-CN" dirty="0">
                <a:latin typeface="Microsoft YaHei" charset="-122"/>
                <a:ea typeface="Microsoft YaHei" charset="-122"/>
                <a:cs typeface="Microsoft YaHei" charset="-122"/>
              </a:rPr>
              <a:t>-50</a:t>
            </a:r>
            <a:r>
              <a:rPr kumimoji="1" lang="zh-CN" altLang="en-US" dirty="0">
                <a:latin typeface="Microsoft YaHei" charset="-122"/>
                <a:ea typeface="Microsoft YaHei" charset="-122"/>
                <a:cs typeface="Microsoft YaHei" charset="-122"/>
              </a:rPr>
              <a:t>岁员工在有效沟通以及物质基础维度的得分最低。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37</a:t>
            </a:fld>
            <a:endParaRPr lang="zh-CN" altLang="en-US" dirty="0"/>
          </a:p>
        </p:txBody>
      </p:sp>
      <p:graphicFrame>
        <p:nvGraphicFramePr>
          <p:cNvPr id="36" name="图表 35"/>
          <p:cNvGraphicFramePr/>
          <p:nvPr>
            <p:extLst>
              <p:ext uri="{D42A27DB-BD31-4B8C-83A1-F6EECF244321}">
                <p14:modId xmlns:p14="http://schemas.microsoft.com/office/powerpoint/2010/main" val="641802054"/>
              </p:ext>
            </p:extLst>
          </p:nvPr>
        </p:nvGraphicFramePr>
        <p:xfrm>
          <a:off x="490307" y="1802563"/>
          <a:ext cx="10933969" cy="239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3950865449"/>
              </p:ext>
            </p:extLst>
          </p:nvPr>
        </p:nvGraphicFramePr>
        <p:xfrm>
          <a:off x="587375" y="4202027"/>
          <a:ext cx="11035737" cy="2174034"/>
        </p:xfrm>
        <a:graphic>
          <a:graphicData uri="http://schemas.openxmlformats.org/drawingml/2006/table">
            <a:tbl>
              <a:tblPr firstRow="1" bandRow="1">
                <a:tableStyleId>{5C22544A-7EE6-4342-B048-85BDC9FD1C3A}</a:tableStyleId>
              </a:tblPr>
              <a:tblGrid>
                <a:gridCol w="1226193">
                  <a:extLst>
                    <a:ext uri="{9D8B030D-6E8A-4147-A177-3AD203B41FA5}">
                      <a16:colId xmlns:a16="http://schemas.microsoft.com/office/drawing/2014/main" val="3241909716"/>
                    </a:ext>
                  </a:extLst>
                </a:gridCol>
                <a:gridCol w="1226193">
                  <a:extLst>
                    <a:ext uri="{9D8B030D-6E8A-4147-A177-3AD203B41FA5}">
                      <a16:colId xmlns:a16="http://schemas.microsoft.com/office/drawing/2014/main" val="1756579069"/>
                    </a:ext>
                  </a:extLst>
                </a:gridCol>
                <a:gridCol w="1226193">
                  <a:extLst>
                    <a:ext uri="{9D8B030D-6E8A-4147-A177-3AD203B41FA5}">
                      <a16:colId xmlns:a16="http://schemas.microsoft.com/office/drawing/2014/main" val="1729623258"/>
                    </a:ext>
                  </a:extLst>
                </a:gridCol>
                <a:gridCol w="1226193">
                  <a:extLst>
                    <a:ext uri="{9D8B030D-6E8A-4147-A177-3AD203B41FA5}">
                      <a16:colId xmlns:a16="http://schemas.microsoft.com/office/drawing/2014/main" val="731849825"/>
                    </a:ext>
                  </a:extLst>
                </a:gridCol>
                <a:gridCol w="1226193">
                  <a:extLst>
                    <a:ext uri="{9D8B030D-6E8A-4147-A177-3AD203B41FA5}">
                      <a16:colId xmlns:a16="http://schemas.microsoft.com/office/drawing/2014/main" val="2400466596"/>
                    </a:ext>
                  </a:extLst>
                </a:gridCol>
                <a:gridCol w="1226193">
                  <a:extLst>
                    <a:ext uri="{9D8B030D-6E8A-4147-A177-3AD203B41FA5}">
                      <a16:colId xmlns:a16="http://schemas.microsoft.com/office/drawing/2014/main" val="414470880"/>
                    </a:ext>
                  </a:extLst>
                </a:gridCol>
                <a:gridCol w="1226193">
                  <a:extLst>
                    <a:ext uri="{9D8B030D-6E8A-4147-A177-3AD203B41FA5}">
                      <a16:colId xmlns:a16="http://schemas.microsoft.com/office/drawing/2014/main" val="620827667"/>
                    </a:ext>
                  </a:extLst>
                </a:gridCol>
                <a:gridCol w="1226193">
                  <a:extLst>
                    <a:ext uri="{9D8B030D-6E8A-4147-A177-3AD203B41FA5}">
                      <a16:colId xmlns:a16="http://schemas.microsoft.com/office/drawing/2014/main" val="3467758866"/>
                    </a:ext>
                  </a:extLst>
                </a:gridCol>
                <a:gridCol w="1226193">
                  <a:extLst>
                    <a:ext uri="{9D8B030D-6E8A-4147-A177-3AD203B41FA5}">
                      <a16:colId xmlns:a16="http://schemas.microsoft.com/office/drawing/2014/main" val="3025037955"/>
                    </a:ext>
                  </a:extLst>
                </a:gridCol>
              </a:tblGrid>
              <a:tr h="430029">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年龄</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岁及以下</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26</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36</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-40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41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-45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46</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岁及以上</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83.52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79.21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77.48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79.96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78.86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81.37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82.61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83.28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80.57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80.26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79.29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81.00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78.88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81.55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84.74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83.69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81.71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80.51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82.70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81.30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83.85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82.25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79.77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76.61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76.61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75.50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78.47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76.40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80.37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83.72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80.70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78.03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77.69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76.42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78.94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76.17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79.43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933535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年龄分类：满意度细分因素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38</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1366412687"/>
              </p:ext>
            </p:extLst>
          </p:nvPr>
        </p:nvGraphicFramePr>
        <p:xfrm>
          <a:off x="587375" y="1069216"/>
          <a:ext cx="11107798" cy="5330466"/>
        </p:xfrm>
        <a:graphic>
          <a:graphicData uri="http://schemas.openxmlformats.org/drawingml/2006/table">
            <a:tbl>
              <a:tblPr>
                <a:tableStyleId>{7DF18680-E054-41AD-8BC1-D1AEF772440D}</a:tableStyleId>
              </a:tblPr>
              <a:tblGrid>
                <a:gridCol w="2261918">
                  <a:extLst>
                    <a:ext uri="{9D8B030D-6E8A-4147-A177-3AD203B41FA5}">
                      <a16:colId xmlns:a16="http://schemas.microsoft.com/office/drawing/2014/main" val="20000"/>
                    </a:ext>
                  </a:extLst>
                </a:gridCol>
                <a:gridCol w="1105735">
                  <a:extLst>
                    <a:ext uri="{9D8B030D-6E8A-4147-A177-3AD203B41FA5}">
                      <a16:colId xmlns:a16="http://schemas.microsoft.com/office/drawing/2014/main" val="3106301883"/>
                    </a:ext>
                  </a:extLst>
                </a:gridCol>
                <a:gridCol w="1105735">
                  <a:extLst>
                    <a:ext uri="{9D8B030D-6E8A-4147-A177-3AD203B41FA5}">
                      <a16:colId xmlns:a16="http://schemas.microsoft.com/office/drawing/2014/main" val="3095063479"/>
                    </a:ext>
                  </a:extLst>
                </a:gridCol>
                <a:gridCol w="1105735">
                  <a:extLst>
                    <a:ext uri="{9D8B030D-6E8A-4147-A177-3AD203B41FA5}">
                      <a16:colId xmlns:a16="http://schemas.microsoft.com/office/drawing/2014/main" val="1306423485"/>
                    </a:ext>
                  </a:extLst>
                </a:gridCol>
                <a:gridCol w="1105735">
                  <a:extLst>
                    <a:ext uri="{9D8B030D-6E8A-4147-A177-3AD203B41FA5}">
                      <a16:colId xmlns:a16="http://schemas.microsoft.com/office/drawing/2014/main" val="4226327505"/>
                    </a:ext>
                  </a:extLst>
                </a:gridCol>
                <a:gridCol w="1105735">
                  <a:extLst>
                    <a:ext uri="{9D8B030D-6E8A-4147-A177-3AD203B41FA5}">
                      <a16:colId xmlns:a16="http://schemas.microsoft.com/office/drawing/2014/main" val="2218018741"/>
                    </a:ext>
                  </a:extLst>
                </a:gridCol>
                <a:gridCol w="1105735">
                  <a:extLst>
                    <a:ext uri="{9D8B030D-6E8A-4147-A177-3AD203B41FA5}">
                      <a16:colId xmlns:a16="http://schemas.microsoft.com/office/drawing/2014/main" val="20005"/>
                    </a:ext>
                  </a:extLst>
                </a:gridCol>
                <a:gridCol w="1105735">
                  <a:extLst>
                    <a:ext uri="{9D8B030D-6E8A-4147-A177-3AD203B41FA5}">
                      <a16:colId xmlns:a16="http://schemas.microsoft.com/office/drawing/2014/main" val="3678174406"/>
                    </a:ext>
                  </a:extLst>
                </a:gridCol>
                <a:gridCol w="1105735">
                  <a:extLst>
                    <a:ext uri="{9D8B030D-6E8A-4147-A177-3AD203B41FA5}">
                      <a16:colId xmlns:a16="http://schemas.microsoft.com/office/drawing/2014/main" val="20006"/>
                    </a:ext>
                  </a:extLst>
                </a:gridCol>
              </a:tblGrid>
              <a:tr h="296137">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满意度细分因素</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20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岁及以下</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21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-25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26</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36</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46</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岁及以上</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6137">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78.95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80.47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142415"/>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84.25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82.37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200655"/>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84.70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80.87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79.75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78.90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411233"/>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76.97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78.73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78.41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84.85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83.00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81.94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86.36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84.08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80.85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82.24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82.85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82.76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87.27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85.95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85.06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84.91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85.60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73.65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75.82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75.07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82.32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85.25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78.82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75.95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82.12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77.80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75.34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73.56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76.97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74.58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6137">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83.03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95000"/>
                              <a:lumOff val="5000"/>
                            </a:schemeClr>
                          </a:solidFill>
                          <a:effectLst/>
                          <a:latin typeface="微软雅黑" panose="020B0503020204020204" pitchFamily="34" charset="-122"/>
                          <a:ea typeface="微软雅黑" panose="020B0503020204020204" pitchFamily="34" charset="-122"/>
                        </a:rPr>
                        <a:t>81.98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79.15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81.40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78.09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95000"/>
                              <a:lumOff val="5000"/>
                            </a:schemeClr>
                          </a:solidFill>
                          <a:effectLst/>
                          <a:latin typeface="微软雅黑" panose="020B0503020204020204" pitchFamily="34" charset="-122"/>
                          <a:ea typeface="微软雅黑" panose="020B0503020204020204" pitchFamily="34" charset="-122"/>
                        </a:rPr>
                        <a:t>80.57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197659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1725703504"/>
              </p:ext>
            </p:extLst>
          </p:nvPr>
        </p:nvGraphicFramePr>
        <p:xfrm>
          <a:off x="587374" y="1125538"/>
          <a:ext cx="10010522" cy="532764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p:txBody>
          <a:bodyPr/>
          <a:lstStyle/>
          <a:p>
            <a:r>
              <a:rPr lang="zh-CN" altLang="en-US" dirty="0"/>
              <a:t>司龄分类：满意度与敬业度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对比不同司龄员工满意度与敬业度，可以发现，</a:t>
            </a:r>
            <a:r>
              <a:rPr kumimoji="1" lang="en-US" altLang="zh-CN" dirty="0">
                <a:latin typeface="Microsoft YaHei" charset="-122"/>
                <a:ea typeface="Microsoft YaHei" charset="-122"/>
                <a:cs typeface="Microsoft YaHei" charset="-122"/>
              </a:rPr>
              <a:t>1</a:t>
            </a:r>
            <a:r>
              <a:rPr kumimoji="1" lang="zh-CN" altLang="en-US" dirty="0">
                <a:latin typeface="Microsoft YaHei" charset="-122"/>
                <a:ea typeface="Microsoft YaHei" charset="-122"/>
                <a:cs typeface="Microsoft YaHei" charset="-122"/>
              </a:rPr>
              <a:t>年以下司龄的员工敬业度与满意度水平均为最高，</a:t>
            </a:r>
            <a:r>
              <a:rPr kumimoji="1" lang="en-US" altLang="zh-CN" dirty="0">
                <a:latin typeface="Microsoft YaHei" charset="-122"/>
                <a:ea typeface="Microsoft YaHei" charset="-122"/>
                <a:cs typeface="Microsoft YaHei" charset="-122"/>
              </a:rPr>
              <a:t>5</a:t>
            </a:r>
            <a:r>
              <a:rPr kumimoji="1" lang="zh-CN" altLang="en-US" dirty="0">
                <a:latin typeface="Microsoft YaHei" charset="-122"/>
                <a:ea typeface="Microsoft YaHei" charset="-122"/>
                <a:cs typeface="Microsoft YaHei" charset="-122"/>
              </a:rPr>
              <a:t>年</a:t>
            </a:r>
            <a:r>
              <a:rPr kumimoji="1" lang="en-US" altLang="zh-CN" dirty="0">
                <a:latin typeface="Microsoft YaHei" charset="-122"/>
                <a:ea typeface="Microsoft YaHei" charset="-122"/>
                <a:cs typeface="Microsoft YaHei" charset="-122"/>
              </a:rPr>
              <a:t>-10</a:t>
            </a:r>
            <a:r>
              <a:rPr kumimoji="1" lang="zh-CN" altLang="en-US" dirty="0">
                <a:latin typeface="Microsoft YaHei" charset="-122"/>
                <a:ea typeface="Microsoft YaHei" charset="-122"/>
                <a:cs typeface="Microsoft YaHei" charset="-122"/>
              </a:rPr>
              <a:t>年司龄的员工满意度与敬业度水平均为最低。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39</a:t>
            </a:fld>
            <a:endParaRPr lang="zh-CN" altLang="en-US" dirty="0"/>
          </a:p>
        </p:txBody>
      </p:sp>
      <p:grpSp>
        <p:nvGrpSpPr>
          <p:cNvPr id="4" name="组合 3"/>
          <p:cNvGrpSpPr/>
          <p:nvPr/>
        </p:nvGrpSpPr>
        <p:grpSpPr>
          <a:xfrm>
            <a:off x="1788905" y="4413184"/>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788905" y="3411980"/>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18711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01</a:t>
            </a:r>
            <a:endParaRPr lang="zh-CN" altLang="en-US" dirty="0"/>
          </a:p>
        </p:txBody>
      </p:sp>
      <p:sp>
        <p:nvSpPr>
          <p:cNvPr id="5" name="文本占位符 4"/>
          <p:cNvSpPr>
            <a:spLocks noGrp="1"/>
          </p:cNvSpPr>
          <p:nvPr>
            <p:ph type="body" idx="1"/>
          </p:nvPr>
        </p:nvSpPr>
        <p:spPr/>
        <p:txBody>
          <a:bodyPr/>
          <a:lstStyle/>
          <a:p>
            <a:r>
              <a:rPr lang="zh-CN" altLang="en-US" dirty="0"/>
              <a:t>调研概述</a:t>
            </a:r>
          </a:p>
        </p:txBody>
      </p:sp>
      <p:sp>
        <p:nvSpPr>
          <p:cNvPr id="6" name="文本占位符 5"/>
          <p:cNvSpPr>
            <a:spLocks noGrp="1"/>
          </p:cNvSpPr>
          <p:nvPr>
            <p:ph type="body" idx="13"/>
          </p:nvPr>
        </p:nvSpPr>
        <p:spPr/>
        <p:txBody>
          <a:bodyPr/>
          <a:lstStyle/>
          <a:p>
            <a:r>
              <a:rPr lang="zh-CN" altLang="en-US" dirty="0"/>
              <a:t>满意度模型</a:t>
            </a:r>
          </a:p>
        </p:txBody>
      </p:sp>
      <p:sp>
        <p:nvSpPr>
          <p:cNvPr id="8" name="文本占位符 7"/>
          <p:cNvSpPr>
            <a:spLocks noGrp="1"/>
          </p:cNvSpPr>
          <p:nvPr>
            <p:ph type="body" idx="15"/>
          </p:nvPr>
        </p:nvSpPr>
        <p:spPr/>
        <p:txBody>
          <a:bodyPr/>
          <a:lstStyle/>
          <a:p>
            <a:r>
              <a:rPr lang="zh-CN" altLang="en-US" dirty="0"/>
              <a:t>调研目的</a:t>
            </a:r>
          </a:p>
        </p:txBody>
      </p:sp>
      <p:sp>
        <p:nvSpPr>
          <p:cNvPr id="9" name="文本占位符 8"/>
          <p:cNvSpPr>
            <a:spLocks noGrp="1"/>
          </p:cNvSpPr>
          <p:nvPr>
            <p:ph type="body" idx="16"/>
          </p:nvPr>
        </p:nvSpPr>
        <p:spPr/>
        <p:txBody>
          <a:bodyPr/>
          <a:lstStyle/>
          <a:p>
            <a:r>
              <a:rPr lang="zh-CN" altLang="en-US" dirty="0"/>
              <a:t>敬业度模型</a:t>
            </a:r>
          </a:p>
        </p:txBody>
      </p:sp>
    </p:spTree>
    <p:extLst>
      <p:ext uri="{BB962C8B-B14F-4D97-AF65-F5344CB8AC3E}">
        <p14:creationId xmlns:p14="http://schemas.microsoft.com/office/powerpoint/2010/main" val="2754834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司龄分类：敬业度细分维度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对比不同司龄员工敬业度细分维度，可以发现，</a:t>
            </a:r>
            <a:r>
              <a:rPr kumimoji="1" lang="en-US" altLang="zh-CN" dirty="0">
                <a:latin typeface="Microsoft YaHei" charset="-122"/>
                <a:ea typeface="Microsoft YaHei" charset="-122"/>
                <a:cs typeface="Microsoft YaHei" charset="-122"/>
              </a:rPr>
              <a:t>5</a:t>
            </a:r>
            <a:r>
              <a:rPr kumimoji="1" lang="zh-CN" altLang="en-US" dirty="0">
                <a:latin typeface="Microsoft YaHei" charset="-122"/>
                <a:ea typeface="Microsoft YaHei" charset="-122"/>
                <a:cs typeface="Microsoft YaHei" charset="-122"/>
              </a:rPr>
              <a:t>年</a:t>
            </a:r>
            <a:r>
              <a:rPr kumimoji="1" lang="en-US" altLang="zh-CN" dirty="0">
                <a:latin typeface="Microsoft YaHei" charset="-122"/>
                <a:ea typeface="Microsoft YaHei" charset="-122"/>
                <a:cs typeface="Microsoft YaHei" charset="-122"/>
              </a:rPr>
              <a:t>-10</a:t>
            </a:r>
            <a:r>
              <a:rPr kumimoji="1" lang="zh-CN" altLang="en-US" dirty="0">
                <a:latin typeface="Microsoft YaHei" charset="-122"/>
                <a:ea typeface="Microsoft YaHei" charset="-122"/>
                <a:cs typeface="Microsoft YaHei" charset="-122"/>
              </a:rPr>
              <a:t>年司龄的员工在留任以及企业赋能度维度的得分均为最低，说明该群体有一定的离职风险且受企业理念影响较低。</a:t>
            </a:r>
            <a:r>
              <a:rPr kumimoji="1" lang="en-US" altLang="zh-CN" dirty="0">
                <a:latin typeface="Microsoft YaHei" charset="-122"/>
                <a:ea typeface="Microsoft YaHei" charset="-122"/>
                <a:cs typeface="Microsoft YaHei" charset="-122"/>
              </a:rPr>
              <a:t>10</a:t>
            </a:r>
            <a:r>
              <a:rPr kumimoji="1" lang="zh-CN" altLang="en-US" dirty="0">
                <a:latin typeface="Microsoft YaHei" charset="-122"/>
                <a:ea typeface="Microsoft YaHei" charset="-122"/>
                <a:cs typeface="Microsoft YaHei" charset="-122"/>
              </a:rPr>
              <a:t>年以上司龄的员工在赞扬、努力维度上的得分均为最低，说明该员工群体对企业认同感较低，且工作效率有待提高。</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40</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1191950703"/>
              </p:ext>
            </p:extLst>
          </p:nvPr>
        </p:nvGraphicFramePr>
        <p:xfrm>
          <a:off x="587375" y="4571793"/>
          <a:ext cx="11125920" cy="1804919"/>
        </p:xfrm>
        <a:graphic>
          <a:graphicData uri="http://schemas.openxmlformats.org/drawingml/2006/table">
            <a:tbl>
              <a:tblPr firstRow="1" bandRow="1">
                <a:tableStyleId>{5C22544A-7EE6-4342-B048-85BDC9FD1C3A}</a:tableStyleId>
              </a:tblPr>
              <a:tblGrid>
                <a:gridCol w="1854320">
                  <a:extLst>
                    <a:ext uri="{9D8B030D-6E8A-4147-A177-3AD203B41FA5}">
                      <a16:colId xmlns:a16="http://schemas.microsoft.com/office/drawing/2014/main" val="3241909716"/>
                    </a:ext>
                  </a:extLst>
                </a:gridCol>
                <a:gridCol w="1854320">
                  <a:extLst>
                    <a:ext uri="{9D8B030D-6E8A-4147-A177-3AD203B41FA5}">
                      <a16:colId xmlns:a16="http://schemas.microsoft.com/office/drawing/2014/main" val="3622650225"/>
                    </a:ext>
                  </a:extLst>
                </a:gridCol>
                <a:gridCol w="1854320">
                  <a:extLst>
                    <a:ext uri="{9D8B030D-6E8A-4147-A177-3AD203B41FA5}">
                      <a16:colId xmlns:a16="http://schemas.microsoft.com/office/drawing/2014/main" val="32445721"/>
                    </a:ext>
                  </a:extLst>
                </a:gridCol>
                <a:gridCol w="1854320">
                  <a:extLst>
                    <a:ext uri="{9D8B030D-6E8A-4147-A177-3AD203B41FA5}">
                      <a16:colId xmlns:a16="http://schemas.microsoft.com/office/drawing/2014/main" val="1050619924"/>
                    </a:ext>
                  </a:extLst>
                </a:gridCol>
                <a:gridCol w="1854320">
                  <a:extLst>
                    <a:ext uri="{9D8B030D-6E8A-4147-A177-3AD203B41FA5}">
                      <a16:colId xmlns:a16="http://schemas.microsoft.com/office/drawing/2014/main" val="1952704646"/>
                    </a:ext>
                  </a:extLst>
                </a:gridCol>
                <a:gridCol w="1854320">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司龄</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年以下（含</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年以上</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84.98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83.59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85.23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82.10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81.80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87.72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84.80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84.38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83.84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84.47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85.99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84.12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82.06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81.69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83.90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82.80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80.45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80.83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415636" y="2071026"/>
          <a:ext cx="11376673" cy="239350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841463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司龄分类：满意度五大维度</a:t>
            </a:r>
          </a:p>
        </p:txBody>
      </p:sp>
      <p:sp>
        <p:nvSpPr>
          <p:cNvPr id="3" name="内容占位符 2"/>
          <p:cNvSpPr>
            <a:spLocks noGrp="1"/>
          </p:cNvSpPr>
          <p:nvPr>
            <p:ph idx="1"/>
          </p:nvPr>
        </p:nvSpPr>
        <p:spPr>
          <a:xfrm>
            <a:off x="490306" y="994732"/>
            <a:ext cx="11148317" cy="4351338"/>
          </a:xfrm>
        </p:spPr>
        <p:txBody>
          <a:bodyPr/>
          <a:lstStyle/>
          <a:p>
            <a:pPr fontAlgn="ctr"/>
            <a:r>
              <a:rPr kumimoji="1" lang="zh-CN" altLang="en-US" dirty="0">
                <a:latin typeface="Microsoft YaHei" charset="-122"/>
                <a:ea typeface="Microsoft YaHei" charset="-122"/>
                <a:cs typeface="Microsoft YaHei" charset="-122"/>
              </a:rPr>
              <a:t>对比不同司龄员工满意度细分维度，可以发现，</a:t>
            </a:r>
            <a:r>
              <a:rPr kumimoji="1" lang="en-US" altLang="zh-CN" dirty="0">
                <a:latin typeface="Microsoft YaHei" charset="-122"/>
                <a:ea typeface="Microsoft YaHei" charset="-122"/>
                <a:cs typeface="Microsoft YaHei" charset="-122"/>
              </a:rPr>
              <a:t>5</a:t>
            </a:r>
            <a:r>
              <a:rPr kumimoji="1" lang="zh-CN" altLang="en-US" dirty="0">
                <a:latin typeface="Microsoft YaHei" charset="-122"/>
                <a:ea typeface="Microsoft YaHei" charset="-122"/>
                <a:cs typeface="Microsoft YaHei" charset="-122"/>
              </a:rPr>
              <a:t>年</a:t>
            </a:r>
            <a:r>
              <a:rPr kumimoji="1" lang="en-US" altLang="zh-CN" dirty="0">
                <a:latin typeface="Microsoft YaHei" charset="-122"/>
                <a:ea typeface="Microsoft YaHei" charset="-122"/>
                <a:cs typeface="Microsoft YaHei" charset="-122"/>
              </a:rPr>
              <a:t>-10</a:t>
            </a:r>
            <a:r>
              <a:rPr kumimoji="1" lang="zh-CN" altLang="en-US" dirty="0">
                <a:latin typeface="Microsoft YaHei" charset="-122"/>
                <a:ea typeface="Microsoft YaHei" charset="-122"/>
                <a:cs typeface="Microsoft YaHei" charset="-122"/>
              </a:rPr>
              <a:t>年司龄的员工在五个维度上的得分均为最低。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41</a:t>
            </a:fld>
            <a:endParaRPr lang="zh-CN" altLang="en-US" dirty="0"/>
          </a:p>
        </p:txBody>
      </p:sp>
      <p:graphicFrame>
        <p:nvGraphicFramePr>
          <p:cNvPr id="36" name="图表 35"/>
          <p:cNvGraphicFramePr/>
          <p:nvPr>
            <p:extLst>
              <p:ext uri="{D42A27DB-BD31-4B8C-83A1-F6EECF244321}">
                <p14:modId xmlns:p14="http://schemas.microsoft.com/office/powerpoint/2010/main" val="293019924"/>
              </p:ext>
            </p:extLst>
          </p:nvPr>
        </p:nvGraphicFramePr>
        <p:xfrm>
          <a:off x="490306" y="1675492"/>
          <a:ext cx="10933969" cy="239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2192150142"/>
              </p:ext>
            </p:extLst>
          </p:nvPr>
        </p:nvGraphicFramePr>
        <p:xfrm>
          <a:off x="599582" y="4202027"/>
          <a:ext cx="11051250" cy="2174034"/>
        </p:xfrm>
        <a:graphic>
          <a:graphicData uri="http://schemas.openxmlformats.org/drawingml/2006/table">
            <a:tbl>
              <a:tblPr firstRow="1" bandRow="1">
                <a:tableStyleId>{5C22544A-7EE6-4342-B048-85BDC9FD1C3A}</a:tableStyleId>
              </a:tblPr>
              <a:tblGrid>
                <a:gridCol w="1841875">
                  <a:extLst>
                    <a:ext uri="{9D8B030D-6E8A-4147-A177-3AD203B41FA5}">
                      <a16:colId xmlns:a16="http://schemas.microsoft.com/office/drawing/2014/main" val="3241909716"/>
                    </a:ext>
                  </a:extLst>
                </a:gridCol>
                <a:gridCol w="1841875">
                  <a:extLst>
                    <a:ext uri="{9D8B030D-6E8A-4147-A177-3AD203B41FA5}">
                      <a16:colId xmlns:a16="http://schemas.microsoft.com/office/drawing/2014/main" val="3915728993"/>
                    </a:ext>
                  </a:extLst>
                </a:gridCol>
                <a:gridCol w="1841875">
                  <a:extLst>
                    <a:ext uri="{9D8B030D-6E8A-4147-A177-3AD203B41FA5}">
                      <a16:colId xmlns:a16="http://schemas.microsoft.com/office/drawing/2014/main" val="3891409477"/>
                    </a:ext>
                  </a:extLst>
                </a:gridCol>
                <a:gridCol w="1841875">
                  <a:extLst>
                    <a:ext uri="{9D8B030D-6E8A-4147-A177-3AD203B41FA5}">
                      <a16:colId xmlns:a16="http://schemas.microsoft.com/office/drawing/2014/main" val="1893480802"/>
                    </a:ext>
                  </a:extLst>
                </a:gridCol>
                <a:gridCol w="1841875">
                  <a:extLst>
                    <a:ext uri="{9D8B030D-6E8A-4147-A177-3AD203B41FA5}">
                      <a16:colId xmlns:a16="http://schemas.microsoft.com/office/drawing/2014/main" val="1756579069"/>
                    </a:ext>
                  </a:extLst>
                </a:gridCol>
                <a:gridCol w="1841875">
                  <a:extLst>
                    <a:ext uri="{9D8B030D-6E8A-4147-A177-3AD203B41FA5}">
                      <a16:colId xmlns:a16="http://schemas.microsoft.com/office/drawing/2014/main" val="3025037955"/>
                    </a:ext>
                  </a:extLst>
                </a:gridCol>
              </a:tblGrid>
              <a:tr h="430029">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司龄</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年以下（含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年以上</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83.02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80.40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81.21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78.09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78.57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83.45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82.14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83.13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79.56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79.71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84.61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82.72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83.66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80.98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81.29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80.43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78.38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77.87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76.08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76.57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81.51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78.87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79.47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76.84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77.49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444349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司龄分类：满意度细分因素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42</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1008614157"/>
              </p:ext>
            </p:extLst>
          </p:nvPr>
        </p:nvGraphicFramePr>
        <p:xfrm>
          <a:off x="587375" y="1067126"/>
          <a:ext cx="11089520" cy="5327652"/>
        </p:xfrm>
        <a:graphic>
          <a:graphicData uri="http://schemas.openxmlformats.org/drawingml/2006/table">
            <a:tbl>
              <a:tblPr>
                <a:tableStyleId>{7DF18680-E054-41AD-8BC1-D1AEF772440D}</a:tableStyleId>
              </a:tblPr>
              <a:tblGrid>
                <a:gridCol w="2065290">
                  <a:extLst>
                    <a:ext uri="{9D8B030D-6E8A-4147-A177-3AD203B41FA5}">
                      <a16:colId xmlns:a16="http://schemas.microsoft.com/office/drawing/2014/main" val="20000"/>
                    </a:ext>
                  </a:extLst>
                </a:gridCol>
                <a:gridCol w="1804846">
                  <a:extLst>
                    <a:ext uri="{9D8B030D-6E8A-4147-A177-3AD203B41FA5}">
                      <a16:colId xmlns:a16="http://schemas.microsoft.com/office/drawing/2014/main" val="629482280"/>
                    </a:ext>
                  </a:extLst>
                </a:gridCol>
                <a:gridCol w="1804846">
                  <a:extLst>
                    <a:ext uri="{9D8B030D-6E8A-4147-A177-3AD203B41FA5}">
                      <a16:colId xmlns:a16="http://schemas.microsoft.com/office/drawing/2014/main" val="2035158049"/>
                    </a:ext>
                  </a:extLst>
                </a:gridCol>
                <a:gridCol w="1804846">
                  <a:extLst>
                    <a:ext uri="{9D8B030D-6E8A-4147-A177-3AD203B41FA5}">
                      <a16:colId xmlns:a16="http://schemas.microsoft.com/office/drawing/2014/main" val="998336676"/>
                    </a:ext>
                  </a:extLst>
                </a:gridCol>
                <a:gridCol w="1804846">
                  <a:extLst>
                    <a:ext uri="{9D8B030D-6E8A-4147-A177-3AD203B41FA5}">
                      <a16:colId xmlns:a16="http://schemas.microsoft.com/office/drawing/2014/main" val="3106301883"/>
                    </a:ext>
                  </a:extLst>
                </a:gridCol>
                <a:gridCol w="1804846">
                  <a:extLst>
                    <a:ext uri="{9D8B030D-6E8A-4147-A177-3AD203B41FA5}">
                      <a16:colId xmlns:a16="http://schemas.microsoft.com/office/drawing/2014/main" val="20006"/>
                    </a:ext>
                  </a:extLst>
                </a:gridCol>
              </a:tblGrid>
              <a:tr h="291742">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满意度细分因素</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年以下（含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3</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5</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年（含</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10</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年以上</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75.28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141123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79.94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73.45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79.28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540196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2041594573"/>
              </p:ext>
            </p:extLst>
          </p:nvPr>
        </p:nvGraphicFramePr>
        <p:xfrm>
          <a:off x="587374" y="1125538"/>
          <a:ext cx="10010522" cy="532764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p:txBody>
          <a:bodyPr/>
          <a:lstStyle/>
          <a:p>
            <a:r>
              <a:rPr lang="zh-CN" altLang="en-US" dirty="0"/>
              <a:t>层级分类：满意度与敬业度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对比不同层级员工满意度与敬业度，可以发现，总监以下</a:t>
            </a:r>
            <a:r>
              <a:rPr kumimoji="1" lang="en-US" altLang="zh-CN" dirty="0">
                <a:latin typeface="Microsoft YaHei" charset="-122"/>
                <a:ea typeface="Microsoft YaHei" charset="-122"/>
                <a:cs typeface="Microsoft YaHei" charset="-122"/>
              </a:rPr>
              <a:t>&amp;</a:t>
            </a:r>
            <a:r>
              <a:rPr kumimoji="1" lang="zh-CN" altLang="en-US" dirty="0">
                <a:latin typeface="Microsoft YaHei" charset="-122"/>
                <a:ea typeface="Microsoft YaHei" charset="-122"/>
                <a:cs typeface="Microsoft YaHei" charset="-122"/>
              </a:rPr>
              <a:t>经理及以上职级员工的敬业度得分最高，总监及以上职级员工满意度得分最高。</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43</a:t>
            </a:fld>
            <a:endParaRPr lang="zh-CN" altLang="en-US" dirty="0"/>
          </a:p>
        </p:txBody>
      </p:sp>
      <p:grpSp>
        <p:nvGrpSpPr>
          <p:cNvPr id="4" name="组合 3"/>
          <p:cNvGrpSpPr/>
          <p:nvPr/>
        </p:nvGrpSpPr>
        <p:grpSpPr>
          <a:xfrm>
            <a:off x="1761473" y="4522912"/>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770617" y="3549140"/>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1552967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层级分类：敬业度细分维度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对比不同层级员工敬业度细分维度，可以发现，其他职级员工在个人敬业度和企业赋能度上的得分均为最低，说明该员工群体受企业理念影响较低，对企业认同感较低，存在一定离职风险，工作效率有待提高。</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44</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1881268551"/>
              </p:ext>
            </p:extLst>
          </p:nvPr>
        </p:nvGraphicFramePr>
        <p:xfrm>
          <a:off x="587375" y="4571793"/>
          <a:ext cx="11125920" cy="1804919"/>
        </p:xfrm>
        <a:graphic>
          <a:graphicData uri="http://schemas.openxmlformats.org/drawingml/2006/table">
            <a:tbl>
              <a:tblPr firstRow="1" bandRow="1">
                <a:tableStyleId>{5C22544A-7EE6-4342-B048-85BDC9FD1C3A}</a:tableStyleId>
              </a:tblPr>
              <a:tblGrid>
                <a:gridCol w="2781480">
                  <a:extLst>
                    <a:ext uri="{9D8B030D-6E8A-4147-A177-3AD203B41FA5}">
                      <a16:colId xmlns:a16="http://schemas.microsoft.com/office/drawing/2014/main" val="3241909716"/>
                    </a:ext>
                  </a:extLst>
                </a:gridCol>
                <a:gridCol w="2781480">
                  <a:extLst>
                    <a:ext uri="{9D8B030D-6E8A-4147-A177-3AD203B41FA5}">
                      <a16:colId xmlns:a16="http://schemas.microsoft.com/office/drawing/2014/main" val="3505265250"/>
                    </a:ext>
                  </a:extLst>
                </a:gridCol>
                <a:gridCol w="2781480">
                  <a:extLst>
                    <a:ext uri="{9D8B030D-6E8A-4147-A177-3AD203B41FA5}">
                      <a16:colId xmlns:a16="http://schemas.microsoft.com/office/drawing/2014/main" val="3622650225"/>
                    </a:ext>
                  </a:extLst>
                </a:gridCol>
                <a:gridCol w="2781480">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层级</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总监及以上职级员工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总监以下</a:t>
                      </a:r>
                      <a:r>
                        <a:rPr lang="en-US" altLang="zh-CN" sz="1200" b="1" i="0" u="none" strike="noStrike">
                          <a:solidFill>
                            <a:srgbClr val="FFFFFF"/>
                          </a:solidFill>
                          <a:effectLst/>
                          <a:latin typeface="微软雅黑" panose="020B0503020204020204" pitchFamily="34" charset="-122"/>
                          <a:ea typeface="微软雅黑" panose="020B0503020204020204" pitchFamily="34" charset="-122"/>
                        </a:rPr>
                        <a:t>&amp;</a:t>
                      </a: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经理及以上职级员工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其他职级员工</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86.21</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87.05</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82.29</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87.25</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87.75</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84.43</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85.18</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86.55</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82.23</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85.18</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85.28</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81.05</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415636" y="2071026"/>
          <a:ext cx="11376673" cy="239350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783615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层级分类：满意度五大维度</a:t>
            </a:r>
          </a:p>
        </p:txBody>
      </p:sp>
      <p:sp>
        <p:nvSpPr>
          <p:cNvPr id="3" name="内容占位符 2"/>
          <p:cNvSpPr>
            <a:spLocks noGrp="1"/>
          </p:cNvSpPr>
          <p:nvPr>
            <p:ph idx="1"/>
          </p:nvPr>
        </p:nvSpPr>
        <p:spPr>
          <a:xfrm>
            <a:off x="490306" y="994732"/>
            <a:ext cx="11148317" cy="4351338"/>
          </a:xfrm>
        </p:spPr>
        <p:txBody>
          <a:bodyPr/>
          <a:lstStyle/>
          <a:p>
            <a:pPr fontAlgn="ctr"/>
            <a:r>
              <a:rPr kumimoji="1" lang="zh-CN" altLang="en-US" dirty="0">
                <a:latin typeface="Microsoft YaHei" charset="-122"/>
                <a:ea typeface="Microsoft YaHei" charset="-122"/>
                <a:cs typeface="Microsoft YaHei" charset="-122"/>
              </a:rPr>
              <a:t>对比不同层级员工满意度细分维度，可以发现，其他职级员工在满意度五大维度上的得分均为最低。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45</a:t>
            </a:fld>
            <a:endParaRPr lang="zh-CN" altLang="en-US" dirty="0"/>
          </a:p>
        </p:txBody>
      </p:sp>
      <p:graphicFrame>
        <p:nvGraphicFramePr>
          <p:cNvPr id="36" name="图表 35"/>
          <p:cNvGraphicFramePr/>
          <p:nvPr/>
        </p:nvGraphicFramePr>
        <p:xfrm>
          <a:off x="490306" y="1751676"/>
          <a:ext cx="10933969" cy="2399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730123396"/>
              </p:ext>
            </p:extLst>
          </p:nvPr>
        </p:nvGraphicFramePr>
        <p:xfrm>
          <a:off x="599584" y="4202027"/>
          <a:ext cx="11051248" cy="2174034"/>
        </p:xfrm>
        <a:graphic>
          <a:graphicData uri="http://schemas.openxmlformats.org/drawingml/2006/table">
            <a:tbl>
              <a:tblPr firstRow="1" bandRow="1">
                <a:tableStyleId>{5C22544A-7EE6-4342-B048-85BDC9FD1C3A}</a:tableStyleId>
              </a:tblPr>
              <a:tblGrid>
                <a:gridCol w="2762812">
                  <a:extLst>
                    <a:ext uri="{9D8B030D-6E8A-4147-A177-3AD203B41FA5}">
                      <a16:colId xmlns:a16="http://schemas.microsoft.com/office/drawing/2014/main" val="3241909716"/>
                    </a:ext>
                  </a:extLst>
                </a:gridCol>
                <a:gridCol w="2762812">
                  <a:extLst>
                    <a:ext uri="{9D8B030D-6E8A-4147-A177-3AD203B41FA5}">
                      <a16:colId xmlns:a16="http://schemas.microsoft.com/office/drawing/2014/main" val="3915728993"/>
                    </a:ext>
                  </a:extLst>
                </a:gridCol>
                <a:gridCol w="2762812">
                  <a:extLst>
                    <a:ext uri="{9D8B030D-6E8A-4147-A177-3AD203B41FA5}">
                      <a16:colId xmlns:a16="http://schemas.microsoft.com/office/drawing/2014/main" val="3891409477"/>
                    </a:ext>
                  </a:extLst>
                </a:gridCol>
                <a:gridCol w="2762812">
                  <a:extLst>
                    <a:ext uri="{9D8B030D-6E8A-4147-A177-3AD203B41FA5}">
                      <a16:colId xmlns:a16="http://schemas.microsoft.com/office/drawing/2014/main" val="3025037955"/>
                    </a:ext>
                  </a:extLst>
                </a:gridCol>
              </a:tblGrid>
              <a:tr h="430029">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层级</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总监及以上职级员工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总监以下</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&amp;</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经理及以上职级员工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其他职级员工</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82.97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81.39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79.01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83.59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80.28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84.27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84.46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81.63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79.41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78.83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76.91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81.97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80.67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77.75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370963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层级分类：满意度细分因素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46</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3179744854"/>
              </p:ext>
            </p:extLst>
          </p:nvPr>
        </p:nvGraphicFramePr>
        <p:xfrm>
          <a:off x="587375" y="1069800"/>
          <a:ext cx="11098656" cy="5327658"/>
        </p:xfrm>
        <a:graphic>
          <a:graphicData uri="http://schemas.openxmlformats.org/drawingml/2006/table">
            <a:tbl>
              <a:tblPr>
                <a:tableStyleId>{7DF18680-E054-41AD-8BC1-D1AEF772440D}</a:tableStyleId>
              </a:tblPr>
              <a:tblGrid>
                <a:gridCol w="2774664">
                  <a:extLst>
                    <a:ext uri="{9D8B030D-6E8A-4147-A177-3AD203B41FA5}">
                      <a16:colId xmlns:a16="http://schemas.microsoft.com/office/drawing/2014/main" val="20000"/>
                    </a:ext>
                  </a:extLst>
                </a:gridCol>
                <a:gridCol w="2774664">
                  <a:extLst>
                    <a:ext uri="{9D8B030D-6E8A-4147-A177-3AD203B41FA5}">
                      <a16:colId xmlns:a16="http://schemas.microsoft.com/office/drawing/2014/main" val="629482280"/>
                    </a:ext>
                  </a:extLst>
                </a:gridCol>
                <a:gridCol w="2774664">
                  <a:extLst>
                    <a:ext uri="{9D8B030D-6E8A-4147-A177-3AD203B41FA5}">
                      <a16:colId xmlns:a16="http://schemas.microsoft.com/office/drawing/2014/main" val="2035158049"/>
                    </a:ext>
                  </a:extLst>
                </a:gridCol>
                <a:gridCol w="2774664">
                  <a:extLst>
                    <a:ext uri="{9D8B030D-6E8A-4147-A177-3AD203B41FA5}">
                      <a16:colId xmlns:a16="http://schemas.microsoft.com/office/drawing/2014/main" val="20006"/>
                    </a:ext>
                  </a:extLst>
                </a:gridCol>
              </a:tblGrid>
              <a:tr h="295981">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总监及以上职级员工</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总监以下</a:t>
                      </a:r>
                      <a:r>
                        <a:rPr lang="en-US" altLang="zh-CN" sz="1200" b="1" i="0" u="none" strike="noStrike" dirty="0">
                          <a:solidFill>
                            <a:srgbClr val="FFFFFF"/>
                          </a:solidFill>
                          <a:effectLst/>
                          <a:latin typeface="微软雅黑" panose="020B0503020204020204" pitchFamily="34" charset="-122"/>
                          <a:ea typeface="微软雅黑" panose="020B0503020204020204" pitchFamily="34" charset="-122"/>
                        </a:rPr>
                        <a:t>&amp;</a:t>
                      </a: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经理及以上职级员工</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其他职级员工</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80.92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78.40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76.70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83.31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81.46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79.27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6514241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85.18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81.85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8420065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83.28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84.15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80.90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1141123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85.18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83.66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84.14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84.02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79.44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80.72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82.76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83.14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80.25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83.14</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80.66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85.52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85.57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82.46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86.56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87.96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84.78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0376584"/>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80.69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78.38</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75.06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78.16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76.43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76.59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82.89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79.23</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29284579"/>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82.99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81.69</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78.06</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80.35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77.75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75.32</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598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82.07</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82.05</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79.71</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371900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3182051079"/>
              </p:ext>
            </p:extLst>
          </p:nvPr>
        </p:nvGraphicFramePr>
        <p:xfrm>
          <a:off x="587374" y="1125538"/>
          <a:ext cx="10010522" cy="532764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190652" cy="491919"/>
          </a:xfrm>
        </p:spPr>
        <p:txBody>
          <a:bodyPr/>
          <a:lstStyle/>
          <a:p>
            <a:r>
              <a:rPr lang="zh-CN" altLang="en-US" dirty="0"/>
              <a:t>一级部门分类：满意度与敬业度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对比不同一级部门员工满意度与敬业度，可以发现，集团本部员工的满意度与敬业度得分均为最高，工业事业部员工的满意度与敬业度得分均为最低。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47</a:t>
            </a:fld>
            <a:endParaRPr lang="zh-CN" altLang="en-US" dirty="0"/>
          </a:p>
        </p:txBody>
      </p:sp>
      <p:grpSp>
        <p:nvGrpSpPr>
          <p:cNvPr id="4" name="组合 3"/>
          <p:cNvGrpSpPr/>
          <p:nvPr/>
        </p:nvGrpSpPr>
        <p:grpSpPr>
          <a:xfrm>
            <a:off x="1761473" y="4477192"/>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770617" y="3485132"/>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142600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245516" cy="491919"/>
          </a:xfrm>
        </p:spPr>
        <p:txBody>
          <a:bodyPr/>
          <a:lstStyle/>
          <a:p>
            <a:r>
              <a:rPr lang="zh-CN" altLang="en-US" dirty="0"/>
              <a:t>一级部门分类：敬业度细分维度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不同一级部门员工敬业度细分维度，可以发现，工业事业部的员工在努力、留任、赞扬维度上的得分均为最低，说明该员工群体存在一定离职风险，对企业认同感较低，工作效率有待提高。南传智能部员工在企业赋能度上的得分最低，说明该群体受企业理念影响较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48</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extLst>
              <p:ext uri="{D42A27DB-BD31-4B8C-83A1-F6EECF244321}">
                <p14:modId xmlns:p14="http://schemas.microsoft.com/office/powerpoint/2010/main" val="425085959"/>
              </p:ext>
            </p:extLst>
          </p:nvPr>
        </p:nvGraphicFramePr>
        <p:xfrm>
          <a:off x="587375" y="4571793"/>
          <a:ext cx="11125920" cy="1804919"/>
        </p:xfrm>
        <a:graphic>
          <a:graphicData uri="http://schemas.openxmlformats.org/drawingml/2006/table">
            <a:tbl>
              <a:tblPr firstRow="1" bandRow="1">
                <a:tableStyleId>{5C22544A-7EE6-4342-B048-85BDC9FD1C3A}</a:tableStyleId>
              </a:tblPr>
              <a:tblGrid>
                <a:gridCol w="1854320">
                  <a:extLst>
                    <a:ext uri="{9D8B030D-6E8A-4147-A177-3AD203B41FA5}">
                      <a16:colId xmlns:a16="http://schemas.microsoft.com/office/drawing/2014/main" val="3241909716"/>
                    </a:ext>
                  </a:extLst>
                </a:gridCol>
                <a:gridCol w="1854320">
                  <a:extLst>
                    <a:ext uri="{9D8B030D-6E8A-4147-A177-3AD203B41FA5}">
                      <a16:colId xmlns:a16="http://schemas.microsoft.com/office/drawing/2014/main" val="733470355"/>
                    </a:ext>
                  </a:extLst>
                </a:gridCol>
                <a:gridCol w="1854320">
                  <a:extLst>
                    <a:ext uri="{9D8B030D-6E8A-4147-A177-3AD203B41FA5}">
                      <a16:colId xmlns:a16="http://schemas.microsoft.com/office/drawing/2014/main" val="1063141435"/>
                    </a:ext>
                  </a:extLst>
                </a:gridCol>
                <a:gridCol w="1854320">
                  <a:extLst>
                    <a:ext uri="{9D8B030D-6E8A-4147-A177-3AD203B41FA5}">
                      <a16:colId xmlns:a16="http://schemas.microsoft.com/office/drawing/2014/main" val="3505265250"/>
                    </a:ext>
                  </a:extLst>
                </a:gridCol>
                <a:gridCol w="1854320">
                  <a:extLst>
                    <a:ext uri="{9D8B030D-6E8A-4147-A177-3AD203B41FA5}">
                      <a16:colId xmlns:a16="http://schemas.microsoft.com/office/drawing/2014/main" val="3622650225"/>
                    </a:ext>
                  </a:extLst>
                </a:gridCol>
                <a:gridCol w="1854320">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一级部门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集团本部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风电事业部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工业事业部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包齿公司</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南传智能部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87.61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79.60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82.93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81.71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87.17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86.27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81.24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85.52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83.72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86.10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78.33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79.14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83.90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78.23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76.57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415636" y="2071026"/>
          <a:ext cx="11376673" cy="239350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400349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181508" cy="491919"/>
          </a:xfrm>
        </p:spPr>
        <p:txBody>
          <a:bodyPr/>
          <a:lstStyle/>
          <a:p>
            <a:r>
              <a:rPr lang="zh-CN" altLang="en-US" dirty="0"/>
              <a:t>一级部门分类：满意度五大维度</a:t>
            </a:r>
          </a:p>
        </p:txBody>
      </p:sp>
      <p:sp>
        <p:nvSpPr>
          <p:cNvPr id="3" name="内容占位符 2"/>
          <p:cNvSpPr>
            <a:spLocks noGrp="1"/>
          </p:cNvSpPr>
          <p:nvPr>
            <p:ph idx="1"/>
          </p:nvPr>
        </p:nvSpPr>
        <p:spPr>
          <a:xfrm>
            <a:off x="490306" y="994732"/>
            <a:ext cx="11148317" cy="4351338"/>
          </a:xfrm>
        </p:spPr>
        <p:txBody>
          <a:bodyPr/>
          <a:lstStyle/>
          <a:p>
            <a:pPr fontAlgn="ctr"/>
            <a:r>
              <a:rPr kumimoji="1" lang="zh-CN" altLang="en-US" dirty="0">
                <a:latin typeface="Microsoft YaHei" charset="-122"/>
                <a:ea typeface="Microsoft YaHei" charset="-122"/>
                <a:cs typeface="Microsoft YaHei" charset="-122"/>
              </a:rPr>
              <a:t>对比不同一级部门员工满意度细分维度，可以发现，工业事业部员工在成长机会、目标感与使命感、温度与情感关怀三个维度上的得分均为最低。南传智能部员工在有效沟通、物质基础维度上的得分均为最低。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49</a:t>
            </a:fld>
            <a:endParaRPr lang="zh-CN" altLang="en-US" dirty="0"/>
          </a:p>
        </p:txBody>
      </p:sp>
      <p:graphicFrame>
        <p:nvGraphicFramePr>
          <p:cNvPr id="36" name="图表 35"/>
          <p:cNvGraphicFramePr/>
          <p:nvPr>
            <p:extLst>
              <p:ext uri="{D42A27DB-BD31-4B8C-83A1-F6EECF244321}">
                <p14:modId xmlns:p14="http://schemas.microsoft.com/office/powerpoint/2010/main" val="3505267203"/>
              </p:ext>
            </p:extLst>
          </p:nvPr>
        </p:nvGraphicFramePr>
        <p:xfrm>
          <a:off x="490306" y="1837944"/>
          <a:ext cx="10933969" cy="23131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1425268344"/>
              </p:ext>
            </p:extLst>
          </p:nvPr>
        </p:nvGraphicFramePr>
        <p:xfrm>
          <a:off x="587375" y="4202027"/>
          <a:ext cx="11051250" cy="2174034"/>
        </p:xfrm>
        <a:graphic>
          <a:graphicData uri="http://schemas.openxmlformats.org/drawingml/2006/table">
            <a:tbl>
              <a:tblPr firstRow="1" bandRow="1">
                <a:tableStyleId>{5C22544A-7EE6-4342-B048-85BDC9FD1C3A}</a:tableStyleId>
              </a:tblPr>
              <a:tblGrid>
                <a:gridCol w="1841875">
                  <a:extLst>
                    <a:ext uri="{9D8B030D-6E8A-4147-A177-3AD203B41FA5}">
                      <a16:colId xmlns:a16="http://schemas.microsoft.com/office/drawing/2014/main" val="3241909716"/>
                    </a:ext>
                  </a:extLst>
                </a:gridCol>
                <a:gridCol w="1841875">
                  <a:extLst>
                    <a:ext uri="{9D8B030D-6E8A-4147-A177-3AD203B41FA5}">
                      <a16:colId xmlns:a16="http://schemas.microsoft.com/office/drawing/2014/main" val="500784202"/>
                    </a:ext>
                  </a:extLst>
                </a:gridCol>
                <a:gridCol w="1841875">
                  <a:extLst>
                    <a:ext uri="{9D8B030D-6E8A-4147-A177-3AD203B41FA5}">
                      <a16:colId xmlns:a16="http://schemas.microsoft.com/office/drawing/2014/main" val="1206257650"/>
                    </a:ext>
                  </a:extLst>
                </a:gridCol>
                <a:gridCol w="1841875">
                  <a:extLst>
                    <a:ext uri="{9D8B030D-6E8A-4147-A177-3AD203B41FA5}">
                      <a16:colId xmlns:a16="http://schemas.microsoft.com/office/drawing/2014/main" val="3915728993"/>
                    </a:ext>
                  </a:extLst>
                </a:gridCol>
                <a:gridCol w="1841875">
                  <a:extLst>
                    <a:ext uri="{9D8B030D-6E8A-4147-A177-3AD203B41FA5}">
                      <a16:colId xmlns:a16="http://schemas.microsoft.com/office/drawing/2014/main" val="3891409477"/>
                    </a:ext>
                  </a:extLst>
                </a:gridCol>
                <a:gridCol w="1841875">
                  <a:extLst>
                    <a:ext uri="{9D8B030D-6E8A-4147-A177-3AD203B41FA5}">
                      <a16:colId xmlns:a16="http://schemas.microsoft.com/office/drawing/2014/main" val="3025037955"/>
                    </a:ext>
                  </a:extLst>
                </a:gridCol>
              </a:tblGrid>
              <a:tr h="430029">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一级部门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集团本部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风电事业部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工业事业部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包齿公司</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南传智能部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80.76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76.40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78.66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77.43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84.61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82.05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77.69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79.39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76.69 </a:t>
                      </a:r>
                    </a:p>
                  </a:txBody>
                  <a:tcPr marL="7620" marR="7620" marT="7620" marB="0" anchor="ctr">
                    <a:lnR w="12700" cap="flat" cmpd="sng" algn="ctr">
                      <a:solidFill>
                        <a:schemeClr val="accent5"/>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84.61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83.38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78.76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82.04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78.86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79.09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73.36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76.95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73.96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80.73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79.95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75.01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75.86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74.86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52769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调研目的</a:t>
            </a:r>
          </a:p>
        </p:txBody>
      </p:sp>
      <p:sp>
        <p:nvSpPr>
          <p:cNvPr id="21" name="内容占位符 20">
            <a:extLst>
              <a:ext uri="{FF2B5EF4-FFF2-40B4-BE49-F238E27FC236}">
                <a16:creationId xmlns:a16="http://schemas.microsoft.com/office/drawing/2014/main" id="{23F462B7-2DAC-FB40-BC54-19EF49367BC3}"/>
              </a:ext>
            </a:extLst>
          </p:cNvPr>
          <p:cNvSpPr>
            <a:spLocks noGrp="1"/>
          </p:cNvSpPr>
          <p:nvPr>
            <p:ph idx="1"/>
          </p:nvPr>
        </p:nvSpPr>
        <p:spPr>
          <a:xfrm>
            <a:off x="490307" y="1080469"/>
            <a:ext cx="11148317" cy="2077300"/>
          </a:xfrm>
          <a:prstGeom prst="rect">
            <a:avLst/>
          </a:prstGeom>
        </p:spPr>
        <p:txBody>
          <a:bodyPr wrap="square">
            <a:spAutoFit/>
          </a:bodyPr>
          <a:lstStyle/>
          <a:p>
            <a:pPr algn="just">
              <a:lnSpc>
                <a:spcPct val="150000"/>
              </a:lnSpc>
            </a:pPr>
            <a:r>
              <a:rPr lang="zh-CN" altLang="en-US" dirty="0">
                <a:solidFill>
                  <a:schemeClr val="tx1">
                    <a:lumMod val="50000"/>
                    <a:lumOff val="50000"/>
                  </a:schemeClr>
                </a:solidFill>
                <a:latin typeface="微软雅黑" pitchFamily="34" charset="-122"/>
                <a:ea typeface="微软雅黑" pitchFamily="34" charset="-122"/>
              </a:rPr>
              <a:t>一切管理，本质上来讲都是</a:t>
            </a:r>
            <a:r>
              <a:rPr lang="zh-CN" altLang="en-US" b="1" dirty="0">
                <a:solidFill>
                  <a:schemeClr val="tx2"/>
                </a:solidFill>
                <a:latin typeface="微软雅黑" pitchFamily="34" charset="-122"/>
                <a:ea typeface="微软雅黑" pitchFamily="34" charset="-122"/>
              </a:rPr>
              <a:t>基于人的自我管理</a:t>
            </a:r>
            <a:r>
              <a:rPr lang="zh-CN" altLang="en-US" dirty="0">
                <a:solidFill>
                  <a:schemeClr val="tx1">
                    <a:lumMod val="50000"/>
                    <a:lumOff val="50000"/>
                  </a:schemeClr>
                </a:solidFill>
                <a:latin typeface="微软雅黑" pitchFamily="34" charset="-122"/>
                <a:ea typeface="微软雅黑" pitchFamily="34" charset="-122"/>
              </a:rPr>
              <a:t>。</a:t>
            </a:r>
            <a:endParaRPr lang="en-US" altLang="zh-CN" dirty="0">
              <a:solidFill>
                <a:schemeClr val="tx1">
                  <a:lumMod val="50000"/>
                  <a:lumOff val="50000"/>
                </a:schemeClr>
              </a:solidFill>
              <a:latin typeface="微软雅黑" pitchFamily="34" charset="-122"/>
              <a:ea typeface="微软雅黑" pitchFamily="34" charset="-122"/>
            </a:endParaRPr>
          </a:p>
          <a:p>
            <a:pPr algn="just">
              <a:lnSpc>
                <a:spcPct val="150000"/>
              </a:lnSpc>
              <a:spcAft>
                <a:spcPts val="933"/>
              </a:spcAft>
            </a:pPr>
            <a:r>
              <a:rPr lang="zh-CN" altLang="en-US" dirty="0">
                <a:solidFill>
                  <a:schemeClr val="tx1">
                    <a:lumMod val="50000"/>
                    <a:lumOff val="50000"/>
                  </a:schemeClr>
                </a:solidFill>
                <a:latin typeface="微软雅黑" pitchFamily="34" charset="-122"/>
                <a:ea typeface="微软雅黑" pitchFamily="34" charset="-122"/>
              </a:rPr>
              <a:t>组织管理是对自我管理的辅助并以自我管理为最终目的。</a:t>
            </a:r>
            <a:endParaRPr lang="en-US" altLang="zh-CN" dirty="0">
              <a:solidFill>
                <a:schemeClr val="tx1">
                  <a:lumMod val="50000"/>
                  <a:lumOff val="50000"/>
                </a:schemeClr>
              </a:solidFill>
              <a:latin typeface="微软雅黑" pitchFamily="34" charset="-122"/>
              <a:ea typeface="微软雅黑" pitchFamily="34" charset="-122"/>
            </a:endParaRPr>
          </a:p>
          <a:p>
            <a:pPr algn="just">
              <a:lnSpc>
                <a:spcPct val="150000"/>
              </a:lnSpc>
            </a:pPr>
            <a:r>
              <a:rPr lang="zh-CN" altLang="en-US" dirty="0">
                <a:solidFill>
                  <a:schemeClr val="tx1">
                    <a:lumMod val="50000"/>
                    <a:lumOff val="50000"/>
                  </a:schemeClr>
                </a:solidFill>
                <a:latin typeface="微软雅黑" pitchFamily="34" charset="-122"/>
                <a:ea typeface="微软雅黑" pitchFamily="34" charset="-122"/>
              </a:rPr>
              <a:t>员工的自我管理意识来自组织的投入，即组织对员工所提供的各方面的软硬件条件，员工只有在个体需求得到满足的情况下，才会表现得敬业。</a:t>
            </a:r>
            <a:endParaRPr lang="en-US" altLang="zh-CN" dirty="0">
              <a:solidFill>
                <a:schemeClr val="tx1">
                  <a:lumMod val="50000"/>
                  <a:lumOff val="50000"/>
                </a:schemeClr>
              </a:solidFill>
              <a:latin typeface="微软雅黑" pitchFamily="34" charset="-122"/>
              <a:ea typeface="微软雅黑" pitchFamily="34" charset="-122"/>
            </a:endParaRPr>
          </a:p>
        </p:txBody>
      </p:sp>
      <p:grpSp>
        <p:nvGrpSpPr>
          <p:cNvPr id="4" name="组合 3">
            <a:extLst>
              <a:ext uri="{FF2B5EF4-FFF2-40B4-BE49-F238E27FC236}">
                <a16:creationId xmlns:a16="http://schemas.microsoft.com/office/drawing/2014/main" id="{21BB1F38-D257-0244-A991-30078A8CDC91}"/>
              </a:ext>
            </a:extLst>
          </p:cNvPr>
          <p:cNvGrpSpPr/>
          <p:nvPr/>
        </p:nvGrpSpPr>
        <p:grpSpPr>
          <a:xfrm>
            <a:off x="0" y="3630161"/>
            <a:ext cx="12192000" cy="2843443"/>
            <a:chOff x="5511387" y="744319"/>
            <a:chExt cx="9144000" cy="2132582"/>
          </a:xfrm>
        </p:grpSpPr>
        <p:sp>
          <p:nvSpPr>
            <p:cNvPr id="5" name="işľide"/>
            <p:cNvSpPr/>
            <p:nvPr/>
          </p:nvSpPr>
          <p:spPr>
            <a:xfrm>
              <a:off x="5511387" y="783948"/>
              <a:ext cx="9144000" cy="2038350"/>
            </a:xfrm>
            <a:prstGeom prst="rect">
              <a:avLst/>
            </a:prstGeom>
            <a:solidFill>
              <a:srgbClr val="1C4885"/>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1219170"/>
              <a:endParaRPr lang="en-US" sz="1400" b="1" dirty="0">
                <a:latin typeface="字魂59号-创粗黑" panose="00000500000000000000" charset="-122"/>
                <a:ea typeface="字魂59号-创粗黑" panose="00000500000000000000" charset="-122"/>
                <a:cs typeface="Open Sans" panose="020B0606030504020204" charset="0"/>
              </a:endParaRPr>
            </a:p>
          </p:txBody>
        </p:sp>
        <p:sp>
          <p:nvSpPr>
            <p:cNvPr id="6" name="i$ľïḓè"/>
            <p:cNvSpPr/>
            <p:nvPr/>
          </p:nvSpPr>
          <p:spPr>
            <a:xfrm>
              <a:off x="5971544" y="744319"/>
              <a:ext cx="2132582" cy="2132582"/>
            </a:xfrm>
            <a:prstGeom prst="ellipse">
              <a:avLst/>
            </a:prstGeom>
            <a:blipFill rotWithShape="1">
              <a:blip r:embed="rId2"/>
              <a:stretch>
                <a:fillRect l="-25112" r="-24888"/>
              </a:stretch>
            </a:blipFill>
            <a:ln w="76200" cap="flat" cmpd="sng" algn="ctr">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US" dirty="0">
                <a:solidFill>
                  <a:schemeClr val="bg1"/>
                </a:solidFill>
                <a:latin typeface="字魂59号-创粗黑" panose="00000500000000000000" charset="-122"/>
              </a:endParaRPr>
            </a:p>
          </p:txBody>
        </p:sp>
        <p:sp>
          <p:nvSpPr>
            <p:cNvPr id="7" name="íṥľïďe"/>
            <p:cNvSpPr/>
            <p:nvPr/>
          </p:nvSpPr>
          <p:spPr>
            <a:xfrm>
              <a:off x="6464792" y="1237569"/>
              <a:ext cx="1146086" cy="1146081"/>
            </a:xfrm>
            <a:prstGeom prst="ellipse">
              <a:avLst/>
            </a:prstGeom>
            <a:solidFill>
              <a:srgbClr val="1C4885"/>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1219170"/>
              <a:endParaRPr lang="en-US" sz="1400" b="1" dirty="0">
                <a:latin typeface="字魂59号-创粗黑" panose="00000500000000000000" charset="-122"/>
                <a:ea typeface="字魂59号-创粗黑" panose="00000500000000000000" charset="-122"/>
                <a:cs typeface="Open Sans" panose="020B0606030504020204" charset="0"/>
              </a:endParaRPr>
            </a:p>
          </p:txBody>
        </p:sp>
        <p:sp>
          <p:nvSpPr>
            <p:cNvPr id="8" name="ïŝḻîḓe"/>
            <p:cNvSpPr/>
            <p:nvPr/>
          </p:nvSpPr>
          <p:spPr>
            <a:xfrm>
              <a:off x="6778879" y="1577091"/>
              <a:ext cx="517913" cy="467037"/>
            </a:xfrm>
            <a:custGeom>
              <a:avLst/>
              <a:gdLst>
                <a:gd name="connsiteX0" fmla="*/ 521432 w 608344"/>
                <a:gd name="connsiteY0" fmla="*/ 370453 h 548582"/>
                <a:gd name="connsiteX1" fmla="*/ 465737 w 608344"/>
                <a:gd name="connsiteY1" fmla="*/ 425787 h 548582"/>
                <a:gd name="connsiteX2" fmla="*/ 442491 w 608344"/>
                <a:gd name="connsiteY2" fmla="*/ 402479 h 548582"/>
                <a:gd name="connsiteX3" fmla="*/ 418201 w 608344"/>
                <a:gd name="connsiteY3" fmla="*/ 426545 h 548582"/>
                <a:gd name="connsiteX4" fmla="*/ 441447 w 608344"/>
                <a:gd name="connsiteY4" fmla="*/ 449948 h 548582"/>
                <a:gd name="connsiteX5" fmla="*/ 465642 w 608344"/>
                <a:gd name="connsiteY5" fmla="*/ 474204 h 548582"/>
                <a:gd name="connsiteX6" fmla="*/ 489932 w 608344"/>
                <a:gd name="connsiteY6" fmla="*/ 450043 h 548582"/>
                <a:gd name="connsiteX7" fmla="*/ 545532 w 608344"/>
                <a:gd name="connsiteY7" fmla="*/ 394709 h 548582"/>
                <a:gd name="connsiteX8" fmla="*/ 481962 w 608344"/>
                <a:gd name="connsiteY8" fmla="*/ 296170 h 548582"/>
                <a:gd name="connsiteX9" fmla="*/ 608344 w 608344"/>
                <a:gd name="connsiteY9" fmla="*/ 422376 h 548582"/>
                <a:gd name="connsiteX10" fmla="*/ 481962 w 608344"/>
                <a:gd name="connsiteY10" fmla="*/ 548582 h 548582"/>
                <a:gd name="connsiteX11" fmla="*/ 355579 w 608344"/>
                <a:gd name="connsiteY11" fmla="*/ 422376 h 548582"/>
                <a:gd name="connsiteX12" fmla="*/ 481962 w 608344"/>
                <a:gd name="connsiteY12" fmla="*/ 296170 h 548582"/>
                <a:gd name="connsiteX13" fmla="*/ 255835 w 608344"/>
                <a:gd name="connsiteY13" fmla="*/ 446 h 548582"/>
                <a:gd name="connsiteX14" fmla="*/ 317801 w 608344"/>
                <a:gd name="connsiteY14" fmla="*/ 13616 h 548582"/>
                <a:gd name="connsiteX15" fmla="*/ 348072 w 608344"/>
                <a:gd name="connsiteY15" fmla="*/ 41661 h 548582"/>
                <a:gd name="connsiteX16" fmla="*/ 381190 w 608344"/>
                <a:gd name="connsiteY16" fmla="*/ 146831 h 548582"/>
                <a:gd name="connsiteX17" fmla="*/ 378913 w 608344"/>
                <a:gd name="connsiteY17" fmla="*/ 156211 h 548582"/>
                <a:gd name="connsiteX18" fmla="*/ 387833 w 608344"/>
                <a:gd name="connsiteY18" fmla="*/ 200458 h 548582"/>
                <a:gd name="connsiteX19" fmla="*/ 366387 w 608344"/>
                <a:gd name="connsiteY19" fmla="*/ 237694 h 548582"/>
                <a:gd name="connsiteX20" fmla="*/ 351393 w 608344"/>
                <a:gd name="connsiteY20" fmla="*/ 278720 h 548582"/>
                <a:gd name="connsiteX21" fmla="*/ 351393 w 608344"/>
                <a:gd name="connsiteY21" fmla="*/ 322873 h 548582"/>
                <a:gd name="connsiteX22" fmla="*/ 317611 w 608344"/>
                <a:gd name="connsiteY22" fmla="*/ 422358 h 548582"/>
                <a:gd name="connsiteX23" fmla="*/ 376635 w 608344"/>
                <a:gd name="connsiteY23" fmla="*/ 548088 h 548582"/>
                <a:gd name="connsiteX24" fmla="*/ 26855 w 608344"/>
                <a:gd name="connsiteY24" fmla="*/ 548088 h 548582"/>
                <a:gd name="connsiteX25" fmla="*/ 0 w 608344"/>
                <a:gd name="connsiteY25" fmla="*/ 521274 h 548582"/>
                <a:gd name="connsiteX26" fmla="*/ 0 w 608344"/>
                <a:gd name="connsiteY26" fmla="*/ 473806 h 548582"/>
                <a:gd name="connsiteX27" fmla="*/ 19453 w 608344"/>
                <a:gd name="connsiteY27" fmla="*/ 432969 h 548582"/>
                <a:gd name="connsiteX28" fmla="*/ 173751 w 608344"/>
                <a:gd name="connsiteY28" fmla="*/ 334242 h 548582"/>
                <a:gd name="connsiteX29" fmla="*/ 176408 w 608344"/>
                <a:gd name="connsiteY29" fmla="*/ 329884 h 548582"/>
                <a:gd name="connsiteX30" fmla="*/ 176408 w 608344"/>
                <a:gd name="connsiteY30" fmla="*/ 278720 h 548582"/>
                <a:gd name="connsiteX31" fmla="*/ 161320 w 608344"/>
                <a:gd name="connsiteY31" fmla="*/ 237694 h 548582"/>
                <a:gd name="connsiteX32" fmla="*/ 139969 w 608344"/>
                <a:gd name="connsiteY32" fmla="*/ 200458 h 548582"/>
                <a:gd name="connsiteX33" fmla="*/ 148320 w 608344"/>
                <a:gd name="connsiteY33" fmla="*/ 156211 h 548582"/>
                <a:gd name="connsiteX34" fmla="*/ 146042 w 608344"/>
                <a:gd name="connsiteY34" fmla="*/ 146736 h 548582"/>
                <a:gd name="connsiteX35" fmla="*/ 145758 w 608344"/>
                <a:gd name="connsiteY35" fmla="*/ 95099 h 548582"/>
                <a:gd name="connsiteX36" fmla="*/ 176029 w 608344"/>
                <a:gd name="connsiteY36" fmla="*/ 42135 h 548582"/>
                <a:gd name="connsiteX37" fmla="*/ 203928 w 608344"/>
                <a:gd name="connsiteY37" fmla="*/ 19017 h 548582"/>
                <a:gd name="connsiteX38" fmla="*/ 231162 w 608344"/>
                <a:gd name="connsiteY38" fmla="*/ 5089 h 548582"/>
                <a:gd name="connsiteX39" fmla="*/ 255835 w 608344"/>
                <a:gd name="connsiteY39" fmla="*/ 446 h 54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8344" h="548582">
                  <a:moveTo>
                    <a:pt x="521432" y="370453"/>
                  </a:moveTo>
                  <a:lnTo>
                    <a:pt x="465737" y="425787"/>
                  </a:lnTo>
                  <a:lnTo>
                    <a:pt x="442491" y="402479"/>
                  </a:lnTo>
                  <a:lnTo>
                    <a:pt x="418201" y="426545"/>
                  </a:lnTo>
                  <a:lnTo>
                    <a:pt x="441447" y="449948"/>
                  </a:lnTo>
                  <a:lnTo>
                    <a:pt x="465642" y="474204"/>
                  </a:lnTo>
                  <a:lnTo>
                    <a:pt x="489932" y="450043"/>
                  </a:lnTo>
                  <a:lnTo>
                    <a:pt x="545532" y="394709"/>
                  </a:lnTo>
                  <a:close/>
                  <a:moveTo>
                    <a:pt x="481962" y="296170"/>
                  </a:moveTo>
                  <a:cubicBezTo>
                    <a:pt x="551795" y="296170"/>
                    <a:pt x="608344" y="352641"/>
                    <a:pt x="608344" y="422376"/>
                  </a:cubicBezTo>
                  <a:cubicBezTo>
                    <a:pt x="608344" y="492111"/>
                    <a:pt x="551795" y="548582"/>
                    <a:pt x="481962" y="548582"/>
                  </a:cubicBezTo>
                  <a:cubicBezTo>
                    <a:pt x="412129" y="548582"/>
                    <a:pt x="355579" y="492111"/>
                    <a:pt x="355579" y="422376"/>
                  </a:cubicBezTo>
                  <a:cubicBezTo>
                    <a:pt x="355579" y="352641"/>
                    <a:pt x="412129" y="296170"/>
                    <a:pt x="481962" y="296170"/>
                  </a:cubicBezTo>
                  <a:close/>
                  <a:moveTo>
                    <a:pt x="255835" y="446"/>
                  </a:moveTo>
                  <a:cubicBezTo>
                    <a:pt x="282785" y="-1828"/>
                    <a:pt x="303187" y="4899"/>
                    <a:pt x="317801" y="13616"/>
                  </a:cubicBezTo>
                  <a:cubicBezTo>
                    <a:pt x="339721" y="25744"/>
                    <a:pt x="348072" y="41661"/>
                    <a:pt x="348072" y="41661"/>
                  </a:cubicBezTo>
                  <a:cubicBezTo>
                    <a:pt x="348072" y="41661"/>
                    <a:pt x="398176" y="45167"/>
                    <a:pt x="381190" y="146831"/>
                  </a:cubicBezTo>
                  <a:cubicBezTo>
                    <a:pt x="380621" y="149863"/>
                    <a:pt x="379862" y="153085"/>
                    <a:pt x="378913" y="156211"/>
                  </a:cubicBezTo>
                  <a:cubicBezTo>
                    <a:pt x="388592" y="156211"/>
                    <a:pt x="398271" y="163507"/>
                    <a:pt x="387833" y="200458"/>
                  </a:cubicBezTo>
                  <a:cubicBezTo>
                    <a:pt x="379672" y="229262"/>
                    <a:pt x="372080" y="237221"/>
                    <a:pt x="366387" y="237694"/>
                  </a:cubicBezTo>
                  <a:cubicBezTo>
                    <a:pt x="364394" y="250675"/>
                    <a:pt x="359175" y="265076"/>
                    <a:pt x="351393" y="278720"/>
                  </a:cubicBezTo>
                  <a:lnTo>
                    <a:pt x="351393" y="322873"/>
                  </a:lnTo>
                  <a:cubicBezTo>
                    <a:pt x="330232" y="350539"/>
                    <a:pt x="317611" y="385027"/>
                    <a:pt x="317611" y="422358"/>
                  </a:cubicBezTo>
                  <a:cubicBezTo>
                    <a:pt x="317611" y="472764"/>
                    <a:pt x="340480" y="518053"/>
                    <a:pt x="376635" y="548088"/>
                  </a:cubicBezTo>
                  <a:lnTo>
                    <a:pt x="26855" y="548088"/>
                  </a:lnTo>
                  <a:cubicBezTo>
                    <a:pt x="12052" y="548088"/>
                    <a:pt x="0" y="536055"/>
                    <a:pt x="0" y="521274"/>
                  </a:cubicBezTo>
                  <a:lnTo>
                    <a:pt x="0" y="473806"/>
                  </a:lnTo>
                  <a:cubicBezTo>
                    <a:pt x="0" y="457983"/>
                    <a:pt x="7212" y="443013"/>
                    <a:pt x="19453" y="432969"/>
                  </a:cubicBezTo>
                  <a:cubicBezTo>
                    <a:pt x="86638" y="377921"/>
                    <a:pt x="159043" y="341443"/>
                    <a:pt x="173751" y="334242"/>
                  </a:cubicBezTo>
                  <a:cubicBezTo>
                    <a:pt x="175365" y="333484"/>
                    <a:pt x="176408" y="331779"/>
                    <a:pt x="176408" y="329884"/>
                  </a:cubicBezTo>
                  <a:lnTo>
                    <a:pt x="176408" y="278720"/>
                  </a:lnTo>
                  <a:cubicBezTo>
                    <a:pt x="168437" y="265076"/>
                    <a:pt x="163313" y="250675"/>
                    <a:pt x="161320" y="237694"/>
                  </a:cubicBezTo>
                  <a:cubicBezTo>
                    <a:pt x="155627" y="237221"/>
                    <a:pt x="148035" y="229072"/>
                    <a:pt x="139969" y="200458"/>
                  </a:cubicBezTo>
                  <a:cubicBezTo>
                    <a:pt x="129531" y="164170"/>
                    <a:pt x="138925" y="156496"/>
                    <a:pt x="148320" y="156211"/>
                  </a:cubicBezTo>
                  <a:cubicBezTo>
                    <a:pt x="147371" y="153085"/>
                    <a:pt x="146612" y="149863"/>
                    <a:pt x="146042" y="146736"/>
                  </a:cubicBezTo>
                  <a:cubicBezTo>
                    <a:pt x="142436" y="128450"/>
                    <a:pt x="141487" y="111396"/>
                    <a:pt x="145758" y="95099"/>
                  </a:cubicBezTo>
                  <a:cubicBezTo>
                    <a:pt x="150787" y="73212"/>
                    <a:pt x="162744" y="55684"/>
                    <a:pt x="176029" y="42135"/>
                  </a:cubicBezTo>
                  <a:cubicBezTo>
                    <a:pt x="184379" y="33134"/>
                    <a:pt x="193869" y="25459"/>
                    <a:pt x="203928" y="19017"/>
                  </a:cubicBezTo>
                  <a:cubicBezTo>
                    <a:pt x="212183" y="13332"/>
                    <a:pt x="221293" y="8405"/>
                    <a:pt x="231162" y="5089"/>
                  </a:cubicBezTo>
                  <a:cubicBezTo>
                    <a:pt x="238849" y="2625"/>
                    <a:pt x="247105" y="825"/>
                    <a:pt x="255835" y="446"/>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1303834">
                <a:lnSpc>
                  <a:spcPct val="90000"/>
                </a:lnSpc>
                <a:spcBef>
                  <a:spcPct val="0"/>
                </a:spcBef>
                <a:spcAft>
                  <a:spcPct val="35000"/>
                </a:spcAft>
              </a:pPr>
              <a:endParaRPr lang="en-US" sz="2200" dirty="0">
                <a:solidFill>
                  <a:schemeClr val="bg1"/>
                </a:solidFill>
                <a:latin typeface="字魂59号-创粗黑" panose="00000500000000000000" charset="-122"/>
              </a:endParaRPr>
            </a:p>
          </p:txBody>
        </p:sp>
      </p:grpSp>
      <p:sp>
        <p:nvSpPr>
          <p:cNvPr id="9" name="圆角矩形 8">
            <a:extLst>
              <a:ext uri="{FF2B5EF4-FFF2-40B4-BE49-F238E27FC236}">
                <a16:creationId xmlns:a16="http://schemas.microsoft.com/office/drawing/2014/main" id="{EA803AB3-1BBD-D149-B917-35FEBF6CD0EA}"/>
              </a:ext>
            </a:extLst>
          </p:cNvPr>
          <p:cNvSpPr/>
          <p:nvPr/>
        </p:nvSpPr>
        <p:spPr>
          <a:xfrm>
            <a:off x="4955300" y="4016574"/>
            <a:ext cx="1112795" cy="4578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solidFill>
                <a:schemeClr val="tx2"/>
              </a:solidFill>
            </a:endParaRPr>
          </a:p>
        </p:txBody>
      </p:sp>
      <p:sp>
        <p:nvSpPr>
          <p:cNvPr id="10" name="矩形 9">
            <a:extLst>
              <a:ext uri="{FF2B5EF4-FFF2-40B4-BE49-F238E27FC236}">
                <a16:creationId xmlns:a16="http://schemas.microsoft.com/office/drawing/2014/main" id="{2FF34DB2-CC7D-1D45-AB4F-420EF80D76B3}"/>
              </a:ext>
            </a:extLst>
          </p:cNvPr>
          <p:cNvSpPr/>
          <p:nvPr/>
        </p:nvSpPr>
        <p:spPr>
          <a:xfrm>
            <a:off x="4991966" y="4065702"/>
            <a:ext cx="1005403" cy="33855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zh-CN" altLang="en-US" sz="1600" b="1" dirty="0">
                <a:solidFill>
                  <a:schemeClr val="tx2"/>
                </a:solidFill>
                <a:latin typeface="微软雅黑" pitchFamily="34" charset="-122"/>
                <a:ea typeface="微软雅黑" pitchFamily="34" charset="-122"/>
              </a:rPr>
              <a:t>客户满意</a:t>
            </a:r>
          </a:p>
        </p:txBody>
      </p:sp>
      <p:sp>
        <p:nvSpPr>
          <p:cNvPr id="11" name="矩形 10">
            <a:extLst>
              <a:ext uri="{FF2B5EF4-FFF2-40B4-BE49-F238E27FC236}">
                <a16:creationId xmlns:a16="http://schemas.microsoft.com/office/drawing/2014/main" id="{E6DA2A7A-795A-F145-ADC4-0E02E0FB2A0C}"/>
              </a:ext>
            </a:extLst>
          </p:cNvPr>
          <p:cNvSpPr/>
          <p:nvPr/>
        </p:nvSpPr>
        <p:spPr>
          <a:xfrm>
            <a:off x="9239266" y="4065702"/>
            <a:ext cx="1005403" cy="33855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zh-CN" altLang="en-US" sz="1600" b="1" dirty="0">
                <a:solidFill>
                  <a:schemeClr val="bg1"/>
                </a:solidFill>
                <a:latin typeface="微软雅黑" pitchFamily="34" charset="-122"/>
                <a:ea typeface="微软雅黑" pitchFamily="34" charset="-122"/>
              </a:rPr>
              <a:t>员工敬业</a:t>
            </a:r>
          </a:p>
        </p:txBody>
      </p:sp>
      <p:sp>
        <p:nvSpPr>
          <p:cNvPr id="12" name="矩形 11">
            <a:extLst>
              <a:ext uri="{FF2B5EF4-FFF2-40B4-BE49-F238E27FC236}">
                <a16:creationId xmlns:a16="http://schemas.microsoft.com/office/drawing/2014/main" id="{CF109021-5208-574C-8B28-F46C04DC0551}"/>
              </a:ext>
            </a:extLst>
          </p:cNvPr>
          <p:cNvSpPr/>
          <p:nvPr/>
        </p:nvSpPr>
        <p:spPr>
          <a:xfrm>
            <a:off x="9239266" y="5631326"/>
            <a:ext cx="1005403" cy="33855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lvl="0"/>
            <a:r>
              <a:rPr lang="zh-CN" altLang="en-US" sz="1600" b="1" dirty="0">
                <a:solidFill>
                  <a:schemeClr val="bg1"/>
                </a:solidFill>
                <a:latin typeface="微软雅黑" pitchFamily="34" charset="-122"/>
                <a:ea typeface="微软雅黑" pitchFamily="34" charset="-122"/>
              </a:rPr>
              <a:t>员工满意</a:t>
            </a:r>
          </a:p>
        </p:txBody>
      </p:sp>
      <p:sp>
        <p:nvSpPr>
          <p:cNvPr id="13" name="矩形 12">
            <a:extLst>
              <a:ext uri="{FF2B5EF4-FFF2-40B4-BE49-F238E27FC236}">
                <a16:creationId xmlns:a16="http://schemas.microsoft.com/office/drawing/2014/main" id="{D0354FC1-A5E1-EE4B-8DEC-DDC68556FF00}"/>
              </a:ext>
            </a:extLst>
          </p:cNvPr>
          <p:cNvSpPr/>
          <p:nvPr/>
        </p:nvSpPr>
        <p:spPr>
          <a:xfrm>
            <a:off x="5022744" y="5631326"/>
            <a:ext cx="1005403" cy="338554"/>
          </a:xfrm>
          <a:prstGeom prst="rect">
            <a:avLst/>
          </a:prstGeom>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zh-CN" altLang="en-US" sz="1600" b="1" dirty="0">
                <a:solidFill>
                  <a:schemeClr val="bg1"/>
                </a:solidFill>
                <a:latin typeface="微软雅黑" pitchFamily="34" charset="-122"/>
                <a:ea typeface="微软雅黑" pitchFamily="34" charset="-122"/>
              </a:rPr>
              <a:t>企业管理</a:t>
            </a:r>
          </a:p>
        </p:txBody>
      </p:sp>
      <p:cxnSp>
        <p:nvCxnSpPr>
          <p:cNvPr id="14" name="直接箭头连接符 45">
            <a:extLst>
              <a:ext uri="{FF2B5EF4-FFF2-40B4-BE49-F238E27FC236}">
                <a16:creationId xmlns:a16="http://schemas.microsoft.com/office/drawing/2014/main" id="{0854EA73-BABE-014A-BAF8-CE3890666409}"/>
              </a:ext>
            </a:extLst>
          </p:cNvPr>
          <p:cNvCxnSpPr>
            <a:cxnSpLocks/>
          </p:cNvCxnSpPr>
          <p:nvPr/>
        </p:nvCxnSpPr>
        <p:spPr>
          <a:xfrm flipH="1">
            <a:off x="6104761" y="4250367"/>
            <a:ext cx="3061171" cy="0"/>
          </a:xfrm>
          <a:prstGeom prst="straightConnector1">
            <a:avLst/>
          </a:prstGeom>
          <a:ln w="127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47">
            <a:extLst>
              <a:ext uri="{FF2B5EF4-FFF2-40B4-BE49-F238E27FC236}">
                <a16:creationId xmlns:a16="http://schemas.microsoft.com/office/drawing/2014/main" id="{6BB68340-8E6C-004B-8B39-B63C9C963A5D}"/>
              </a:ext>
            </a:extLst>
          </p:cNvPr>
          <p:cNvCxnSpPr>
            <a:cxnSpLocks/>
          </p:cNvCxnSpPr>
          <p:nvPr/>
        </p:nvCxnSpPr>
        <p:spPr>
          <a:xfrm>
            <a:off x="6104761" y="5787027"/>
            <a:ext cx="3061171" cy="0"/>
          </a:xfrm>
          <a:prstGeom prst="straightConnector1">
            <a:avLst/>
          </a:prstGeom>
          <a:ln w="127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48">
            <a:extLst>
              <a:ext uri="{FF2B5EF4-FFF2-40B4-BE49-F238E27FC236}">
                <a16:creationId xmlns:a16="http://schemas.microsoft.com/office/drawing/2014/main" id="{CAB85061-CD5F-C543-9EA0-DA075A3CFD54}"/>
              </a:ext>
            </a:extLst>
          </p:cNvPr>
          <p:cNvCxnSpPr>
            <a:cxnSpLocks/>
            <a:stCxn id="19" idx="0"/>
          </p:cNvCxnSpPr>
          <p:nvPr/>
        </p:nvCxnSpPr>
        <p:spPr>
          <a:xfrm flipH="1" flipV="1">
            <a:off x="5495598" y="4477131"/>
            <a:ext cx="16100" cy="1111367"/>
          </a:xfrm>
          <a:prstGeom prst="straightConnector1">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46">
            <a:extLst>
              <a:ext uri="{FF2B5EF4-FFF2-40B4-BE49-F238E27FC236}">
                <a16:creationId xmlns:a16="http://schemas.microsoft.com/office/drawing/2014/main" id="{96DA1F62-03DF-A04C-B6F0-B2569BEC046B}"/>
              </a:ext>
            </a:extLst>
          </p:cNvPr>
          <p:cNvCxnSpPr>
            <a:cxnSpLocks/>
            <a:stCxn id="20" idx="0"/>
          </p:cNvCxnSpPr>
          <p:nvPr/>
        </p:nvCxnSpPr>
        <p:spPr>
          <a:xfrm flipV="1">
            <a:off x="9729056" y="4474391"/>
            <a:ext cx="15093" cy="1114107"/>
          </a:xfrm>
          <a:prstGeom prst="straightConnector1">
            <a:avLst/>
          </a:prstGeom>
          <a:ln w="127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圆角矩形 17">
            <a:extLst>
              <a:ext uri="{FF2B5EF4-FFF2-40B4-BE49-F238E27FC236}">
                <a16:creationId xmlns:a16="http://schemas.microsoft.com/office/drawing/2014/main" id="{3777C501-6B0C-DE40-8037-97F9DF36C154}"/>
              </a:ext>
            </a:extLst>
          </p:cNvPr>
          <p:cNvSpPr/>
          <p:nvPr/>
        </p:nvSpPr>
        <p:spPr>
          <a:xfrm>
            <a:off x="9172659" y="4007338"/>
            <a:ext cx="1112795" cy="4578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9" name="圆角矩形 18">
            <a:extLst>
              <a:ext uri="{FF2B5EF4-FFF2-40B4-BE49-F238E27FC236}">
                <a16:creationId xmlns:a16="http://schemas.microsoft.com/office/drawing/2014/main" id="{D1B4813B-96AC-6241-BFD7-9F2998B18CB4}"/>
              </a:ext>
            </a:extLst>
          </p:cNvPr>
          <p:cNvSpPr/>
          <p:nvPr/>
        </p:nvSpPr>
        <p:spPr>
          <a:xfrm>
            <a:off x="4955300" y="5588498"/>
            <a:ext cx="1112795" cy="4578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0" name="圆角矩形 19">
            <a:extLst>
              <a:ext uri="{FF2B5EF4-FFF2-40B4-BE49-F238E27FC236}">
                <a16:creationId xmlns:a16="http://schemas.microsoft.com/office/drawing/2014/main" id="{AB41F9F1-8C1F-5247-8959-CCA8F1430394}"/>
              </a:ext>
            </a:extLst>
          </p:cNvPr>
          <p:cNvSpPr/>
          <p:nvPr/>
        </p:nvSpPr>
        <p:spPr>
          <a:xfrm>
            <a:off x="9172659" y="5588498"/>
            <a:ext cx="1112795" cy="45781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3" name="灯片编号占位符 22"/>
          <p:cNvSpPr>
            <a:spLocks noGrp="1"/>
          </p:cNvSpPr>
          <p:nvPr>
            <p:ph type="sldNum" sz="quarter" idx="4"/>
          </p:nvPr>
        </p:nvSpPr>
        <p:spPr/>
        <p:txBody>
          <a:bodyPr/>
          <a:lstStyle/>
          <a:p>
            <a:fld id="{22F78DF7-6B51-4D7F-B3D2-E703A85D591D}" type="slidenum">
              <a:rPr lang="zh-CN" altLang="en-US" smtClean="0"/>
              <a:pPr/>
              <a:t>5</a:t>
            </a:fld>
            <a:endParaRPr lang="zh-CN" altLang="en-US" dirty="0"/>
          </a:p>
        </p:txBody>
      </p:sp>
    </p:spTree>
    <p:extLst>
      <p:ext uri="{BB962C8B-B14F-4D97-AF65-F5344CB8AC3E}">
        <p14:creationId xmlns:p14="http://schemas.microsoft.com/office/powerpoint/2010/main" val="24125589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一级部门分类：满意度细分因素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50</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3138732870"/>
              </p:ext>
            </p:extLst>
          </p:nvPr>
        </p:nvGraphicFramePr>
        <p:xfrm>
          <a:off x="587375" y="1067126"/>
          <a:ext cx="11098655" cy="5327652"/>
        </p:xfrm>
        <a:graphic>
          <a:graphicData uri="http://schemas.openxmlformats.org/drawingml/2006/table">
            <a:tbl>
              <a:tblPr>
                <a:tableStyleId>{7DF18680-E054-41AD-8BC1-D1AEF772440D}</a:tableStyleId>
              </a:tblPr>
              <a:tblGrid>
                <a:gridCol w="2065290">
                  <a:extLst>
                    <a:ext uri="{9D8B030D-6E8A-4147-A177-3AD203B41FA5}">
                      <a16:colId xmlns:a16="http://schemas.microsoft.com/office/drawing/2014/main" val="20000"/>
                    </a:ext>
                  </a:extLst>
                </a:gridCol>
                <a:gridCol w="1806673">
                  <a:extLst>
                    <a:ext uri="{9D8B030D-6E8A-4147-A177-3AD203B41FA5}">
                      <a16:colId xmlns:a16="http://schemas.microsoft.com/office/drawing/2014/main" val="143660610"/>
                    </a:ext>
                  </a:extLst>
                </a:gridCol>
                <a:gridCol w="1806673">
                  <a:extLst>
                    <a:ext uri="{9D8B030D-6E8A-4147-A177-3AD203B41FA5}">
                      <a16:colId xmlns:a16="http://schemas.microsoft.com/office/drawing/2014/main" val="1303831435"/>
                    </a:ext>
                  </a:extLst>
                </a:gridCol>
                <a:gridCol w="1806673">
                  <a:extLst>
                    <a:ext uri="{9D8B030D-6E8A-4147-A177-3AD203B41FA5}">
                      <a16:colId xmlns:a16="http://schemas.microsoft.com/office/drawing/2014/main" val="629482280"/>
                    </a:ext>
                  </a:extLst>
                </a:gridCol>
                <a:gridCol w="1806673">
                  <a:extLst>
                    <a:ext uri="{9D8B030D-6E8A-4147-A177-3AD203B41FA5}">
                      <a16:colId xmlns:a16="http://schemas.microsoft.com/office/drawing/2014/main" val="2035158049"/>
                    </a:ext>
                  </a:extLst>
                </a:gridCol>
                <a:gridCol w="1806673">
                  <a:extLst>
                    <a:ext uri="{9D8B030D-6E8A-4147-A177-3AD203B41FA5}">
                      <a16:colId xmlns:a16="http://schemas.microsoft.com/office/drawing/2014/main" val="20006"/>
                    </a:ext>
                  </a:extLst>
                </a:gridCol>
              </a:tblGrid>
              <a:tr h="291742">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集团本部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风电事业部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工业事业部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包齿公司</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南传智能部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73.82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76.54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77.71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6514241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8420065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76.43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1141123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77.56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77.71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76.71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0"/>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87.68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86.11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0376584"/>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71.87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73.31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72.29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72.15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72.76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29284579"/>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1"/>
                  </a:ext>
                </a:extLst>
              </a:tr>
              <a:tr h="29623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71.17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73.86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70.57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623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4038966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1400760711"/>
              </p:ext>
            </p:extLst>
          </p:nvPr>
        </p:nvGraphicFramePr>
        <p:xfrm>
          <a:off x="319956" y="1801369"/>
          <a:ext cx="10722342" cy="465181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190652" cy="491919"/>
          </a:xfrm>
        </p:spPr>
        <p:txBody>
          <a:bodyPr/>
          <a:lstStyle/>
          <a:p>
            <a:r>
              <a:rPr lang="zh-CN" altLang="en-US" dirty="0"/>
              <a:t>集团本部：满意度与敬业度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对比集团本部员工满意度与敬业度，可以发现，工会员工的敬业度水平最高，招标部员工满意度水平最高。战略投资部员工的敬业度与满意度水平均为最低。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51</a:t>
            </a:fld>
            <a:endParaRPr lang="zh-CN" altLang="en-US" dirty="0"/>
          </a:p>
        </p:txBody>
      </p:sp>
      <p:grpSp>
        <p:nvGrpSpPr>
          <p:cNvPr id="4" name="组合 3"/>
          <p:cNvGrpSpPr/>
          <p:nvPr/>
        </p:nvGrpSpPr>
        <p:grpSpPr>
          <a:xfrm>
            <a:off x="1615169" y="4330888"/>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540381" y="3672210"/>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1145613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245516" cy="491919"/>
          </a:xfrm>
        </p:spPr>
        <p:txBody>
          <a:bodyPr/>
          <a:lstStyle/>
          <a:p>
            <a:r>
              <a:rPr lang="zh-CN" altLang="en-US" dirty="0"/>
              <a:t>集团本部分类：敬业度细分维度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集团本部员工敬业度细分维度，可以发现，战略投资部员工在赞扬、企业赋能度维度上得分均为最低，说明该群体对企业认同感较低，受企业理念影响较低。法务部员工努力维度得分最低，说明该群体工作效率有提升空间。人力资源部员工在留任维度上得分最低，说明该群体存在一定离职风险。</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52</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164945" y="4571793"/>
          <a:ext cx="11878053" cy="1804919"/>
        </p:xfrm>
        <a:graphic>
          <a:graphicData uri="http://schemas.openxmlformats.org/drawingml/2006/table">
            <a:tbl>
              <a:tblPr firstRow="1" bandRow="1">
                <a:tableStyleId>{5C22544A-7EE6-4342-B048-85BDC9FD1C3A}</a:tableStyleId>
              </a:tblPr>
              <a:tblGrid>
                <a:gridCol w="698709">
                  <a:extLst>
                    <a:ext uri="{9D8B030D-6E8A-4147-A177-3AD203B41FA5}">
                      <a16:colId xmlns:a16="http://schemas.microsoft.com/office/drawing/2014/main" val="3241909716"/>
                    </a:ext>
                  </a:extLst>
                </a:gridCol>
                <a:gridCol w="698709">
                  <a:extLst>
                    <a:ext uri="{9D8B030D-6E8A-4147-A177-3AD203B41FA5}">
                      <a16:colId xmlns:a16="http://schemas.microsoft.com/office/drawing/2014/main" val="3865813828"/>
                    </a:ext>
                  </a:extLst>
                </a:gridCol>
                <a:gridCol w="698709">
                  <a:extLst>
                    <a:ext uri="{9D8B030D-6E8A-4147-A177-3AD203B41FA5}">
                      <a16:colId xmlns:a16="http://schemas.microsoft.com/office/drawing/2014/main" val="903487949"/>
                    </a:ext>
                  </a:extLst>
                </a:gridCol>
                <a:gridCol w="698709">
                  <a:extLst>
                    <a:ext uri="{9D8B030D-6E8A-4147-A177-3AD203B41FA5}">
                      <a16:colId xmlns:a16="http://schemas.microsoft.com/office/drawing/2014/main" val="1979591169"/>
                    </a:ext>
                  </a:extLst>
                </a:gridCol>
                <a:gridCol w="698709">
                  <a:extLst>
                    <a:ext uri="{9D8B030D-6E8A-4147-A177-3AD203B41FA5}">
                      <a16:colId xmlns:a16="http://schemas.microsoft.com/office/drawing/2014/main" val="4257415761"/>
                    </a:ext>
                  </a:extLst>
                </a:gridCol>
                <a:gridCol w="698709">
                  <a:extLst>
                    <a:ext uri="{9D8B030D-6E8A-4147-A177-3AD203B41FA5}">
                      <a16:colId xmlns:a16="http://schemas.microsoft.com/office/drawing/2014/main" val="251119393"/>
                    </a:ext>
                  </a:extLst>
                </a:gridCol>
                <a:gridCol w="698709">
                  <a:extLst>
                    <a:ext uri="{9D8B030D-6E8A-4147-A177-3AD203B41FA5}">
                      <a16:colId xmlns:a16="http://schemas.microsoft.com/office/drawing/2014/main" val="1987189262"/>
                    </a:ext>
                  </a:extLst>
                </a:gridCol>
                <a:gridCol w="698709">
                  <a:extLst>
                    <a:ext uri="{9D8B030D-6E8A-4147-A177-3AD203B41FA5}">
                      <a16:colId xmlns:a16="http://schemas.microsoft.com/office/drawing/2014/main" val="308051737"/>
                    </a:ext>
                  </a:extLst>
                </a:gridCol>
                <a:gridCol w="698709">
                  <a:extLst>
                    <a:ext uri="{9D8B030D-6E8A-4147-A177-3AD203B41FA5}">
                      <a16:colId xmlns:a16="http://schemas.microsoft.com/office/drawing/2014/main" val="1795824105"/>
                    </a:ext>
                  </a:extLst>
                </a:gridCol>
                <a:gridCol w="698709">
                  <a:extLst>
                    <a:ext uri="{9D8B030D-6E8A-4147-A177-3AD203B41FA5}">
                      <a16:colId xmlns:a16="http://schemas.microsoft.com/office/drawing/2014/main" val="1333357628"/>
                    </a:ext>
                  </a:extLst>
                </a:gridCol>
                <a:gridCol w="698709">
                  <a:extLst>
                    <a:ext uri="{9D8B030D-6E8A-4147-A177-3AD203B41FA5}">
                      <a16:colId xmlns:a16="http://schemas.microsoft.com/office/drawing/2014/main" val="846131238"/>
                    </a:ext>
                  </a:extLst>
                </a:gridCol>
                <a:gridCol w="698709">
                  <a:extLst>
                    <a:ext uri="{9D8B030D-6E8A-4147-A177-3AD203B41FA5}">
                      <a16:colId xmlns:a16="http://schemas.microsoft.com/office/drawing/2014/main" val="578706122"/>
                    </a:ext>
                  </a:extLst>
                </a:gridCol>
                <a:gridCol w="698709">
                  <a:extLst>
                    <a:ext uri="{9D8B030D-6E8A-4147-A177-3AD203B41FA5}">
                      <a16:colId xmlns:a16="http://schemas.microsoft.com/office/drawing/2014/main" val="733470355"/>
                    </a:ext>
                  </a:extLst>
                </a:gridCol>
                <a:gridCol w="698709">
                  <a:extLst>
                    <a:ext uri="{9D8B030D-6E8A-4147-A177-3AD203B41FA5}">
                      <a16:colId xmlns:a16="http://schemas.microsoft.com/office/drawing/2014/main" val="1063141435"/>
                    </a:ext>
                  </a:extLst>
                </a:gridCol>
                <a:gridCol w="698709">
                  <a:extLst>
                    <a:ext uri="{9D8B030D-6E8A-4147-A177-3AD203B41FA5}">
                      <a16:colId xmlns:a16="http://schemas.microsoft.com/office/drawing/2014/main" val="3505265250"/>
                    </a:ext>
                  </a:extLst>
                </a:gridCol>
                <a:gridCol w="698709">
                  <a:extLst>
                    <a:ext uri="{9D8B030D-6E8A-4147-A177-3AD203B41FA5}">
                      <a16:colId xmlns:a16="http://schemas.microsoft.com/office/drawing/2014/main" val="3622650225"/>
                    </a:ext>
                  </a:extLst>
                </a:gridCol>
                <a:gridCol w="698709">
                  <a:extLst>
                    <a:ext uri="{9D8B030D-6E8A-4147-A177-3AD203B41FA5}">
                      <a16:colId xmlns:a16="http://schemas.microsoft.com/office/drawing/2014/main" val="3025037955"/>
                    </a:ext>
                  </a:extLst>
                </a:gridCol>
              </a:tblGrid>
              <a:tr h="425243">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战略研发部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质量部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战略采购部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安环保障部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法务部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工会</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技改部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信息部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企业管理部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招标部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战略投资部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总裁办</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94.00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91.11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96.00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84.62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77.50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87.14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88.67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84.40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88.89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91.92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82.50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85.24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88.67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81.20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88.85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93.33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84.76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81.67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92.00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87.78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86.54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94.00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82.31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82.50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78.40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73.33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3776081056"/>
              </p:ext>
            </p:extLst>
          </p:nvPr>
        </p:nvGraphicFramePr>
        <p:xfrm>
          <a:off x="330501" y="1898815"/>
          <a:ext cx="11501835" cy="2565715"/>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4123758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181508" cy="491919"/>
          </a:xfrm>
        </p:spPr>
        <p:txBody>
          <a:bodyPr/>
          <a:lstStyle/>
          <a:p>
            <a:r>
              <a:rPr lang="zh-CN" altLang="en-US" dirty="0"/>
              <a:t>集团本部分类：满意度五大维度</a:t>
            </a:r>
          </a:p>
        </p:txBody>
      </p:sp>
      <p:sp>
        <p:nvSpPr>
          <p:cNvPr id="3" name="内容占位符 2"/>
          <p:cNvSpPr>
            <a:spLocks noGrp="1"/>
          </p:cNvSpPr>
          <p:nvPr>
            <p:ph idx="1"/>
          </p:nvPr>
        </p:nvSpPr>
        <p:spPr>
          <a:xfrm>
            <a:off x="490306" y="1091186"/>
            <a:ext cx="11148317" cy="4254884"/>
          </a:xfrm>
        </p:spPr>
        <p:txBody>
          <a:bodyPr>
            <a:normAutofit/>
          </a:bodyPr>
          <a:lstStyle/>
          <a:p>
            <a:pPr fontAlgn="ctr"/>
            <a:r>
              <a:rPr kumimoji="1" lang="zh-CN" altLang="en-US" sz="1600" dirty="0">
                <a:latin typeface="Microsoft YaHei" charset="-122"/>
                <a:ea typeface="Microsoft YaHei" charset="-122"/>
                <a:cs typeface="Microsoft YaHei" charset="-122"/>
              </a:rPr>
              <a:t>对比集团本部员工满意度细分维度，可以发现，战略投资部员工在成长机会、有效沟通、目标感与使命感以及温度与情感关怀四个维度上的得分均为最低。人力资源部员工在有效沟通维度上的得分最低，法务部员工在温度与情感关怀维度上得分最低。</a:t>
            </a:r>
            <a:endParaRPr lang="zh-CN" altLang="en-US" sz="1600"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53</a:t>
            </a:fld>
            <a:endParaRPr lang="zh-CN" altLang="en-US" dirty="0"/>
          </a:p>
        </p:txBody>
      </p:sp>
      <p:graphicFrame>
        <p:nvGraphicFramePr>
          <p:cNvPr id="36" name="图表 35"/>
          <p:cNvGraphicFramePr/>
          <p:nvPr>
            <p:extLst>
              <p:ext uri="{D42A27DB-BD31-4B8C-83A1-F6EECF244321}">
                <p14:modId xmlns:p14="http://schemas.microsoft.com/office/powerpoint/2010/main" val="703853243"/>
              </p:ext>
            </p:extLst>
          </p:nvPr>
        </p:nvGraphicFramePr>
        <p:xfrm>
          <a:off x="246888" y="1517904"/>
          <a:ext cx="11603736" cy="26332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113006" y="4202027"/>
          <a:ext cx="11902915" cy="2174034"/>
        </p:xfrm>
        <a:graphic>
          <a:graphicData uri="http://schemas.openxmlformats.org/drawingml/2006/table">
            <a:tbl>
              <a:tblPr firstRow="1" bandRow="1">
                <a:tableStyleId>{5C22544A-7EE6-4342-B048-85BDC9FD1C3A}</a:tableStyleId>
              </a:tblPr>
              <a:tblGrid>
                <a:gridCol w="1091763">
                  <a:extLst>
                    <a:ext uri="{9D8B030D-6E8A-4147-A177-3AD203B41FA5}">
                      <a16:colId xmlns:a16="http://schemas.microsoft.com/office/drawing/2014/main" val="3241909716"/>
                    </a:ext>
                  </a:extLst>
                </a:gridCol>
                <a:gridCol w="675697">
                  <a:extLst>
                    <a:ext uri="{9D8B030D-6E8A-4147-A177-3AD203B41FA5}">
                      <a16:colId xmlns:a16="http://schemas.microsoft.com/office/drawing/2014/main" val="3805114762"/>
                    </a:ext>
                  </a:extLst>
                </a:gridCol>
                <a:gridCol w="675697">
                  <a:extLst>
                    <a:ext uri="{9D8B030D-6E8A-4147-A177-3AD203B41FA5}">
                      <a16:colId xmlns:a16="http://schemas.microsoft.com/office/drawing/2014/main" val="433036177"/>
                    </a:ext>
                  </a:extLst>
                </a:gridCol>
                <a:gridCol w="675697">
                  <a:extLst>
                    <a:ext uri="{9D8B030D-6E8A-4147-A177-3AD203B41FA5}">
                      <a16:colId xmlns:a16="http://schemas.microsoft.com/office/drawing/2014/main" val="2509125836"/>
                    </a:ext>
                  </a:extLst>
                </a:gridCol>
                <a:gridCol w="675697">
                  <a:extLst>
                    <a:ext uri="{9D8B030D-6E8A-4147-A177-3AD203B41FA5}">
                      <a16:colId xmlns:a16="http://schemas.microsoft.com/office/drawing/2014/main" val="3122910934"/>
                    </a:ext>
                  </a:extLst>
                </a:gridCol>
                <a:gridCol w="675697">
                  <a:extLst>
                    <a:ext uri="{9D8B030D-6E8A-4147-A177-3AD203B41FA5}">
                      <a16:colId xmlns:a16="http://schemas.microsoft.com/office/drawing/2014/main" val="1044154361"/>
                    </a:ext>
                  </a:extLst>
                </a:gridCol>
                <a:gridCol w="675697">
                  <a:extLst>
                    <a:ext uri="{9D8B030D-6E8A-4147-A177-3AD203B41FA5}">
                      <a16:colId xmlns:a16="http://schemas.microsoft.com/office/drawing/2014/main" val="3701348042"/>
                    </a:ext>
                  </a:extLst>
                </a:gridCol>
                <a:gridCol w="675697">
                  <a:extLst>
                    <a:ext uri="{9D8B030D-6E8A-4147-A177-3AD203B41FA5}">
                      <a16:colId xmlns:a16="http://schemas.microsoft.com/office/drawing/2014/main" val="1324421730"/>
                    </a:ext>
                  </a:extLst>
                </a:gridCol>
                <a:gridCol w="675697">
                  <a:extLst>
                    <a:ext uri="{9D8B030D-6E8A-4147-A177-3AD203B41FA5}">
                      <a16:colId xmlns:a16="http://schemas.microsoft.com/office/drawing/2014/main" val="4237079941"/>
                    </a:ext>
                  </a:extLst>
                </a:gridCol>
                <a:gridCol w="675697">
                  <a:extLst>
                    <a:ext uri="{9D8B030D-6E8A-4147-A177-3AD203B41FA5}">
                      <a16:colId xmlns:a16="http://schemas.microsoft.com/office/drawing/2014/main" val="2219990843"/>
                    </a:ext>
                  </a:extLst>
                </a:gridCol>
                <a:gridCol w="675697">
                  <a:extLst>
                    <a:ext uri="{9D8B030D-6E8A-4147-A177-3AD203B41FA5}">
                      <a16:colId xmlns:a16="http://schemas.microsoft.com/office/drawing/2014/main" val="137900718"/>
                    </a:ext>
                  </a:extLst>
                </a:gridCol>
                <a:gridCol w="675697">
                  <a:extLst>
                    <a:ext uri="{9D8B030D-6E8A-4147-A177-3AD203B41FA5}">
                      <a16:colId xmlns:a16="http://schemas.microsoft.com/office/drawing/2014/main" val="4212934201"/>
                    </a:ext>
                  </a:extLst>
                </a:gridCol>
                <a:gridCol w="675697">
                  <a:extLst>
                    <a:ext uri="{9D8B030D-6E8A-4147-A177-3AD203B41FA5}">
                      <a16:colId xmlns:a16="http://schemas.microsoft.com/office/drawing/2014/main" val="500784202"/>
                    </a:ext>
                  </a:extLst>
                </a:gridCol>
                <a:gridCol w="675697">
                  <a:extLst>
                    <a:ext uri="{9D8B030D-6E8A-4147-A177-3AD203B41FA5}">
                      <a16:colId xmlns:a16="http://schemas.microsoft.com/office/drawing/2014/main" val="1206257650"/>
                    </a:ext>
                  </a:extLst>
                </a:gridCol>
                <a:gridCol w="675697">
                  <a:extLst>
                    <a:ext uri="{9D8B030D-6E8A-4147-A177-3AD203B41FA5}">
                      <a16:colId xmlns:a16="http://schemas.microsoft.com/office/drawing/2014/main" val="3915728993"/>
                    </a:ext>
                  </a:extLst>
                </a:gridCol>
                <a:gridCol w="675697">
                  <a:extLst>
                    <a:ext uri="{9D8B030D-6E8A-4147-A177-3AD203B41FA5}">
                      <a16:colId xmlns:a16="http://schemas.microsoft.com/office/drawing/2014/main" val="3891409477"/>
                    </a:ext>
                  </a:extLst>
                </a:gridCol>
                <a:gridCol w="675697">
                  <a:extLst>
                    <a:ext uri="{9D8B030D-6E8A-4147-A177-3AD203B41FA5}">
                      <a16:colId xmlns:a16="http://schemas.microsoft.com/office/drawing/2014/main" val="3025037955"/>
                    </a:ext>
                  </a:extLst>
                </a:gridCol>
              </a:tblGrid>
              <a:tr h="430029">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战略研发部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质量部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战略采购部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安环保障部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法务部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工会</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技改部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信息部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企业管理部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招标部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战略投资部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总裁办</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86.40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87.11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84.69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92.80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72.00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91.00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77.92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69.00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89.00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86.62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92.40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84.38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96.00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89.00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85.87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98.00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86.06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93.82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86.06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78.64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94.55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96.36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89.09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82.94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86.30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81.02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96.36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74.85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93.64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84.76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88.57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78.46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84.76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70.71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94.29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88.57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88.57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77.55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79.81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77.03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97.14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77.14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91.43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86.29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84.13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88.57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77.47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77.86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84.29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94.29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81.22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81.52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76.57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91.43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73.33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475465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集团本部分类：满意度细分因素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54</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799650071"/>
              </p:ext>
            </p:extLst>
          </p:nvPr>
        </p:nvGraphicFramePr>
        <p:xfrm>
          <a:off x="164591" y="1058104"/>
          <a:ext cx="11878069" cy="5289237"/>
        </p:xfrm>
        <a:graphic>
          <a:graphicData uri="http://schemas.openxmlformats.org/drawingml/2006/table">
            <a:tbl>
              <a:tblPr>
                <a:tableStyleId>{7DF18680-E054-41AD-8BC1-D1AEF772440D}</a:tableStyleId>
              </a:tblPr>
              <a:tblGrid>
                <a:gridCol w="1874005">
                  <a:extLst>
                    <a:ext uri="{9D8B030D-6E8A-4147-A177-3AD203B41FA5}">
                      <a16:colId xmlns:a16="http://schemas.microsoft.com/office/drawing/2014/main" val="20000"/>
                    </a:ext>
                  </a:extLst>
                </a:gridCol>
                <a:gridCol w="625254">
                  <a:extLst>
                    <a:ext uri="{9D8B030D-6E8A-4147-A177-3AD203B41FA5}">
                      <a16:colId xmlns:a16="http://schemas.microsoft.com/office/drawing/2014/main" val="607127426"/>
                    </a:ext>
                  </a:extLst>
                </a:gridCol>
                <a:gridCol w="625254">
                  <a:extLst>
                    <a:ext uri="{9D8B030D-6E8A-4147-A177-3AD203B41FA5}">
                      <a16:colId xmlns:a16="http://schemas.microsoft.com/office/drawing/2014/main" val="3735278415"/>
                    </a:ext>
                  </a:extLst>
                </a:gridCol>
                <a:gridCol w="625254">
                  <a:extLst>
                    <a:ext uri="{9D8B030D-6E8A-4147-A177-3AD203B41FA5}">
                      <a16:colId xmlns:a16="http://schemas.microsoft.com/office/drawing/2014/main" val="786340398"/>
                    </a:ext>
                  </a:extLst>
                </a:gridCol>
                <a:gridCol w="625254">
                  <a:extLst>
                    <a:ext uri="{9D8B030D-6E8A-4147-A177-3AD203B41FA5}">
                      <a16:colId xmlns:a16="http://schemas.microsoft.com/office/drawing/2014/main" val="1584507464"/>
                    </a:ext>
                  </a:extLst>
                </a:gridCol>
                <a:gridCol w="625254">
                  <a:extLst>
                    <a:ext uri="{9D8B030D-6E8A-4147-A177-3AD203B41FA5}">
                      <a16:colId xmlns:a16="http://schemas.microsoft.com/office/drawing/2014/main" val="2395523798"/>
                    </a:ext>
                  </a:extLst>
                </a:gridCol>
                <a:gridCol w="625254">
                  <a:extLst>
                    <a:ext uri="{9D8B030D-6E8A-4147-A177-3AD203B41FA5}">
                      <a16:colId xmlns:a16="http://schemas.microsoft.com/office/drawing/2014/main" val="3215451745"/>
                    </a:ext>
                  </a:extLst>
                </a:gridCol>
                <a:gridCol w="625254">
                  <a:extLst>
                    <a:ext uri="{9D8B030D-6E8A-4147-A177-3AD203B41FA5}">
                      <a16:colId xmlns:a16="http://schemas.microsoft.com/office/drawing/2014/main" val="2322013386"/>
                    </a:ext>
                  </a:extLst>
                </a:gridCol>
                <a:gridCol w="625254">
                  <a:extLst>
                    <a:ext uri="{9D8B030D-6E8A-4147-A177-3AD203B41FA5}">
                      <a16:colId xmlns:a16="http://schemas.microsoft.com/office/drawing/2014/main" val="2547047103"/>
                    </a:ext>
                  </a:extLst>
                </a:gridCol>
                <a:gridCol w="625254">
                  <a:extLst>
                    <a:ext uri="{9D8B030D-6E8A-4147-A177-3AD203B41FA5}">
                      <a16:colId xmlns:a16="http://schemas.microsoft.com/office/drawing/2014/main" val="2314302003"/>
                    </a:ext>
                  </a:extLst>
                </a:gridCol>
                <a:gridCol w="625254">
                  <a:extLst>
                    <a:ext uri="{9D8B030D-6E8A-4147-A177-3AD203B41FA5}">
                      <a16:colId xmlns:a16="http://schemas.microsoft.com/office/drawing/2014/main" val="2273523129"/>
                    </a:ext>
                  </a:extLst>
                </a:gridCol>
                <a:gridCol w="625254">
                  <a:extLst>
                    <a:ext uri="{9D8B030D-6E8A-4147-A177-3AD203B41FA5}">
                      <a16:colId xmlns:a16="http://schemas.microsoft.com/office/drawing/2014/main" val="4172492830"/>
                    </a:ext>
                  </a:extLst>
                </a:gridCol>
                <a:gridCol w="625254">
                  <a:extLst>
                    <a:ext uri="{9D8B030D-6E8A-4147-A177-3AD203B41FA5}">
                      <a16:colId xmlns:a16="http://schemas.microsoft.com/office/drawing/2014/main" val="143660610"/>
                    </a:ext>
                  </a:extLst>
                </a:gridCol>
                <a:gridCol w="625254">
                  <a:extLst>
                    <a:ext uri="{9D8B030D-6E8A-4147-A177-3AD203B41FA5}">
                      <a16:colId xmlns:a16="http://schemas.microsoft.com/office/drawing/2014/main" val="1303831435"/>
                    </a:ext>
                  </a:extLst>
                </a:gridCol>
                <a:gridCol w="625254">
                  <a:extLst>
                    <a:ext uri="{9D8B030D-6E8A-4147-A177-3AD203B41FA5}">
                      <a16:colId xmlns:a16="http://schemas.microsoft.com/office/drawing/2014/main" val="629482280"/>
                    </a:ext>
                  </a:extLst>
                </a:gridCol>
                <a:gridCol w="625254">
                  <a:extLst>
                    <a:ext uri="{9D8B030D-6E8A-4147-A177-3AD203B41FA5}">
                      <a16:colId xmlns:a16="http://schemas.microsoft.com/office/drawing/2014/main" val="2035158049"/>
                    </a:ext>
                  </a:extLst>
                </a:gridCol>
                <a:gridCol w="625254">
                  <a:extLst>
                    <a:ext uri="{9D8B030D-6E8A-4147-A177-3AD203B41FA5}">
                      <a16:colId xmlns:a16="http://schemas.microsoft.com/office/drawing/2014/main" val="20006"/>
                    </a:ext>
                  </a:extLst>
                </a:gridCol>
              </a:tblGrid>
              <a:tr h="363385">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战略研发部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a:solidFill>
                            <a:srgbClr val="FFFFFF"/>
                          </a:solidFill>
                          <a:effectLst/>
                          <a:latin typeface="微软雅黑" panose="020B0503020204020204" pitchFamily="34" charset="-122"/>
                          <a:ea typeface="微软雅黑" panose="020B0503020204020204" pitchFamily="34" charset="-122"/>
                        </a:rPr>
                        <a:t>质量部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a:solidFill>
                            <a:srgbClr val="FFFFFF"/>
                          </a:solidFill>
                          <a:effectLst/>
                          <a:latin typeface="微软雅黑" panose="020B0503020204020204" pitchFamily="34" charset="-122"/>
                          <a:ea typeface="微软雅黑" panose="020B0503020204020204" pitchFamily="34" charset="-122"/>
                        </a:rPr>
                        <a:t>战略采购部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a:solidFill>
                            <a:srgbClr val="FFFFFF"/>
                          </a:solidFill>
                          <a:effectLst/>
                          <a:latin typeface="微软雅黑" panose="020B0503020204020204" pitchFamily="34" charset="-122"/>
                          <a:ea typeface="微软雅黑" panose="020B0503020204020204" pitchFamily="34" charset="-122"/>
                        </a:rPr>
                        <a:t>安环保障部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法务部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风控部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工会</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技改部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信息部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企业管理部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招标部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战略投资部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总裁办</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1411233"/>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2"/>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4"/>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91.15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57.50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9756">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3061795"/>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89756">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42870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2252469760"/>
              </p:ext>
            </p:extLst>
          </p:nvPr>
        </p:nvGraphicFramePr>
        <p:xfrm>
          <a:off x="587374" y="1125538"/>
          <a:ext cx="10730126" cy="5439854"/>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885596" cy="491919"/>
          </a:xfrm>
        </p:spPr>
        <p:txBody>
          <a:bodyPr/>
          <a:lstStyle/>
          <a:p>
            <a:r>
              <a:rPr lang="zh-CN" altLang="en-US" dirty="0"/>
              <a:t>风电事业部分类：满意度与敬业度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对比风电事业部员工满意度与敬业度，可以发现，总经办员工的敬业度与满意度水平均为最高。风电战略采购部员工满意度最低，材料及热处理技术中心员工敬业度水平最低。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55</a:t>
            </a:fld>
            <a:endParaRPr lang="zh-CN" altLang="en-US" dirty="0"/>
          </a:p>
        </p:txBody>
      </p:sp>
      <p:grpSp>
        <p:nvGrpSpPr>
          <p:cNvPr id="4" name="组合 3"/>
          <p:cNvGrpSpPr/>
          <p:nvPr/>
        </p:nvGrpSpPr>
        <p:grpSpPr>
          <a:xfrm>
            <a:off x="1075673" y="4769800"/>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075673" y="4088636"/>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2288281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940460" cy="491919"/>
          </a:xfrm>
        </p:spPr>
        <p:txBody>
          <a:bodyPr/>
          <a:lstStyle/>
          <a:p>
            <a:r>
              <a:rPr lang="zh-CN" altLang="en-US" dirty="0"/>
              <a:t>风电事业部分类：敬业度细分维度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对比风电事业部员工敬业度细分维度，可以发现，材料及热处理技术中心员工的留任与赞扬维度得分均为最低，风电战略采购员工企业赋能度得分最低，新能源汽车传动项目筹备部员工努力维度得分最低。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56</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587375" y="4517252"/>
          <a:ext cx="11051253" cy="1804919"/>
        </p:xfrm>
        <a:graphic>
          <a:graphicData uri="http://schemas.openxmlformats.org/drawingml/2006/table">
            <a:tbl>
              <a:tblPr firstRow="1" bandRow="1">
                <a:tableStyleId>{5C22544A-7EE6-4342-B048-85BDC9FD1C3A}</a:tableStyleId>
              </a:tblPr>
              <a:tblGrid>
                <a:gridCol w="1227917">
                  <a:extLst>
                    <a:ext uri="{9D8B030D-6E8A-4147-A177-3AD203B41FA5}">
                      <a16:colId xmlns:a16="http://schemas.microsoft.com/office/drawing/2014/main" val="3241909716"/>
                    </a:ext>
                  </a:extLst>
                </a:gridCol>
                <a:gridCol w="1227917">
                  <a:extLst>
                    <a:ext uri="{9D8B030D-6E8A-4147-A177-3AD203B41FA5}">
                      <a16:colId xmlns:a16="http://schemas.microsoft.com/office/drawing/2014/main" val="3865813828"/>
                    </a:ext>
                  </a:extLst>
                </a:gridCol>
                <a:gridCol w="1227917">
                  <a:extLst>
                    <a:ext uri="{9D8B030D-6E8A-4147-A177-3AD203B41FA5}">
                      <a16:colId xmlns:a16="http://schemas.microsoft.com/office/drawing/2014/main" val="903487949"/>
                    </a:ext>
                  </a:extLst>
                </a:gridCol>
                <a:gridCol w="1227917">
                  <a:extLst>
                    <a:ext uri="{9D8B030D-6E8A-4147-A177-3AD203B41FA5}">
                      <a16:colId xmlns:a16="http://schemas.microsoft.com/office/drawing/2014/main" val="1979591169"/>
                    </a:ext>
                  </a:extLst>
                </a:gridCol>
                <a:gridCol w="1227917">
                  <a:extLst>
                    <a:ext uri="{9D8B030D-6E8A-4147-A177-3AD203B41FA5}">
                      <a16:colId xmlns:a16="http://schemas.microsoft.com/office/drawing/2014/main" val="4257415761"/>
                    </a:ext>
                  </a:extLst>
                </a:gridCol>
                <a:gridCol w="1227917">
                  <a:extLst>
                    <a:ext uri="{9D8B030D-6E8A-4147-A177-3AD203B41FA5}">
                      <a16:colId xmlns:a16="http://schemas.microsoft.com/office/drawing/2014/main" val="251119393"/>
                    </a:ext>
                  </a:extLst>
                </a:gridCol>
                <a:gridCol w="1227917">
                  <a:extLst>
                    <a:ext uri="{9D8B030D-6E8A-4147-A177-3AD203B41FA5}">
                      <a16:colId xmlns:a16="http://schemas.microsoft.com/office/drawing/2014/main" val="1987189262"/>
                    </a:ext>
                  </a:extLst>
                </a:gridCol>
                <a:gridCol w="1227917">
                  <a:extLst>
                    <a:ext uri="{9D8B030D-6E8A-4147-A177-3AD203B41FA5}">
                      <a16:colId xmlns:a16="http://schemas.microsoft.com/office/drawing/2014/main" val="308051737"/>
                    </a:ext>
                  </a:extLst>
                </a:gridCol>
                <a:gridCol w="1227917">
                  <a:extLst>
                    <a:ext uri="{9D8B030D-6E8A-4147-A177-3AD203B41FA5}">
                      <a16:colId xmlns:a16="http://schemas.microsoft.com/office/drawing/2014/main" val="3025037955"/>
                    </a:ext>
                  </a:extLst>
                </a:gridCol>
              </a:tblGrid>
              <a:tr h="425243">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风电生产</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材料及热处理技术中心</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风电研发</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风电营销</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风电战略采购</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风电质量</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新能源汽车传动项目筹备部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总裁办</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83.91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87.50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85.17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89.09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86.03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89.22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88.77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79.78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84.84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88.18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87.15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82.39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83.50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80.91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85.66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330501" y="1527049"/>
          <a:ext cx="11501835" cy="2937482"/>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82065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775868" cy="491919"/>
          </a:xfrm>
        </p:spPr>
        <p:txBody>
          <a:bodyPr/>
          <a:lstStyle/>
          <a:p>
            <a:r>
              <a:rPr lang="zh-CN" altLang="en-US" dirty="0"/>
              <a:t>风电事业部分类：满意度五大维度</a:t>
            </a:r>
          </a:p>
        </p:txBody>
      </p:sp>
      <p:sp>
        <p:nvSpPr>
          <p:cNvPr id="3" name="内容占位符 2"/>
          <p:cNvSpPr>
            <a:spLocks noGrp="1"/>
          </p:cNvSpPr>
          <p:nvPr>
            <p:ph idx="1"/>
          </p:nvPr>
        </p:nvSpPr>
        <p:spPr>
          <a:xfrm>
            <a:off x="490306" y="1091186"/>
            <a:ext cx="11148317" cy="4254884"/>
          </a:xfrm>
        </p:spPr>
        <p:txBody>
          <a:bodyPr>
            <a:normAutofit/>
          </a:bodyPr>
          <a:lstStyle/>
          <a:p>
            <a:pPr fontAlgn="ctr"/>
            <a:r>
              <a:rPr kumimoji="1" lang="zh-CN" altLang="en-US" dirty="0">
                <a:latin typeface="Microsoft YaHei" charset="-122"/>
                <a:ea typeface="Microsoft YaHei" charset="-122"/>
                <a:cs typeface="Microsoft YaHei" charset="-122"/>
              </a:rPr>
              <a:t>对比风电事业部员工满意度细分维度，可以发现，风电战略采购员工在温度与情感关怀以及物质基础两个维度得分均为最低。安全环保部员工在成长机会维度得分最低。风电生产部员工在有效沟通维度上得分最低。材料及热处理技术中心部员工在目标与使命感维度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57</a:t>
            </a:fld>
            <a:endParaRPr lang="zh-CN" altLang="en-US" dirty="0"/>
          </a:p>
        </p:txBody>
      </p:sp>
      <p:graphicFrame>
        <p:nvGraphicFramePr>
          <p:cNvPr id="36" name="图表 35"/>
          <p:cNvGraphicFramePr/>
          <p:nvPr>
            <p:extLst>
              <p:ext uri="{D42A27DB-BD31-4B8C-83A1-F6EECF244321}">
                <p14:modId xmlns:p14="http://schemas.microsoft.com/office/powerpoint/2010/main" val="1126833067"/>
              </p:ext>
            </p:extLst>
          </p:nvPr>
        </p:nvGraphicFramePr>
        <p:xfrm>
          <a:off x="246888" y="1408176"/>
          <a:ext cx="11603736" cy="2843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587370" y="4192978"/>
          <a:ext cx="11116949" cy="2124102"/>
        </p:xfrm>
        <a:graphic>
          <a:graphicData uri="http://schemas.openxmlformats.org/drawingml/2006/table">
            <a:tbl>
              <a:tblPr firstRow="1" bandRow="1">
                <a:tableStyleId>{5C22544A-7EE6-4342-B048-85BDC9FD1C3A}</a:tableStyleId>
              </a:tblPr>
              <a:tblGrid>
                <a:gridCol w="1692041">
                  <a:extLst>
                    <a:ext uri="{9D8B030D-6E8A-4147-A177-3AD203B41FA5}">
                      <a16:colId xmlns:a16="http://schemas.microsoft.com/office/drawing/2014/main" val="3241909716"/>
                    </a:ext>
                  </a:extLst>
                </a:gridCol>
                <a:gridCol w="1047212">
                  <a:extLst>
                    <a:ext uri="{9D8B030D-6E8A-4147-A177-3AD203B41FA5}">
                      <a16:colId xmlns:a16="http://schemas.microsoft.com/office/drawing/2014/main" val="3805114762"/>
                    </a:ext>
                  </a:extLst>
                </a:gridCol>
                <a:gridCol w="1047212">
                  <a:extLst>
                    <a:ext uri="{9D8B030D-6E8A-4147-A177-3AD203B41FA5}">
                      <a16:colId xmlns:a16="http://schemas.microsoft.com/office/drawing/2014/main" val="433036177"/>
                    </a:ext>
                  </a:extLst>
                </a:gridCol>
                <a:gridCol w="1047212">
                  <a:extLst>
                    <a:ext uri="{9D8B030D-6E8A-4147-A177-3AD203B41FA5}">
                      <a16:colId xmlns:a16="http://schemas.microsoft.com/office/drawing/2014/main" val="2509125836"/>
                    </a:ext>
                  </a:extLst>
                </a:gridCol>
                <a:gridCol w="1047212">
                  <a:extLst>
                    <a:ext uri="{9D8B030D-6E8A-4147-A177-3AD203B41FA5}">
                      <a16:colId xmlns:a16="http://schemas.microsoft.com/office/drawing/2014/main" val="3122910934"/>
                    </a:ext>
                  </a:extLst>
                </a:gridCol>
                <a:gridCol w="1047212">
                  <a:extLst>
                    <a:ext uri="{9D8B030D-6E8A-4147-A177-3AD203B41FA5}">
                      <a16:colId xmlns:a16="http://schemas.microsoft.com/office/drawing/2014/main" val="1044154361"/>
                    </a:ext>
                  </a:extLst>
                </a:gridCol>
                <a:gridCol w="1047212">
                  <a:extLst>
                    <a:ext uri="{9D8B030D-6E8A-4147-A177-3AD203B41FA5}">
                      <a16:colId xmlns:a16="http://schemas.microsoft.com/office/drawing/2014/main" val="3701348042"/>
                    </a:ext>
                  </a:extLst>
                </a:gridCol>
                <a:gridCol w="1047212">
                  <a:extLst>
                    <a:ext uri="{9D8B030D-6E8A-4147-A177-3AD203B41FA5}">
                      <a16:colId xmlns:a16="http://schemas.microsoft.com/office/drawing/2014/main" val="1324421730"/>
                    </a:ext>
                  </a:extLst>
                </a:gridCol>
                <a:gridCol w="1047212">
                  <a:extLst>
                    <a:ext uri="{9D8B030D-6E8A-4147-A177-3AD203B41FA5}">
                      <a16:colId xmlns:a16="http://schemas.microsoft.com/office/drawing/2014/main" val="4237079941"/>
                    </a:ext>
                  </a:extLst>
                </a:gridCol>
                <a:gridCol w="1047212">
                  <a:extLst>
                    <a:ext uri="{9D8B030D-6E8A-4147-A177-3AD203B41FA5}">
                      <a16:colId xmlns:a16="http://schemas.microsoft.com/office/drawing/2014/main" val="3025037955"/>
                    </a:ext>
                  </a:extLst>
                </a:gridCol>
              </a:tblGrid>
              <a:tr h="420152">
                <a:tc>
                  <a:txBody>
                    <a:bodyPr/>
                    <a:lstStyle/>
                    <a:p>
                      <a:pPr algn="ctr" fontAlgn="ctr"/>
                      <a:r>
                        <a:rPr lang="zh-CN" altLang="en-US" sz="1000" b="1" i="0" u="none" strike="noStrike" kern="1200" dirty="0">
                          <a:solidFill>
                            <a:srgbClr val="FFFFFF"/>
                          </a:solidFill>
                          <a:effectLst/>
                          <a:latin typeface="微软雅黑" panose="020B0503020204020204" pitchFamily="34" charset="-122"/>
                          <a:ea typeface="微软雅黑" panose="020B0503020204020204" pitchFamily="34" charset="-122"/>
                          <a:cs typeface="+mn-cs"/>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风电生产</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材料及热处理技术中心</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风电研发</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风电营销</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风电战略采购</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风电质量</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新能源汽车传动项目筹备部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安全环保部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总经办</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079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79.99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80.52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84.28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81.80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79.27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78.50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91.33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079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81.19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81.78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84.03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82.36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84.75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92.00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82.69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82.49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85.94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83.97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85.95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84.55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87.73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95.76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329260811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78.48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78.51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78.21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80.81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76.62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81.95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80.95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83.21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90.48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79.47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78.63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81.96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80.86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77.66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81.84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81.43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91.43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104983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风电事业部分类：满意度细分因素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58</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646596040"/>
              </p:ext>
            </p:extLst>
          </p:nvPr>
        </p:nvGraphicFramePr>
        <p:xfrm>
          <a:off x="587375" y="1079281"/>
          <a:ext cx="11089516" cy="5289237"/>
        </p:xfrm>
        <a:graphic>
          <a:graphicData uri="http://schemas.openxmlformats.org/drawingml/2006/table">
            <a:tbl>
              <a:tblPr>
                <a:tableStyleId>{7DF18680-E054-41AD-8BC1-D1AEF772440D}</a:tableStyleId>
              </a:tblPr>
              <a:tblGrid>
                <a:gridCol w="1947595">
                  <a:extLst>
                    <a:ext uri="{9D8B030D-6E8A-4147-A177-3AD203B41FA5}">
                      <a16:colId xmlns:a16="http://schemas.microsoft.com/office/drawing/2014/main" val="20000"/>
                    </a:ext>
                  </a:extLst>
                </a:gridCol>
                <a:gridCol w="1015769">
                  <a:extLst>
                    <a:ext uri="{9D8B030D-6E8A-4147-A177-3AD203B41FA5}">
                      <a16:colId xmlns:a16="http://schemas.microsoft.com/office/drawing/2014/main" val="607127426"/>
                    </a:ext>
                  </a:extLst>
                </a:gridCol>
                <a:gridCol w="1015769">
                  <a:extLst>
                    <a:ext uri="{9D8B030D-6E8A-4147-A177-3AD203B41FA5}">
                      <a16:colId xmlns:a16="http://schemas.microsoft.com/office/drawing/2014/main" val="3735278415"/>
                    </a:ext>
                  </a:extLst>
                </a:gridCol>
                <a:gridCol w="1015769">
                  <a:extLst>
                    <a:ext uri="{9D8B030D-6E8A-4147-A177-3AD203B41FA5}">
                      <a16:colId xmlns:a16="http://schemas.microsoft.com/office/drawing/2014/main" val="786340398"/>
                    </a:ext>
                  </a:extLst>
                </a:gridCol>
                <a:gridCol w="1015769">
                  <a:extLst>
                    <a:ext uri="{9D8B030D-6E8A-4147-A177-3AD203B41FA5}">
                      <a16:colId xmlns:a16="http://schemas.microsoft.com/office/drawing/2014/main" val="1584507464"/>
                    </a:ext>
                  </a:extLst>
                </a:gridCol>
                <a:gridCol w="1015769">
                  <a:extLst>
                    <a:ext uri="{9D8B030D-6E8A-4147-A177-3AD203B41FA5}">
                      <a16:colId xmlns:a16="http://schemas.microsoft.com/office/drawing/2014/main" val="2395523798"/>
                    </a:ext>
                  </a:extLst>
                </a:gridCol>
                <a:gridCol w="1015769">
                  <a:extLst>
                    <a:ext uri="{9D8B030D-6E8A-4147-A177-3AD203B41FA5}">
                      <a16:colId xmlns:a16="http://schemas.microsoft.com/office/drawing/2014/main" val="3215451745"/>
                    </a:ext>
                  </a:extLst>
                </a:gridCol>
                <a:gridCol w="1015769">
                  <a:extLst>
                    <a:ext uri="{9D8B030D-6E8A-4147-A177-3AD203B41FA5}">
                      <a16:colId xmlns:a16="http://schemas.microsoft.com/office/drawing/2014/main" val="2322013386"/>
                    </a:ext>
                  </a:extLst>
                </a:gridCol>
                <a:gridCol w="1015769">
                  <a:extLst>
                    <a:ext uri="{9D8B030D-6E8A-4147-A177-3AD203B41FA5}">
                      <a16:colId xmlns:a16="http://schemas.microsoft.com/office/drawing/2014/main" val="2547047103"/>
                    </a:ext>
                  </a:extLst>
                </a:gridCol>
                <a:gridCol w="1015769">
                  <a:extLst>
                    <a:ext uri="{9D8B030D-6E8A-4147-A177-3AD203B41FA5}">
                      <a16:colId xmlns:a16="http://schemas.microsoft.com/office/drawing/2014/main" val="20006"/>
                    </a:ext>
                  </a:extLst>
                </a:gridCol>
              </a:tblGrid>
              <a:tr h="363385">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风电生产</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材料及热处理技术中心</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风电研发</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风电营销</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风电战略采购</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风电质量</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新能源汽车传动项目筹备部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安全环保部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总经办</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69.17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142415"/>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86.88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200655"/>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88.83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41123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87.19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83.28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84.17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89.38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87.81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86.36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85.99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90.31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88.48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37658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72.34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76.97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87.34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284579"/>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79.49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78.79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95.56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76.88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75.67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80.40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78.48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82.34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79.09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83.11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lumMod val="85000"/>
                              <a:lumOff val="15000"/>
                            </a:schemeClr>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896840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3476687728"/>
              </p:ext>
            </p:extLst>
          </p:nvPr>
        </p:nvGraphicFramePr>
        <p:xfrm>
          <a:off x="587374" y="1125538"/>
          <a:ext cx="10860914" cy="5439854"/>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885596" cy="491919"/>
          </a:xfrm>
        </p:spPr>
        <p:txBody>
          <a:bodyPr/>
          <a:lstStyle/>
          <a:p>
            <a:r>
              <a:rPr lang="zh-CN" altLang="en-US" dirty="0"/>
              <a:t>风电事业部</a:t>
            </a:r>
            <a:r>
              <a:rPr lang="en-US" altLang="zh-CN" dirty="0"/>
              <a:t>-</a:t>
            </a:r>
            <a:r>
              <a:rPr lang="zh-CN" altLang="en-US" dirty="0"/>
              <a:t>三级部门：满意度与敬业度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对比风电事业部的三级部门员工满意度与敬业度，可以发现，理化质量检验部员工敬业度与满意度得分均为最高。热处理分厂员工敬业度得分最低，三分厂员工满意度得分最低。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59</a:t>
            </a:fld>
            <a:endParaRPr lang="zh-CN" altLang="en-US" dirty="0"/>
          </a:p>
        </p:txBody>
      </p:sp>
      <p:grpSp>
        <p:nvGrpSpPr>
          <p:cNvPr id="4" name="组合 3"/>
          <p:cNvGrpSpPr/>
          <p:nvPr/>
        </p:nvGrpSpPr>
        <p:grpSpPr>
          <a:xfrm>
            <a:off x="978671" y="4192384"/>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984233" y="3251949"/>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325643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满意度模型</a:t>
            </a:r>
          </a:p>
        </p:txBody>
      </p:sp>
      <p:sp>
        <p:nvSpPr>
          <p:cNvPr id="3" name="内容占位符 2"/>
          <p:cNvSpPr>
            <a:spLocks noGrp="1"/>
          </p:cNvSpPr>
          <p:nvPr>
            <p:ph idx="1"/>
          </p:nvPr>
        </p:nvSpPr>
        <p:spPr/>
        <p:txBody>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太和顾问满意度模型</a:t>
            </a:r>
            <a:r>
              <a:rPr lang="zh-CN" altLang="en-US" dirty="0">
                <a:solidFill>
                  <a:schemeClr val="tx2"/>
                </a:solidFill>
                <a:latin typeface="微软雅黑" panose="020B0503020204020204" pitchFamily="34" charset="-122"/>
                <a:ea typeface="微软雅黑" panose="020B0503020204020204" pitchFamily="34" charset="-122"/>
              </a:rPr>
              <a:t>基于</a:t>
            </a:r>
            <a:r>
              <a:rPr lang="zh-CN" altLang="en-US" b="1" dirty="0">
                <a:solidFill>
                  <a:schemeClr val="tx2"/>
                </a:solidFill>
                <a:latin typeface="微软雅黑" panose="020B0503020204020204" pitchFamily="34" charset="-122"/>
                <a:ea typeface="微软雅黑" panose="020B0503020204020204" pitchFamily="34" charset="-122"/>
              </a:rPr>
              <a:t>马斯洛需求层次理论</a:t>
            </a:r>
            <a:r>
              <a:rPr lang="zh-CN" altLang="en-US" dirty="0">
                <a:solidFill>
                  <a:schemeClr val="tx2"/>
                </a:solidFill>
                <a:latin typeface="微软雅黑" panose="020B0503020204020204" pitchFamily="34" charset="-122"/>
                <a:ea typeface="微软雅黑" panose="020B0503020204020204" pitchFamily="34" charset="-122"/>
              </a:rPr>
              <a:t>，结合近年企业</a:t>
            </a:r>
            <a:r>
              <a:rPr lang="zh-CN" altLang="en-US" b="1" dirty="0">
                <a:solidFill>
                  <a:schemeClr val="tx2"/>
                </a:solidFill>
                <a:latin typeface="微软雅黑" panose="020B0503020204020204" pitchFamily="34" charset="-122"/>
                <a:ea typeface="微软雅黑" panose="020B0503020204020204" pitchFamily="34" charset="-122"/>
              </a:rPr>
              <a:t>百万数据</a:t>
            </a:r>
            <a:r>
              <a:rPr lang="zh-CN" altLang="en-US" dirty="0">
                <a:solidFill>
                  <a:schemeClr val="tx2"/>
                </a:solidFill>
                <a:latin typeface="微软雅黑" panose="020B0503020204020204" pitchFamily="34" charset="-122"/>
                <a:ea typeface="微软雅黑" panose="020B0503020204020204" pitchFamily="34" charset="-122"/>
              </a:rPr>
              <a:t>验证，</a:t>
            </a:r>
            <a:r>
              <a:rPr lang="zh-CN" altLang="en-US" dirty="0">
                <a:solidFill>
                  <a:schemeClr val="bg1">
                    <a:lumMod val="50000"/>
                  </a:schemeClr>
                </a:solidFill>
                <a:latin typeface="微软雅黑" panose="020B0503020204020204" pitchFamily="34" charset="-122"/>
                <a:ea typeface="微软雅黑" panose="020B0503020204020204" pitchFamily="34" charset="-122"/>
              </a:rPr>
              <a:t>整理出“物质基础”、“温度与情感关怀”、“目标感与使命感”、“有效沟通”、“成长机会”五大因素十七细分维度。</a:t>
            </a:r>
          </a:p>
          <a:p>
            <a:pPr marL="0" indent="0">
              <a:lnSpc>
                <a:spcPct val="150000"/>
              </a:lnSpc>
              <a:buNone/>
            </a:pPr>
            <a:endParaRPr lang="zh-CN" altLang="en-US" dirty="0"/>
          </a:p>
        </p:txBody>
      </p:sp>
      <p:sp>
        <p:nvSpPr>
          <p:cNvPr id="50" name="灯片编号占位符 49"/>
          <p:cNvSpPr>
            <a:spLocks noGrp="1"/>
          </p:cNvSpPr>
          <p:nvPr>
            <p:ph type="sldNum" sz="quarter" idx="4"/>
          </p:nvPr>
        </p:nvSpPr>
        <p:spPr/>
        <p:txBody>
          <a:bodyPr/>
          <a:lstStyle/>
          <a:p>
            <a:fld id="{9D9ED64A-0B67-4079-A76D-675066C2CDF9}" type="slidenum">
              <a:rPr lang="zh-CN" altLang="en-US" smtClean="0"/>
              <a:t>6</a:t>
            </a:fld>
            <a:endParaRPr lang="zh-CN" altLang="en-US" dirty="0"/>
          </a:p>
        </p:txBody>
      </p:sp>
      <p:grpSp>
        <p:nvGrpSpPr>
          <p:cNvPr id="4" name="그룹 8">
            <a:extLst>
              <a:ext uri="{FF2B5EF4-FFF2-40B4-BE49-F238E27FC236}">
                <a16:creationId xmlns:a16="http://schemas.microsoft.com/office/drawing/2014/main" id="{E4B306C5-7E46-8147-9E49-92F20C369F9D}"/>
              </a:ext>
            </a:extLst>
          </p:cNvPr>
          <p:cNvGrpSpPr/>
          <p:nvPr/>
        </p:nvGrpSpPr>
        <p:grpSpPr>
          <a:xfrm>
            <a:off x="1257227" y="2379216"/>
            <a:ext cx="3783847" cy="3729249"/>
            <a:chOff x="1097448" y="1824038"/>
            <a:chExt cx="3408363" cy="3402647"/>
          </a:xfrm>
        </p:grpSpPr>
        <p:sp>
          <p:nvSpPr>
            <p:cNvPr id="5" name="Freeform 5">
              <a:extLst>
                <a:ext uri="{FF2B5EF4-FFF2-40B4-BE49-F238E27FC236}">
                  <a16:creationId xmlns:a16="http://schemas.microsoft.com/office/drawing/2014/main" id="{D2618C09-ECE5-BD43-A625-76203CF9D152}"/>
                </a:ext>
              </a:extLst>
            </p:cNvPr>
            <p:cNvSpPr>
              <a:spLocks/>
            </p:cNvSpPr>
            <p:nvPr/>
          </p:nvSpPr>
          <p:spPr bwMode="auto">
            <a:xfrm>
              <a:off x="1416536" y="4008120"/>
              <a:ext cx="2768600" cy="577850"/>
            </a:xfrm>
            <a:custGeom>
              <a:avLst/>
              <a:gdLst>
                <a:gd name="T0" fmla="*/ 0 w 1744"/>
                <a:gd name="T1" fmla="*/ 364 h 364"/>
                <a:gd name="T2" fmla="*/ 1744 w 1744"/>
                <a:gd name="T3" fmla="*/ 364 h 364"/>
                <a:gd name="T4" fmla="*/ 1563 w 1744"/>
                <a:gd name="T5" fmla="*/ 0 h 364"/>
                <a:gd name="T6" fmla="*/ 183 w 1744"/>
                <a:gd name="T7" fmla="*/ 0 h 364"/>
                <a:gd name="T8" fmla="*/ 0 w 1744"/>
                <a:gd name="T9" fmla="*/ 364 h 364"/>
              </a:gdLst>
              <a:ahLst/>
              <a:cxnLst>
                <a:cxn ang="0">
                  <a:pos x="T0" y="T1"/>
                </a:cxn>
                <a:cxn ang="0">
                  <a:pos x="T2" y="T3"/>
                </a:cxn>
                <a:cxn ang="0">
                  <a:pos x="T4" y="T5"/>
                </a:cxn>
                <a:cxn ang="0">
                  <a:pos x="T6" y="T7"/>
                </a:cxn>
                <a:cxn ang="0">
                  <a:pos x="T8" y="T9"/>
                </a:cxn>
              </a:cxnLst>
              <a:rect l="0" t="0" r="r" b="b"/>
              <a:pathLst>
                <a:path w="1744" h="364">
                  <a:moveTo>
                    <a:pt x="0" y="364"/>
                  </a:moveTo>
                  <a:lnTo>
                    <a:pt x="1744" y="364"/>
                  </a:lnTo>
                  <a:lnTo>
                    <a:pt x="1563" y="0"/>
                  </a:lnTo>
                  <a:lnTo>
                    <a:pt x="183" y="0"/>
                  </a:lnTo>
                  <a:lnTo>
                    <a:pt x="0" y="364"/>
                  </a:lnTo>
                  <a:close/>
                </a:path>
              </a:pathLst>
            </a:custGeom>
            <a:noFill/>
            <a:ln w="12700">
              <a:solidFill>
                <a:srgbClr val="A6A6A6"/>
              </a:solidFill>
              <a:prstDash val="sysDash"/>
              <a:round/>
              <a:headEnd/>
              <a:tailEnd/>
            </a:ln>
          </p:spPr>
          <p:txBody>
            <a:bodyPr vert="horz" wrap="square" lIns="121920" tIns="60960" rIns="121920" bIns="60960" numCol="1" anchor="t" anchorCtr="0" compatLnSpc="1">
              <a:prstTxWarp prst="textNoShape">
                <a:avLst/>
              </a:prstTxWarp>
            </a:bodyPr>
            <a:lstStyle/>
            <a:p>
              <a:pPr defTabSz="1219170" latinLnBrk="1">
                <a:defRPr/>
              </a:pPr>
              <a:endParaRPr lang="ko-KR" altLang="en-US" sz="2133" kern="0" dirty="0">
                <a:solidFill>
                  <a:prstClr val="black"/>
                </a:solidFill>
                <a:latin typeface="맑은 고딕"/>
                <a:ea typeface="맑은 고딕" panose="020B0503020000020004" pitchFamily="34" charset="-127"/>
              </a:endParaRPr>
            </a:p>
          </p:txBody>
        </p:sp>
        <p:sp>
          <p:nvSpPr>
            <p:cNvPr id="6" name="Freeform 6">
              <a:extLst>
                <a:ext uri="{FF2B5EF4-FFF2-40B4-BE49-F238E27FC236}">
                  <a16:creationId xmlns:a16="http://schemas.microsoft.com/office/drawing/2014/main" id="{C3F9ECD9-6433-4243-AAF7-D77DB54A2B04}"/>
                </a:ext>
              </a:extLst>
            </p:cNvPr>
            <p:cNvSpPr>
              <a:spLocks/>
            </p:cNvSpPr>
            <p:nvPr/>
          </p:nvSpPr>
          <p:spPr bwMode="auto">
            <a:xfrm>
              <a:off x="1738798" y="3367405"/>
              <a:ext cx="2124075" cy="576263"/>
            </a:xfrm>
            <a:custGeom>
              <a:avLst/>
              <a:gdLst>
                <a:gd name="T0" fmla="*/ 17 w 1338"/>
                <a:gd name="T1" fmla="*/ 332 h 363"/>
                <a:gd name="T2" fmla="*/ 0 w 1338"/>
                <a:gd name="T3" fmla="*/ 363 h 363"/>
                <a:gd name="T4" fmla="*/ 1338 w 1338"/>
                <a:gd name="T5" fmla="*/ 363 h 363"/>
                <a:gd name="T6" fmla="*/ 1322 w 1338"/>
                <a:gd name="T7" fmla="*/ 332 h 363"/>
                <a:gd name="T8" fmla="*/ 1157 w 1338"/>
                <a:gd name="T9" fmla="*/ 0 h 363"/>
                <a:gd name="T10" fmla="*/ 182 w 1338"/>
                <a:gd name="T11" fmla="*/ 0 h 363"/>
                <a:gd name="T12" fmla="*/ 17 w 1338"/>
                <a:gd name="T13" fmla="*/ 332 h 363"/>
              </a:gdLst>
              <a:ahLst/>
              <a:cxnLst>
                <a:cxn ang="0">
                  <a:pos x="T0" y="T1"/>
                </a:cxn>
                <a:cxn ang="0">
                  <a:pos x="T2" y="T3"/>
                </a:cxn>
                <a:cxn ang="0">
                  <a:pos x="T4" y="T5"/>
                </a:cxn>
                <a:cxn ang="0">
                  <a:pos x="T6" y="T7"/>
                </a:cxn>
                <a:cxn ang="0">
                  <a:pos x="T8" y="T9"/>
                </a:cxn>
                <a:cxn ang="0">
                  <a:pos x="T10" y="T11"/>
                </a:cxn>
                <a:cxn ang="0">
                  <a:pos x="T12" y="T13"/>
                </a:cxn>
              </a:cxnLst>
              <a:rect l="0" t="0" r="r" b="b"/>
              <a:pathLst>
                <a:path w="1338" h="363">
                  <a:moveTo>
                    <a:pt x="17" y="332"/>
                  </a:moveTo>
                  <a:lnTo>
                    <a:pt x="0" y="363"/>
                  </a:lnTo>
                  <a:lnTo>
                    <a:pt x="1338" y="363"/>
                  </a:lnTo>
                  <a:lnTo>
                    <a:pt x="1322" y="332"/>
                  </a:lnTo>
                  <a:lnTo>
                    <a:pt x="1157" y="0"/>
                  </a:lnTo>
                  <a:lnTo>
                    <a:pt x="182" y="0"/>
                  </a:lnTo>
                  <a:lnTo>
                    <a:pt x="17" y="332"/>
                  </a:lnTo>
                  <a:close/>
                </a:path>
              </a:pathLst>
            </a:custGeom>
            <a:solidFill>
              <a:schemeClr val="tx2"/>
            </a:solidFill>
            <a:ln w="12700" cap="flat" cmpd="sng" algn="ctr">
              <a:noFill/>
              <a:prstDash val="sysDash"/>
            </a:ln>
            <a:effectLst/>
          </p:spPr>
          <p:txBody>
            <a:bodyPr vert="horz" wrap="square" lIns="121920" tIns="60960" rIns="121920" bIns="60960" numCol="1" anchor="t" anchorCtr="0" compatLnSpc="1">
              <a:prstTxWarp prst="textNoShape">
                <a:avLst/>
              </a:prstTxWarp>
            </a:bodyPr>
            <a:lstStyle/>
            <a:p>
              <a:pPr defTabSz="1219170" latinLnBrk="1">
                <a:defRPr/>
              </a:pPr>
              <a:endParaRPr lang="ko-KR" altLang="en-US" sz="2133" kern="0">
                <a:solidFill>
                  <a:prstClr val="black"/>
                </a:solidFill>
                <a:latin typeface="맑은 고딕"/>
                <a:ea typeface="맑은 고딕" panose="020B0503020000020004" pitchFamily="34" charset="-127"/>
              </a:endParaRPr>
            </a:p>
          </p:txBody>
        </p:sp>
        <p:sp>
          <p:nvSpPr>
            <p:cNvPr id="7" name="Freeform 7">
              <a:extLst>
                <a:ext uri="{FF2B5EF4-FFF2-40B4-BE49-F238E27FC236}">
                  <a16:creationId xmlns:a16="http://schemas.microsoft.com/office/drawing/2014/main" id="{6598B8C2-A6AA-3840-9B3A-54F8A4846420}"/>
                </a:ext>
              </a:extLst>
            </p:cNvPr>
            <p:cNvSpPr>
              <a:spLocks/>
            </p:cNvSpPr>
            <p:nvPr/>
          </p:nvSpPr>
          <p:spPr bwMode="auto">
            <a:xfrm>
              <a:off x="1097448" y="4650422"/>
              <a:ext cx="3408363" cy="576263"/>
            </a:xfrm>
            <a:custGeom>
              <a:avLst/>
              <a:gdLst>
                <a:gd name="T0" fmla="*/ 0 w 2147"/>
                <a:gd name="T1" fmla="*/ 363 h 363"/>
                <a:gd name="T2" fmla="*/ 2147 w 2147"/>
                <a:gd name="T3" fmla="*/ 363 h 363"/>
                <a:gd name="T4" fmla="*/ 1965 w 2147"/>
                <a:gd name="T5" fmla="*/ 0 h 363"/>
                <a:gd name="T6" fmla="*/ 182 w 2147"/>
                <a:gd name="T7" fmla="*/ 0 h 363"/>
                <a:gd name="T8" fmla="*/ 0 w 2147"/>
                <a:gd name="T9" fmla="*/ 363 h 363"/>
              </a:gdLst>
              <a:ahLst/>
              <a:cxnLst>
                <a:cxn ang="0">
                  <a:pos x="T0" y="T1"/>
                </a:cxn>
                <a:cxn ang="0">
                  <a:pos x="T2" y="T3"/>
                </a:cxn>
                <a:cxn ang="0">
                  <a:pos x="T4" y="T5"/>
                </a:cxn>
                <a:cxn ang="0">
                  <a:pos x="T6" y="T7"/>
                </a:cxn>
                <a:cxn ang="0">
                  <a:pos x="T8" y="T9"/>
                </a:cxn>
              </a:cxnLst>
              <a:rect l="0" t="0" r="r" b="b"/>
              <a:pathLst>
                <a:path w="2147" h="363">
                  <a:moveTo>
                    <a:pt x="0" y="363"/>
                  </a:moveTo>
                  <a:lnTo>
                    <a:pt x="2147" y="363"/>
                  </a:lnTo>
                  <a:lnTo>
                    <a:pt x="1965" y="0"/>
                  </a:lnTo>
                  <a:lnTo>
                    <a:pt x="182" y="0"/>
                  </a:lnTo>
                  <a:lnTo>
                    <a:pt x="0" y="363"/>
                  </a:lnTo>
                  <a:close/>
                </a:path>
              </a:pathLst>
            </a:custGeom>
            <a:solidFill>
              <a:schemeClr val="tx2"/>
            </a:solidFill>
            <a:ln w="19050">
              <a:noFill/>
              <a:prstDash val="solid"/>
              <a:round/>
              <a:headEnd/>
              <a:tailEnd/>
            </a:ln>
          </p:spPr>
          <p:txBody>
            <a:bodyPr vert="horz" wrap="square" lIns="121920" tIns="60960" rIns="121920" bIns="60960" numCol="1" anchor="t" anchorCtr="0" compatLnSpc="1">
              <a:prstTxWarp prst="textNoShape">
                <a:avLst/>
              </a:prstTxWarp>
            </a:bodyPr>
            <a:lstStyle/>
            <a:p>
              <a:pPr defTabSz="1219170" latinLnBrk="1">
                <a:defRPr/>
              </a:pPr>
              <a:endParaRPr lang="ko-KR" altLang="en-US" sz="2133" kern="0">
                <a:solidFill>
                  <a:prstClr val="black"/>
                </a:solidFill>
                <a:latin typeface="맑은 고딕"/>
                <a:ea typeface="맑은 고딕" panose="020B0503020000020004" pitchFamily="34" charset="-127"/>
              </a:endParaRPr>
            </a:p>
          </p:txBody>
        </p:sp>
        <p:sp>
          <p:nvSpPr>
            <p:cNvPr id="8" name="Freeform 9">
              <a:extLst>
                <a:ext uri="{FF2B5EF4-FFF2-40B4-BE49-F238E27FC236}">
                  <a16:creationId xmlns:a16="http://schemas.microsoft.com/office/drawing/2014/main" id="{BF4B1683-1E55-9446-B193-8F612F114880}"/>
                </a:ext>
              </a:extLst>
            </p:cNvPr>
            <p:cNvSpPr>
              <a:spLocks/>
            </p:cNvSpPr>
            <p:nvPr/>
          </p:nvSpPr>
          <p:spPr bwMode="auto">
            <a:xfrm>
              <a:off x="2381736" y="1824038"/>
              <a:ext cx="839788" cy="836613"/>
            </a:xfrm>
            <a:custGeom>
              <a:avLst/>
              <a:gdLst>
                <a:gd name="T0" fmla="*/ 265 w 529"/>
                <a:gd name="T1" fmla="*/ 0 h 527"/>
                <a:gd name="T2" fmla="*/ 0 w 529"/>
                <a:gd name="T3" fmla="*/ 527 h 527"/>
                <a:gd name="T4" fmla="*/ 529 w 529"/>
                <a:gd name="T5" fmla="*/ 527 h 527"/>
                <a:gd name="T6" fmla="*/ 265 w 529"/>
                <a:gd name="T7" fmla="*/ 0 h 527"/>
              </a:gdLst>
              <a:ahLst/>
              <a:cxnLst>
                <a:cxn ang="0">
                  <a:pos x="T0" y="T1"/>
                </a:cxn>
                <a:cxn ang="0">
                  <a:pos x="T2" y="T3"/>
                </a:cxn>
                <a:cxn ang="0">
                  <a:pos x="T4" y="T5"/>
                </a:cxn>
                <a:cxn ang="0">
                  <a:pos x="T6" y="T7"/>
                </a:cxn>
              </a:cxnLst>
              <a:rect l="0" t="0" r="r" b="b"/>
              <a:pathLst>
                <a:path w="529" h="527">
                  <a:moveTo>
                    <a:pt x="265" y="0"/>
                  </a:moveTo>
                  <a:lnTo>
                    <a:pt x="0" y="527"/>
                  </a:lnTo>
                  <a:lnTo>
                    <a:pt x="529" y="527"/>
                  </a:lnTo>
                  <a:lnTo>
                    <a:pt x="265" y="0"/>
                  </a:lnTo>
                  <a:close/>
                </a:path>
              </a:pathLst>
            </a:custGeom>
            <a:solidFill>
              <a:schemeClr val="tx2"/>
            </a:solidFill>
            <a:ln w="12700" cap="flat" cmpd="sng" algn="ctr">
              <a:solidFill>
                <a:srgbClr val="C1ACD3"/>
              </a:solidFill>
              <a:prstDash val="sysDash"/>
            </a:ln>
            <a:effectLst/>
          </p:spPr>
          <p:txBody>
            <a:bodyPr vert="horz" wrap="square" lIns="121920" tIns="60960" rIns="121920" bIns="60960" numCol="1" anchor="t" anchorCtr="0" compatLnSpc="1">
              <a:prstTxWarp prst="textNoShape">
                <a:avLst/>
              </a:prstTxWarp>
            </a:bodyPr>
            <a:lstStyle/>
            <a:p>
              <a:pPr defTabSz="1219170" latinLnBrk="1">
                <a:defRPr/>
              </a:pPr>
              <a:endParaRPr lang="ko-KR" altLang="en-US" sz="2133" kern="0">
                <a:solidFill>
                  <a:prstClr val="white"/>
                </a:solidFill>
                <a:latin typeface="맑은 고딕"/>
                <a:ea typeface="맑은 고딕" panose="020B0503020000020004" pitchFamily="34" charset="-127"/>
              </a:endParaRPr>
            </a:p>
          </p:txBody>
        </p:sp>
        <p:sp>
          <p:nvSpPr>
            <p:cNvPr id="9" name="Freeform 10">
              <a:extLst>
                <a:ext uri="{FF2B5EF4-FFF2-40B4-BE49-F238E27FC236}">
                  <a16:creationId xmlns:a16="http://schemas.microsoft.com/office/drawing/2014/main" id="{A13EB6B4-0AEA-3747-88B9-7D3E492ACB20}"/>
                </a:ext>
              </a:extLst>
            </p:cNvPr>
            <p:cNvSpPr>
              <a:spLocks/>
            </p:cNvSpPr>
            <p:nvPr/>
          </p:nvSpPr>
          <p:spPr bwMode="auto">
            <a:xfrm>
              <a:off x="2059472" y="2712247"/>
              <a:ext cx="1482725" cy="577850"/>
            </a:xfrm>
            <a:custGeom>
              <a:avLst/>
              <a:gdLst>
                <a:gd name="T0" fmla="*/ 182 w 934"/>
                <a:gd name="T1" fmla="*/ 0 h 364"/>
                <a:gd name="T2" fmla="*/ 0 w 934"/>
                <a:gd name="T3" fmla="*/ 364 h 364"/>
                <a:gd name="T4" fmla="*/ 934 w 934"/>
                <a:gd name="T5" fmla="*/ 364 h 364"/>
                <a:gd name="T6" fmla="*/ 751 w 934"/>
                <a:gd name="T7" fmla="*/ 0 h 364"/>
                <a:gd name="T8" fmla="*/ 182 w 934"/>
                <a:gd name="T9" fmla="*/ 0 h 364"/>
              </a:gdLst>
              <a:ahLst/>
              <a:cxnLst>
                <a:cxn ang="0">
                  <a:pos x="T0" y="T1"/>
                </a:cxn>
                <a:cxn ang="0">
                  <a:pos x="T2" y="T3"/>
                </a:cxn>
                <a:cxn ang="0">
                  <a:pos x="T4" y="T5"/>
                </a:cxn>
                <a:cxn ang="0">
                  <a:pos x="T6" y="T7"/>
                </a:cxn>
                <a:cxn ang="0">
                  <a:pos x="T8" y="T9"/>
                </a:cxn>
              </a:cxnLst>
              <a:rect l="0" t="0" r="r" b="b"/>
              <a:pathLst>
                <a:path w="934" h="364">
                  <a:moveTo>
                    <a:pt x="182" y="0"/>
                  </a:moveTo>
                  <a:lnTo>
                    <a:pt x="0" y="364"/>
                  </a:lnTo>
                  <a:lnTo>
                    <a:pt x="934" y="364"/>
                  </a:lnTo>
                  <a:lnTo>
                    <a:pt x="751" y="0"/>
                  </a:lnTo>
                  <a:lnTo>
                    <a:pt x="182" y="0"/>
                  </a:lnTo>
                  <a:close/>
                </a:path>
              </a:pathLst>
            </a:custGeom>
            <a:noFill/>
            <a:ln w="12700" cap="flat" cmpd="sng" algn="ctr">
              <a:solidFill>
                <a:srgbClr val="A6A6A6"/>
              </a:solidFill>
              <a:prstDash val="sysDash"/>
            </a:ln>
            <a:effectLst/>
          </p:spPr>
          <p:txBody>
            <a:bodyPr vert="horz" wrap="square" lIns="121920" tIns="60960" rIns="121920" bIns="60960" numCol="1" anchor="t" anchorCtr="0" compatLnSpc="1">
              <a:prstTxWarp prst="textNoShape">
                <a:avLst/>
              </a:prstTxWarp>
            </a:bodyPr>
            <a:lstStyle/>
            <a:p>
              <a:pPr defTabSz="1219170" latinLnBrk="1">
                <a:defRPr/>
              </a:pPr>
              <a:endParaRPr lang="ko-KR" altLang="en-US" sz="2133" kern="0" dirty="0">
                <a:solidFill>
                  <a:srgbClr val="C1ACD3"/>
                </a:solidFill>
                <a:latin typeface="맑은 고딕"/>
                <a:ea typeface="맑은 고딕" panose="020B0503020000020004" pitchFamily="34" charset="-127"/>
              </a:endParaRPr>
            </a:p>
          </p:txBody>
        </p:sp>
        <p:sp>
          <p:nvSpPr>
            <p:cNvPr id="10" name="Rectangle 3">
              <a:extLst>
                <a:ext uri="{FF2B5EF4-FFF2-40B4-BE49-F238E27FC236}">
                  <a16:creationId xmlns:a16="http://schemas.microsoft.com/office/drawing/2014/main" id="{EA8EC48E-3069-DE4A-93DB-FFDBBBECA0BB}"/>
                </a:ext>
              </a:extLst>
            </p:cNvPr>
            <p:cNvSpPr txBox="1">
              <a:spLocks noChangeArrowheads="1"/>
            </p:cNvSpPr>
            <p:nvPr/>
          </p:nvSpPr>
          <p:spPr bwMode="auto">
            <a:xfrm>
              <a:off x="2395032" y="2932299"/>
              <a:ext cx="877016" cy="205995"/>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defTabSz="1219170" latinLnBrk="1">
                <a:defRPr/>
              </a:pPr>
              <a:r>
                <a:rPr lang="zh-CN" altLang="en-US" sz="1467" b="1" kern="0" dirty="0">
                  <a:solidFill>
                    <a:schemeClr val="tx2"/>
                  </a:solidFill>
                  <a:latin typeface="微软雅黑" panose="020B0503020204020204" pitchFamily="34" charset="-122"/>
                  <a:ea typeface="微软雅黑" panose="020B0503020204020204" pitchFamily="34" charset="-122"/>
                  <a:cs typeface="Tahoma" panose="020B0604030504040204" pitchFamily="34" charset="0"/>
                </a:rPr>
                <a:t>尊重需求</a:t>
              </a:r>
              <a:endParaRPr lang="en-US" altLang="ko-KR" sz="1467" b="1" kern="0" dirty="0">
                <a:solidFill>
                  <a:schemeClr val="tx2"/>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1" name="Rectangle 3">
              <a:extLst>
                <a:ext uri="{FF2B5EF4-FFF2-40B4-BE49-F238E27FC236}">
                  <a16:creationId xmlns:a16="http://schemas.microsoft.com/office/drawing/2014/main" id="{E15C1AA3-FF71-994C-ACC9-2BE2259E267B}"/>
                </a:ext>
              </a:extLst>
            </p:cNvPr>
            <p:cNvSpPr txBox="1">
              <a:spLocks noChangeArrowheads="1"/>
            </p:cNvSpPr>
            <p:nvPr/>
          </p:nvSpPr>
          <p:spPr bwMode="auto">
            <a:xfrm>
              <a:off x="2313738" y="3552538"/>
              <a:ext cx="1039605" cy="205995"/>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defTabSz="1219170" latinLnBrk="1">
                <a:defRPr/>
              </a:pPr>
              <a:r>
                <a:rPr lang="zh-CN" altLang="en-US"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归属需求</a:t>
              </a:r>
              <a:endParaRPr lang="en-US" altLang="ko-KR"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2" name="Rectangle 3">
              <a:extLst>
                <a:ext uri="{FF2B5EF4-FFF2-40B4-BE49-F238E27FC236}">
                  <a16:creationId xmlns:a16="http://schemas.microsoft.com/office/drawing/2014/main" id="{EA3EB513-2837-3F48-9C47-6321B5D68EAC}"/>
                </a:ext>
              </a:extLst>
            </p:cNvPr>
            <p:cNvSpPr txBox="1">
              <a:spLocks noChangeArrowheads="1"/>
            </p:cNvSpPr>
            <p:nvPr/>
          </p:nvSpPr>
          <p:spPr bwMode="auto">
            <a:xfrm>
              <a:off x="2491256" y="2147688"/>
              <a:ext cx="622334" cy="45317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defTabSz="1219170" latinLnBrk="1">
                <a:defRPr/>
              </a:pPr>
              <a:r>
                <a:rPr lang="zh-CN" altLang="en-US"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自我</a:t>
              </a:r>
              <a:endParaRPr lang="en-US" altLang="zh-CN"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a:p>
              <a:pPr marL="0" indent="0" algn="ctr" defTabSz="1219170" latinLnBrk="1">
                <a:defRPr/>
              </a:pPr>
              <a:r>
                <a:rPr lang="zh-CN" altLang="en-US"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实现</a:t>
              </a:r>
              <a:endParaRPr lang="en-US" altLang="ko-KR"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3" name="Rectangle 3">
              <a:extLst>
                <a:ext uri="{FF2B5EF4-FFF2-40B4-BE49-F238E27FC236}">
                  <a16:creationId xmlns:a16="http://schemas.microsoft.com/office/drawing/2014/main" id="{AB5589B7-45EE-1F4F-A6A5-438082446B8A}"/>
                </a:ext>
              </a:extLst>
            </p:cNvPr>
            <p:cNvSpPr txBox="1">
              <a:spLocks noChangeArrowheads="1"/>
            </p:cNvSpPr>
            <p:nvPr/>
          </p:nvSpPr>
          <p:spPr bwMode="auto">
            <a:xfrm>
              <a:off x="2300988" y="4194046"/>
              <a:ext cx="1065106" cy="205995"/>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defTabSz="1219170" latinLnBrk="1">
                <a:defRPr/>
              </a:pPr>
              <a:r>
                <a:rPr lang="zh-CN" altLang="en-US" sz="1467" b="1" kern="0" dirty="0">
                  <a:solidFill>
                    <a:schemeClr val="tx2"/>
                  </a:solidFill>
                  <a:latin typeface="微软雅黑" panose="020B0503020204020204" pitchFamily="34" charset="-122"/>
                  <a:ea typeface="微软雅黑" panose="020B0503020204020204" pitchFamily="34" charset="-122"/>
                  <a:cs typeface="Tahoma" panose="020B0604030504040204" pitchFamily="34" charset="0"/>
                </a:rPr>
                <a:t>安全需求</a:t>
              </a:r>
              <a:endParaRPr lang="en-US" altLang="ko-KR" sz="1467" b="1" kern="0" dirty="0">
                <a:solidFill>
                  <a:schemeClr val="tx2"/>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14" name="Rectangle 3">
              <a:extLst>
                <a:ext uri="{FF2B5EF4-FFF2-40B4-BE49-F238E27FC236}">
                  <a16:creationId xmlns:a16="http://schemas.microsoft.com/office/drawing/2014/main" id="{75F43A63-432A-E647-B042-B75CCE300E8B}"/>
                </a:ext>
              </a:extLst>
            </p:cNvPr>
            <p:cNvSpPr txBox="1">
              <a:spLocks noChangeArrowheads="1"/>
            </p:cNvSpPr>
            <p:nvPr/>
          </p:nvSpPr>
          <p:spPr bwMode="auto">
            <a:xfrm>
              <a:off x="2323863" y="4835556"/>
              <a:ext cx="1019351" cy="205995"/>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lgn="ctr" defTabSz="1219170" latinLnBrk="1">
                <a:defRPr/>
              </a:pPr>
              <a:r>
                <a:rPr lang="zh-CN" altLang="en-US"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生理需求</a:t>
              </a:r>
              <a:endParaRPr lang="en-US" altLang="zh-CN" sz="1467"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grpSp>
      <p:grpSp>
        <p:nvGrpSpPr>
          <p:cNvPr id="15" name="组合 14">
            <a:extLst>
              <a:ext uri="{FF2B5EF4-FFF2-40B4-BE49-F238E27FC236}">
                <a16:creationId xmlns:a16="http://schemas.microsoft.com/office/drawing/2014/main" id="{F7F9C4EF-6D45-2240-A2AF-E44175DAAA9B}"/>
              </a:ext>
            </a:extLst>
          </p:cNvPr>
          <p:cNvGrpSpPr/>
          <p:nvPr/>
        </p:nvGrpSpPr>
        <p:grpSpPr>
          <a:xfrm>
            <a:off x="904598" y="2830486"/>
            <a:ext cx="1222785" cy="1222785"/>
            <a:chOff x="810059" y="1952331"/>
            <a:chExt cx="917089" cy="917089"/>
          </a:xfrm>
        </p:grpSpPr>
        <p:sp>
          <p:nvSpPr>
            <p:cNvPr id="16" name="椭圆 15">
              <a:extLst>
                <a:ext uri="{FF2B5EF4-FFF2-40B4-BE49-F238E27FC236}">
                  <a16:creationId xmlns:a16="http://schemas.microsoft.com/office/drawing/2014/main" id="{A5A21224-C829-164F-99D2-9FF6A882A272}"/>
                </a:ext>
              </a:extLst>
            </p:cNvPr>
            <p:cNvSpPr/>
            <p:nvPr/>
          </p:nvSpPr>
          <p:spPr>
            <a:xfrm>
              <a:off x="810059" y="1952331"/>
              <a:ext cx="917089" cy="917089"/>
            </a:xfrm>
            <a:prstGeom prst="ellipse">
              <a:avLst/>
            </a:prstGeom>
            <a:solidFill>
              <a:schemeClr val="bg1">
                <a:lumMod val="95000"/>
              </a:schemeClr>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kumimoji="1" lang="zh-CN" altLang="en-US" sz="2400">
                <a:solidFill>
                  <a:srgbClr val="C1ACD3"/>
                </a:solidFill>
              </a:endParaRPr>
            </a:p>
          </p:txBody>
        </p:sp>
        <p:sp>
          <p:nvSpPr>
            <p:cNvPr id="17" name="矩形 16">
              <a:extLst>
                <a:ext uri="{FF2B5EF4-FFF2-40B4-BE49-F238E27FC236}">
                  <a16:creationId xmlns:a16="http://schemas.microsoft.com/office/drawing/2014/main" id="{5D5F1CA9-7F15-2B40-A4E9-2C333F60EA6B}"/>
                </a:ext>
              </a:extLst>
            </p:cNvPr>
            <p:cNvSpPr/>
            <p:nvPr/>
          </p:nvSpPr>
          <p:spPr>
            <a:xfrm>
              <a:off x="841366" y="2206104"/>
              <a:ext cx="841817" cy="407900"/>
            </a:xfrm>
            <a:prstGeom prst="rect">
              <a:avLst/>
            </a:prstGeom>
          </p:spPr>
          <p:txBody>
            <a:bodyPr wrap="none">
              <a:spAutoFit/>
            </a:bodyPr>
            <a:lstStyle/>
            <a:p>
              <a:pPr defTabSz="1219170">
                <a:defRPr/>
              </a:pPr>
              <a:r>
                <a:rPr lang="zh-CN" altLang="en-US" sz="1467" b="1" dirty="0">
                  <a:solidFill>
                    <a:srgbClr val="373059"/>
                  </a:solidFill>
                  <a:latin typeface="微软雅黑" panose="020B0503020204020204" pitchFamily="34" charset="-122"/>
                  <a:ea typeface="微软雅黑" panose="020B0503020204020204" pitchFamily="34" charset="-122"/>
                </a:rPr>
                <a:t>马斯洛需求</a:t>
              </a:r>
              <a:endParaRPr lang="en-US" altLang="zh-CN" sz="1467" b="1" dirty="0">
                <a:solidFill>
                  <a:srgbClr val="373059"/>
                </a:solidFill>
                <a:latin typeface="微软雅黑" panose="020B0503020204020204" pitchFamily="34" charset="-122"/>
                <a:ea typeface="微软雅黑" panose="020B0503020204020204" pitchFamily="34" charset="-122"/>
              </a:endParaRPr>
            </a:p>
            <a:p>
              <a:pPr algn="ctr" defTabSz="1219170">
                <a:defRPr/>
              </a:pPr>
              <a:r>
                <a:rPr lang="zh-CN" altLang="en-US" sz="1467" b="1" dirty="0">
                  <a:solidFill>
                    <a:srgbClr val="373059"/>
                  </a:solidFill>
                  <a:latin typeface="微软雅黑" panose="020B0503020204020204" pitchFamily="34" charset="-122"/>
                  <a:ea typeface="微软雅黑" panose="020B0503020204020204" pitchFamily="34" charset="-122"/>
                </a:rPr>
                <a:t>层次理论</a:t>
              </a:r>
              <a:endParaRPr lang="zh-CN" altLang="en-US" sz="1467" b="1" dirty="0">
                <a:solidFill>
                  <a:srgbClr val="373059"/>
                </a:solidFill>
                <a:latin typeface="等线" panose="020F0502020204030204"/>
                <a:ea typeface="等线" panose="02010600030101010101" pitchFamily="2" charset="-122"/>
              </a:endParaRPr>
            </a:p>
          </p:txBody>
        </p:sp>
      </p:grpSp>
      <p:cxnSp>
        <p:nvCxnSpPr>
          <p:cNvPr id="18" name="直接箭头连接符 386">
            <a:extLst>
              <a:ext uri="{FF2B5EF4-FFF2-40B4-BE49-F238E27FC236}">
                <a16:creationId xmlns:a16="http://schemas.microsoft.com/office/drawing/2014/main" id="{221EEB2D-4627-E041-83BB-77D2B7618074}"/>
              </a:ext>
            </a:extLst>
          </p:cNvPr>
          <p:cNvCxnSpPr/>
          <p:nvPr/>
        </p:nvCxnSpPr>
        <p:spPr>
          <a:xfrm flipV="1">
            <a:off x="3671393" y="2937951"/>
            <a:ext cx="1556787" cy="0"/>
          </a:xfrm>
          <a:prstGeom prst="straightConnector1">
            <a:avLst/>
          </a:prstGeom>
          <a:ln w="12700">
            <a:solidFill>
              <a:srgbClr val="A6A6A6"/>
            </a:solidFill>
            <a:prstDash val="sysDash"/>
            <a:tailEnd type="triangle"/>
          </a:ln>
          <a:effectLst/>
        </p:spPr>
        <p:style>
          <a:lnRef idx="3">
            <a:schemeClr val="dk1"/>
          </a:lnRef>
          <a:fillRef idx="0">
            <a:schemeClr val="dk1"/>
          </a:fillRef>
          <a:effectRef idx="2">
            <a:schemeClr val="dk1"/>
          </a:effectRef>
          <a:fontRef idx="minor">
            <a:schemeClr val="tx1"/>
          </a:fontRef>
        </p:style>
      </p:cxnSp>
      <p:cxnSp>
        <p:nvCxnSpPr>
          <p:cNvPr id="19" name="直接箭头连接符 388">
            <a:extLst>
              <a:ext uri="{FF2B5EF4-FFF2-40B4-BE49-F238E27FC236}">
                <a16:creationId xmlns:a16="http://schemas.microsoft.com/office/drawing/2014/main" id="{4303ABFC-ED57-214B-9076-C7D11CA40F8F}"/>
              </a:ext>
            </a:extLst>
          </p:cNvPr>
          <p:cNvCxnSpPr/>
          <p:nvPr/>
        </p:nvCxnSpPr>
        <p:spPr>
          <a:xfrm flipV="1">
            <a:off x="4019533" y="3637116"/>
            <a:ext cx="1331075" cy="0"/>
          </a:xfrm>
          <a:prstGeom prst="straightConnector1">
            <a:avLst/>
          </a:prstGeom>
          <a:ln w="12700">
            <a:solidFill>
              <a:srgbClr val="A6A6A6"/>
            </a:solidFill>
            <a:prstDash val="sysDash"/>
            <a:tailEnd type="triangle"/>
          </a:ln>
          <a:effectLst/>
        </p:spPr>
        <p:style>
          <a:lnRef idx="3">
            <a:schemeClr val="dk1"/>
          </a:lnRef>
          <a:fillRef idx="0">
            <a:schemeClr val="dk1"/>
          </a:fillRef>
          <a:effectRef idx="2">
            <a:schemeClr val="dk1"/>
          </a:effectRef>
          <a:fontRef idx="minor">
            <a:schemeClr val="tx1"/>
          </a:fontRef>
        </p:style>
      </p:cxnSp>
      <p:cxnSp>
        <p:nvCxnSpPr>
          <p:cNvPr id="20" name="直接箭头连接符 389">
            <a:extLst>
              <a:ext uri="{FF2B5EF4-FFF2-40B4-BE49-F238E27FC236}">
                <a16:creationId xmlns:a16="http://schemas.microsoft.com/office/drawing/2014/main" id="{CAA23215-5451-2544-AD96-FD12DCF834FB}"/>
              </a:ext>
            </a:extLst>
          </p:cNvPr>
          <p:cNvCxnSpPr/>
          <p:nvPr/>
        </p:nvCxnSpPr>
        <p:spPr>
          <a:xfrm>
            <a:off x="4345907" y="4336281"/>
            <a:ext cx="1096560" cy="0"/>
          </a:xfrm>
          <a:prstGeom prst="straightConnector1">
            <a:avLst/>
          </a:prstGeom>
          <a:ln w="12700">
            <a:solidFill>
              <a:srgbClr val="A6A6A6"/>
            </a:solidFill>
            <a:prstDash val="sysDash"/>
            <a:tailEnd type="triangle"/>
          </a:ln>
          <a:effectLst/>
        </p:spPr>
        <p:style>
          <a:lnRef idx="3">
            <a:schemeClr val="dk1"/>
          </a:lnRef>
          <a:fillRef idx="0">
            <a:schemeClr val="dk1"/>
          </a:fillRef>
          <a:effectRef idx="2">
            <a:schemeClr val="dk1"/>
          </a:effectRef>
          <a:fontRef idx="minor">
            <a:schemeClr val="tx1"/>
          </a:fontRef>
        </p:style>
      </p:cxnSp>
      <p:cxnSp>
        <p:nvCxnSpPr>
          <p:cNvPr id="21" name="直接箭头连接符 390">
            <a:extLst>
              <a:ext uri="{FF2B5EF4-FFF2-40B4-BE49-F238E27FC236}">
                <a16:creationId xmlns:a16="http://schemas.microsoft.com/office/drawing/2014/main" id="{CF159678-D8FC-6342-BADC-5B8E8E7ED126}"/>
              </a:ext>
            </a:extLst>
          </p:cNvPr>
          <p:cNvCxnSpPr/>
          <p:nvPr/>
        </p:nvCxnSpPr>
        <p:spPr>
          <a:xfrm flipV="1">
            <a:off x="4685071" y="5035447"/>
            <a:ext cx="859631" cy="0"/>
          </a:xfrm>
          <a:prstGeom prst="straightConnector1">
            <a:avLst/>
          </a:prstGeom>
          <a:ln w="12700">
            <a:solidFill>
              <a:srgbClr val="A6A6A6"/>
            </a:solidFill>
            <a:prstDash val="sysDash"/>
            <a:tailEnd type="triangle"/>
          </a:ln>
          <a:effectLst/>
        </p:spPr>
        <p:style>
          <a:lnRef idx="3">
            <a:schemeClr val="dk1"/>
          </a:lnRef>
          <a:fillRef idx="0">
            <a:schemeClr val="dk1"/>
          </a:fillRef>
          <a:effectRef idx="2">
            <a:schemeClr val="dk1"/>
          </a:effectRef>
          <a:fontRef idx="minor">
            <a:schemeClr val="tx1"/>
          </a:fontRef>
        </p:style>
      </p:cxnSp>
      <p:cxnSp>
        <p:nvCxnSpPr>
          <p:cNvPr id="22" name="直接箭头连接符 391">
            <a:extLst>
              <a:ext uri="{FF2B5EF4-FFF2-40B4-BE49-F238E27FC236}">
                <a16:creationId xmlns:a16="http://schemas.microsoft.com/office/drawing/2014/main" id="{DF76C440-8A97-3A48-B08E-B17ADD25CA5A}"/>
              </a:ext>
            </a:extLst>
          </p:cNvPr>
          <p:cNvCxnSpPr/>
          <p:nvPr/>
        </p:nvCxnSpPr>
        <p:spPr>
          <a:xfrm>
            <a:off x="5041074" y="5734612"/>
            <a:ext cx="612583" cy="0"/>
          </a:xfrm>
          <a:prstGeom prst="straightConnector1">
            <a:avLst/>
          </a:prstGeom>
          <a:ln w="12700">
            <a:solidFill>
              <a:srgbClr val="A6A6A6"/>
            </a:solidFill>
            <a:prstDash val="sysDash"/>
            <a:tailEnd type="triangle"/>
          </a:ln>
          <a:effectLst/>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04520F83-D2D2-C247-872C-C8D9F2C23D17}"/>
              </a:ext>
            </a:extLst>
          </p:cNvPr>
          <p:cNvSpPr/>
          <p:nvPr/>
        </p:nvSpPr>
        <p:spPr>
          <a:xfrm>
            <a:off x="5681724" y="5536196"/>
            <a:ext cx="1005403" cy="338554"/>
          </a:xfrm>
          <a:prstGeom prst="rect">
            <a:avLst/>
          </a:prstGeom>
        </p:spPr>
        <p:txBody>
          <a:bodyPr wrap="none">
            <a:spAutoFit/>
          </a:bodyPr>
          <a:lstStyle/>
          <a:p>
            <a:pPr algn="ctr" defTabSz="1219170" eaLnBrk="0" latinLnBrk="1" hangingPunct="0">
              <a:spcBef>
                <a:spcPct val="20000"/>
              </a:spcBef>
              <a:defRPr/>
            </a:pPr>
            <a:r>
              <a:rPr lang="zh-CN" altLang="en-US"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rPr>
              <a:t>物质基础</a:t>
            </a:r>
            <a:endParaRPr lang="en-US" altLang="zh-CN"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4" name="圆角矩形 23">
            <a:extLst>
              <a:ext uri="{FF2B5EF4-FFF2-40B4-BE49-F238E27FC236}">
                <a16:creationId xmlns:a16="http://schemas.microsoft.com/office/drawing/2014/main" id="{11DD85F8-0501-3D47-A74E-FFE1E49ED198}"/>
              </a:ext>
            </a:extLst>
          </p:cNvPr>
          <p:cNvSpPr/>
          <p:nvPr/>
        </p:nvSpPr>
        <p:spPr>
          <a:xfrm>
            <a:off x="6790016" y="5545548"/>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薪酬</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5" name="圆角矩形 24">
            <a:extLst>
              <a:ext uri="{FF2B5EF4-FFF2-40B4-BE49-F238E27FC236}">
                <a16:creationId xmlns:a16="http://schemas.microsoft.com/office/drawing/2014/main" id="{0A36C909-7168-A948-ADBD-94A339442F86}"/>
              </a:ext>
            </a:extLst>
          </p:cNvPr>
          <p:cNvSpPr/>
          <p:nvPr/>
        </p:nvSpPr>
        <p:spPr>
          <a:xfrm>
            <a:off x="7460571" y="5551139"/>
            <a:ext cx="692436"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绩效</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6" name="圆角矩形 25">
            <a:extLst>
              <a:ext uri="{FF2B5EF4-FFF2-40B4-BE49-F238E27FC236}">
                <a16:creationId xmlns:a16="http://schemas.microsoft.com/office/drawing/2014/main" id="{C639EB23-3CAE-4341-AED2-2CBF7AD918F7}"/>
              </a:ext>
            </a:extLst>
          </p:cNvPr>
          <p:cNvSpPr/>
          <p:nvPr/>
        </p:nvSpPr>
        <p:spPr>
          <a:xfrm>
            <a:off x="8233232" y="5548304"/>
            <a:ext cx="684944"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squar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资源</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7" name="矩形 26">
            <a:extLst>
              <a:ext uri="{FF2B5EF4-FFF2-40B4-BE49-F238E27FC236}">
                <a16:creationId xmlns:a16="http://schemas.microsoft.com/office/drawing/2014/main" id="{D74147C2-B46C-6C4F-8387-E45BD656B511}"/>
              </a:ext>
            </a:extLst>
          </p:cNvPr>
          <p:cNvSpPr/>
          <p:nvPr/>
        </p:nvSpPr>
        <p:spPr>
          <a:xfrm>
            <a:off x="5552192" y="4838090"/>
            <a:ext cx="1620957" cy="338554"/>
          </a:xfrm>
          <a:prstGeom prst="rect">
            <a:avLst/>
          </a:prstGeom>
        </p:spPr>
        <p:txBody>
          <a:bodyPr wrap="none">
            <a:spAutoFit/>
          </a:bodyPr>
          <a:lstStyle/>
          <a:p>
            <a:pPr algn="ctr" defTabSz="1219170" eaLnBrk="0" latinLnBrk="1" hangingPunct="0">
              <a:spcBef>
                <a:spcPct val="20000"/>
              </a:spcBef>
              <a:defRPr/>
            </a:pPr>
            <a:r>
              <a:rPr lang="zh-CN" altLang="en-US"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rPr>
              <a:t>温度与情感关怀</a:t>
            </a:r>
            <a:endParaRPr lang="en-US" altLang="zh-CN"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8" name="圆角矩形 27">
            <a:extLst>
              <a:ext uri="{FF2B5EF4-FFF2-40B4-BE49-F238E27FC236}">
                <a16:creationId xmlns:a16="http://schemas.microsoft.com/office/drawing/2014/main" id="{CA7718CE-C363-B545-AF10-85BC251982C7}"/>
              </a:ext>
            </a:extLst>
          </p:cNvPr>
          <p:cNvSpPr/>
          <p:nvPr/>
        </p:nvSpPr>
        <p:spPr>
          <a:xfrm>
            <a:off x="7270534" y="4830830"/>
            <a:ext cx="1072512"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工作与生活</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29" name="圆角矩形 28">
            <a:extLst>
              <a:ext uri="{FF2B5EF4-FFF2-40B4-BE49-F238E27FC236}">
                <a16:creationId xmlns:a16="http://schemas.microsoft.com/office/drawing/2014/main" id="{4BB5E132-FFE4-2F44-B50C-4311F3E4F87D}"/>
              </a:ext>
            </a:extLst>
          </p:cNvPr>
          <p:cNvSpPr/>
          <p:nvPr/>
        </p:nvSpPr>
        <p:spPr>
          <a:xfrm>
            <a:off x="9199755" y="4830830"/>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认可</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0" name="圆角矩形 29">
            <a:extLst>
              <a:ext uri="{FF2B5EF4-FFF2-40B4-BE49-F238E27FC236}">
                <a16:creationId xmlns:a16="http://schemas.microsoft.com/office/drawing/2014/main" id="{30E49D1C-E2E6-1049-8707-F1973C26F054}"/>
              </a:ext>
            </a:extLst>
          </p:cNvPr>
          <p:cNvSpPr/>
          <p:nvPr/>
        </p:nvSpPr>
        <p:spPr>
          <a:xfrm>
            <a:off x="8495218" y="4830830"/>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福利</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1" name="矩形 30">
            <a:extLst>
              <a:ext uri="{FF2B5EF4-FFF2-40B4-BE49-F238E27FC236}">
                <a16:creationId xmlns:a16="http://schemas.microsoft.com/office/drawing/2014/main" id="{E760A28A-E8AE-3748-8BA7-A04DDEEE7A81}"/>
              </a:ext>
            </a:extLst>
          </p:cNvPr>
          <p:cNvSpPr/>
          <p:nvPr/>
        </p:nvSpPr>
        <p:spPr>
          <a:xfrm>
            <a:off x="5461598" y="4139984"/>
            <a:ext cx="1620957" cy="338554"/>
          </a:xfrm>
          <a:prstGeom prst="rect">
            <a:avLst/>
          </a:prstGeom>
        </p:spPr>
        <p:txBody>
          <a:bodyPr wrap="none">
            <a:spAutoFit/>
          </a:bodyPr>
          <a:lstStyle/>
          <a:p>
            <a:pPr algn="ctr" defTabSz="1219170" eaLnBrk="0" latinLnBrk="1" hangingPunct="0">
              <a:spcBef>
                <a:spcPct val="20000"/>
              </a:spcBef>
              <a:defRPr/>
            </a:pPr>
            <a:r>
              <a:rPr lang="zh-CN" altLang="en-US"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rPr>
              <a:t>目标感与使命感</a:t>
            </a:r>
            <a:endParaRPr lang="en-US" altLang="zh-CN"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2" name="圆角矩形 31">
            <a:extLst>
              <a:ext uri="{FF2B5EF4-FFF2-40B4-BE49-F238E27FC236}">
                <a16:creationId xmlns:a16="http://schemas.microsoft.com/office/drawing/2014/main" id="{FAB45921-A41A-664F-9743-22FB9645560E}"/>
              </a:ext>
            </a:extLst>
          </p:cNvPr>
          <p:cNvSpPr/>
          <p:nvPr/>
        </p:nvSpPr>
        <p:spPr>
          <a:xfrm>
            <a:off x="7272236" y="4143598"/>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责任</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3" name="圆角矩形 32">
            <a:extLst>
              <a:ext uri="{FF2B5EF4-FFF2-40B4-BE49-F238E27FC236}">
                <a16:creationId xmlns:a16="http://schemas.microsoft.com/office/drawing/2014/main" id="{8CFEB6C0-039C-8B4F-98F2-59F06792DF03}"/>
              </a:ext>
            </a:extLst>
          </p:cNvPr>
          <p:cNvSpPr/>
          <p:nvPr/>
        </p:nvSpPr>
        <p:spPr>
          <a:xfrm>
            <a:off x="7976923" y="4143598"/>
            <a:ext cx="726279"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成就感</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4" name="圆角矩形 33">
            <a:extLst>
              <a:ext uri="{FF2B5EF4-FFF2-40B4-BE49-F238E27FC236}">
                <a16:creationId xmlns:a16="http://schemas.microsoft.com/office/drawing/2014/main" id="{DB905121-B64B-BB49-BA31-2E543730CC28}"/>
              </a:ext>
            </a:extLst>
          </p:cNvPr>
          <p:cNvSpPr/>
          <p:nvPr/>
        </p:nvSpPr>
        <p:spPr>
          <a:xfrm>
            <a:off x="8851529" y="4143598"/>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愿景激励</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5" name="圆角矩形 34">
            <a:extLst>
              <a:ext uri="{FF2B5EF4-FFF2-40B4-BE49-F238E27FC236}">
                <a16:creationId xmlns:a16="http://schemas.microsoft.com/office/drawing/2014/main" id="{72F89D96-359A-3E49-8146-01192837C8CE}"/>
              </a:ext>
            </a:extLst>
          </p:cNvPr>
          <p:cNvSpPr/>
          <p:nvPr/>
        </p:nvSpPr>
        <p:spPr>
          <a:xfrm>
            <a:off x="9891147" y="4143598"/>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企业文化</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6" name="矩形 35">
            <a:extLst>
              <a:ext uri="{FF2B5EF4-FFF2-40B4-BE49-F238E27FC236}">
                <a16:creationId xmlns:a16="http://schemas.microsoft.com/office/drawing/2014/main" id="{42FCD834-1353-9A47-93C1-E40183D36528}"/>
              </a:ext>
            </a:extLst>
          </p:cNvPr>
          <p:cNvSpPr/>
          <p:nvPr/>
        </p:nvSpPr>
        <p:spPr>
          <a:xfrm>
            <a:off x="5397296" y="3441879"/>
            <a:ext cx="1005403" cy="338554"/>
          </a:xfrm>
          <a:prstGeom prst="rect">
            <a:avLst/>
          </a:prstGeom>
        </p:spPr>
        <p:txBody>
          <a:bodyPr wrap="none">
            <a:spAutoFit/>
          </a:bodyPr>
          <a:lstStyle/>
          <a:p>
            <a:pPr algn="ctr" defTabSz="1219170" eaLnBrk="0" latinLnBrk="1" hangingPunct="0">
              <a:spcBef>
                <a:spcPct val="20000"/>
              </a:spcBef>
              <a:defRPr/>
            </a:pPr>
            <a:r>
              <a:rPr lang="zh-CN" altLang="en-US"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rPr>
              <a:t>有效沟通</a:t>
            </a:r>
            <a:endParaRPr lang="en-US" altLang="zh-CN"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7" name="圆角矩形 36">
            <a:extLst>
              <a:ext uri="{FF2B5EF4-FFF2-40B4-BE49-F238E27FC236}">
                <a16:creationId xmlns:a16="http://schemas.microsoft.com/office/drawing/2014/main" id="{2530B061-3D22-DE41-95AE-34A76C059F98}"/>
              </a:ext>
            </a:extLst>
          </p:cNvPr>
          <p:cNvSpPr/>
          <p:nvPr/>
        </p:nvSpPr>
        <p:spPr>
          <a:xfrm>
            <a:off x="6484342" y="3418486"/>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制度流程</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8" name="圆角矩形 37">
            <a:extLst>
              <a:ext uri="{FF2B5EF4-FFF2-40B4-BE49-F238E27FC236}">
                <a16:creationId xmlns:a16="http://schemas.microsoft.com/office/drawing/2014/main" id="{B14614AD-A9AA-D843-94B7-5C3ADAF8CD61}"/>
              </a:ext>
            </a:extLst>
          </p:cNvPr>
          <p:cNvSpPr/>
          <p:nvPr/>
        </p:nvSpPr>
        <p:spPr>
          <a:xfrm>
            <a:off x="7525885" y="3412810"/>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领导风格</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39" name="圆角矩形 38">
            <a:extLst>
              <a:ext uri="{FF2B5EF4-FFF2-40B4-BE49-F238E27FC236}">
                <a16:creationId xmlns:a16="http://schemas.microsoft.com/office/drawing/2014/main" id="{CAFC957A-6470-CC4A-A80B-08EDC8073A46}"/>
              </a:ext>
            </a:extLst>
          </p:cNvPr>
          <p:cNvSpPr/>
          <p:nvPr/>
        </p:nvSpPr>
        <p:spPr>
          <a:xfrm>
            <a:off x="8573265" y="3407132"/>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同事合作</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0" name="圆角矩形 39">
            <a:extLst>
              <a:ext uri="{FF2B5EF4-FFF2-40B4-BE49-F238E27FC236}">
                <a16:creationId xmlns:a16="http://schemas.microsoft.com/office/drawing/2014/main" id="{12C34E07-B904-944D-ADF9-EF156B547BBB}"/>
              </a:ext>
            </a:extLst>
          </p:cNvPr>
          <p:cNvSpPr/>
          <p:nvPr/>
        </p:nvSpPr>
        <p:spPr>
          <a:xfrm>
            <a:off x="9622590" y="3401456"/>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信任</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1" name="矩形 40">
            <a:extLst>
              <a:ext uri="{FF2B5EF4-FFF2-40B4-BE49-F238E27FC236}">
                <a16:creationId xmlns:a16="http://schemas.microsoft.com/office/drawing/2014/main" id="{0CCFC4EA-6A40-784D-B063-3FF467A55FD0}"/>
              </a:ext>
            </a:extLst>
          </p:cNvPr>
          <p:cNvSpPr/>
          <p:nvPr/>
        </p:nvSpPr>
        <p:spPr>
          <a:xfrm>
            <a:off x="5258959" y="2743772"/>
            <a:ext cx="1005403" cy="338554"/>
          </a:xfrm>
          <a:prstGeom prst="rect">
            <a:avLst/>
          </a:prstGeom>
        </p:spPr>
        <p:txBody>
          <a:bodyPr wrap="none">
            <a:spAutoFit/>
          </a:bodyPr>
          <a:lstStyle/>
          <a:p>
            <a:pPr algn="ctr" defTabSz="1219170" eaLnBrk="0" latinLnBrk="1" hangingPunct="0">
              <a:spcBef>
                <a:spcPct val="20000"/>
              </a:spcBef>
              <a:defRPr/>
            </a:pPr>
            <a:r>
              <a:rPr lang="zh-CN" altLang="en-US"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rPr>
              <a:t>成长机会</a:t>
            </a:r>
            <a:endParaRPr lang="en-US" altLang="zh-CN" sz="1600" b="1" kern="0" dirty="0">
              <a:solidFill>
                <a:srgbClr val="222D47"/>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2" name="圆角矩形 41">
            <a:extLst>
              <a:ext uri="{FF2B5EF4-FFF2-40B4-BE49-F238E27FC236}">
                <a16:creationId xmlns:a16="http://schemas.microsoft.com/office/drawing/2014/main" id="{777E67DA-357B-2448-A526-90918300FCE1}"/>
              </a:ext>
            </a:extLst>
          </p:cNvPr>
          <p:cNvSpPr/>
          <p:nvPr/>
        </p:nvSpPr>
        <p:spPr>
          <a:xfrm>
            <a:off x="6484342" y="2724016"/>
            <a:ext cx="896015"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发展机会</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3" name="圆角矩形 42">
            <a:extLst>
              <a:ext uri="{FF2B5EF4-FFF2-40B4-BE49-F238E27FC236}">
                <a16:creationId xmlns:a16="http://schemas.microsoft.com/office/drawing/2014/main" id="{6F43080D-9AFE-D348-9385-FFC6FA226BCD}"/>
              </a:ext>
            </a:extLst>
          </p:cNvPr>
          <p:cNvSpPr/>
          <p:nvPr/>
        </p:nvSpPr>
        <p:spPr>
          <a:xfrm>
            <a:off x="7528752" y="2724016"/>
            <a:ext cx="558330"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培训</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4" name="圆角矩形 43">
            <a:extLst>
              <a:ext uri="{FF2B5EF4-FFF2-40B4-BE49-F238E27FC236}">
                <a16:creationId xmlns:a16="http://schemas.microsoft.com/office/drawing/2014/main" id="{67B9CAE2-4A79-1E47-A7C3-CFC7154E1DE3}"/>
              </a:ext>
            </a:extLst>
          </p:cNvPr>
          <p:cNvSpPr/>
          <p:nvPr/>
        </p:nvSpPr>
        <p:spPr>
          <a:xfrm>
            <a:off x="8220874" y="2724016"/>
            <a:ext cx="726279" cy="329098"/>
          </a:xfrm>
          <a:prstGeom prst="roundRect">
            <a:avLst/>
          </a:prstGeom>
          <a:solidFill>
            <a:schemeClr val="tx2"/>
          </a:solid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zh-CN" altLang="en-US"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rPr>
              <a:t>挑战性</a:t>
            </a:r>
            <a:endParaRPr lang="en-US" altLang="zh-CN" sz="1333" b="1" kern="0" dirty="0">
              <a:solidFill>
                <a:prstClr val="white"/>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45" name="组合 44">
            <a:extLst>
              <a:ext uri="{FF2B5EF4-FFF2-40B4-BE49-F238E27FC236}">
                <a16:creationId xmlns:a16="http://schemas.microsoft.com/office/drawing/2014/main" id="{C01F5C3A-DD93-CE47-9F7B-DDDE98D3DEE8}"/>
              </a:ext>
            </a:extLst>
          </p:cNvPr>
          <p:cNvGrpSpPr/>
          <p:nvPr/>
        </p:nvGrpSpPr>
        <p:grpSpPr>
          <a:xfrm>
            <a:off x="9886851" y="2449743"/>
            <a:ext cx="1101216" cy="1101216"/>
            <a:chOff x="7092966" y="1621026"/>
            <a:chExt cx="825912" cy="825912"/>
          </a:xfrm>
        </p:grpSpPr>
        <p:sp>
          <p:nvSpPr>
            <p:cNvPr id="46" name="椭圆 45">
              <a:extLst>
                <a:ext uri="{FF2B5EF4-FFF2-40B4-BE49-F238E27FC236}">
                  <a16:creationId xmlns:a16="http://schemas.microsoft.com/office/drawing/2014/main" id="{9F9E64DB-3C6D-B544-8166-896C6FF1A3A3}"/>
                </a:ext>
              </a:extLst>
            </p:cNvPr>
            <p:cNvSpPr/>
            <p:nvPr/>
          </p:nvSpPr>
          <p:spPr>
            <a:xfrm>
              <a:off x="7092966" y="1621026"/>
              <a:ext cx="825912" cy="825912"/>
            </a:xfrm>
            <a:prstGeom prst="ellipse">
              <a:avLst/>
            </a:prstGeom>
            <a:solidFill>
              <a:schemeClr val="bg1">
                <a:lumMod val="95000"/>
              </a:schemeClr>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kumimoji="1" lang="zh-CN" altLang="en-US" sz="2400"/>
            </a:p>
          </p:txBody>
        </p:sp>
        <p:sp>
          <p:nvSpPr>
            <p:cNvPr id="47" name="矩形 46">
              <a:extLst>
                <a:ext uri="{FF2B5EF4-FFF2-40B4-BE49-F238E27FC236}">
                  <a16:creationId xmlns:a16="http://schemas.microsoft.com/office/drawing/2014/main" id="{9B89B8C4-75F7-BA4D-8E1B-EA01703E4BC6}"/>
                </a:ext>
              </a:extLst>
            </p:cNvPr>
            <p:cNvSpPr/>
            <p:nvPr/>
          </p:nvSpPr>
          <p:spPr>
            <a:xfrm>
              <a:off x="7148478" y="1821754"/>
              <a:ext cx="701153" cy="407900"/>
            </a:xfrm>
            <a:prstGeom prst="rect">
              <a:avLst/>
            </a:prstGeom>
          </p:spPr>
          <p:txBody>
            <a:bodyPr wrap="none">
              <a:spAutoFit/>
            </a:bodyPr>
            <a:lstStyle/>
            <a:p>
              <a:pPr algn="ctr" defTabSz="1219170">
                <a:defRPr/>
              </a:pPr>
              <a:r>
                <a:rPr lang="zh-CN" altLang="en-US" sz="1467" b="1" dirty="0">
                  <a:solidFill>
                    <a:srgbClr val="373059"/>
                  </a:solidFill>
                  <a:latin typeface="微软雅黑" panose="020B0503020204020204" pitchFamily="34" charset="-122"/>
                  <a:ea typeface="微软雅黑" panose="020B0503020204020204" pitchFamily="34" charset="-122"/>
                </a:rPr>
                <a:t>五大因素</a:t>
              </a:r>
              <a:endParaRPr lang="en-US" altLang="zh-CN" sz="1467" b="1" dirty="0">
                <a:solidFill>
                  <a:srgbClr val="373059"/>
                </a:solidFill>
                <a:latin typeface="微软雅黑" panose="020B0503020204020204" pitchFamily="34" charset="-122"/>
                <a:ea typeface="微软雅黑" panose="020B0503020204020204" pitchFamily="34" charset="-122"/>
              </a:endParaRPr>
            </a:p>
            <a:p>
              <a:pPr algn="ctr" defTabSz="1219170">
                <a:defRPr/>
              </a:pPr>
              <a:r>
                <a:rPr lang="zh-CN" altLang="en-US" sz="1467" b="1" dirty="0">
                  <a:solidFill>
                    <a:srgbClr val="373059"/>
                  </a:solidFill>
                  <a:latin typeface="微软雅黑" panose="020B0503020204020204" pitchFamily="34" charset="-122"/>
                  <a:ea typeface="微软雅黑" panose="020B0503020204020204" pitchFamily="34" charset="-122"/>
                </a:rPr>
                <a:t>十七维度</a:t>
              </a:r>
            </a:p>
          </p:txBody>
        </p:sp>
      </p:grpSp>
    </p:spTree>
    <p:extLst>
      <p:ext uri="{BB962C8B-B14F-4D97-AF65-F5344CB8AC3E}">
        <p14:creationId xmlns:p14="http://schemas.microsoft.com/office/powerpoint/2010/main" val="806859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940460" cy="491919"/>
          </a:xfrm>
        </p:spPr>
        <p:txBody>
          <a:bodyPr/>
          <a:lstStyle/>
          <a:p>
            <a:r>
              <a:rPr lang="zh-CN" altLang="en-US" dirty="0"/>
              <a:t>风电事业部</a:t>
            </a:r>
            <a:r>
              <a:rPr lang="en-US" altLang="zh-CN" dirty="0"/>
              <a:t>-</a:t>
            </a:r>
            <a:r>
              <a:rPr lang="zh-CN" altLang="en-US" dirty="0"/>
              <a:t>三级部门：敬业度细分维度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对比风电事业部的三级部门员工敬业度细分维度，可以发现，热处理分厂员工在努力、留任维度得分均为最低，主齿轮箱设备动力部员工在赞扬维度得分最低，三分厂员工在企业赋能度维度上得分最低。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60</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587371" y="4517252"/>
          <a:ext cx="11228010" cy="1804919"/>
        </p:xfrm>
        <a:graphic>
          <a:graphicData uri="http://schemas.openxmlformats.org/drawingml/2006/table">
            <a:tbl>
              <a:tblPr firstRow="1" bandRow="1">
                <a:tableStyleId>{5C22544A-7EE6-4342-B048-85BDC9FD1C3A}</a:tableStyleId>
              </a:tblPr>
              <a:tblGrid>
                <a:gridCol w="1122801">
                  <a:extLst>
                    <a:ext uri="{9D8B030D-6E8A-4147-A177-3AD203B41FA5}">
                      <a16:colId xmlns:a16="http://schemas.microsoft.com/office/drawing/2014/main" val="3241909716"/>
                    </a:ext>
                  </a:extLst>
                </a:gridCol>
                <a:gridCol w="1122801">
                  <a:extLst>
                    <a:ext uri="{9D8B030D-6E8A-4147-A177-3AD203B41FA5}">
                      <a16:colId xmlns:a16="http://schemas.microsoft.com/office/drawing/2014/main" val="2677175800"/>
                    </a:ext>
                  </a:extLst>
                </a:gridCol>
                <a:gridCol w="1122801">
                  <a:extLst>
                    <a:ext uri="{9D8B030D-6E8A-4147-A177-3AD203B41FA5}">
                      <a16:colId xmlns:a16="http://schemas.microsoft.com/office/drawing/2014/main" val="1693811407"/>
                    </a:ext>
                  </a:extLst>
                </a:gridCol>
                <a:gridCol w="1122801">
                  <a:extLst>
                    <a:ext uri="{9D8B030D-6E8A-4147-A177-3AD203B41FA5}">
                      <a16:colId xmlns:a16="http://schemas.microsoft.com/office/drawing/2014/main" val="964091189"/>
                    </a:ext>
                  </a:extLst>
                </a:gridCol>
                <a:gridCol w="1122801">
                  <a:extLst>
                    <a:ext uri="{9D8B030D-6E8A-4147-A177-3AD203B41FA5}">
                      <a16:colId xmlns:a16="http://schemas.microsoft.com/office/drawing/2014/main" val="60592667"/>
                    </a:ext>
                  </a:extLst>
                </a:gridCol>
                <a:gridCol w="1122801">
                  <a:extLst>
                    <a:ext uri="{9D8B030D-6E8A-4147-A177-3AD203B41FA5}">
                      <a16:colId xmlns:a16="http://schemas.microsoft.com/office/drawing/2014/main" val="85556734"/>
                    </a:ext>
                  </a:extLst>
                </a:gridCol>
                <a:gridCol w="1122801">
                  <a:extLst>
                    <a:ext uri="{9D8B030D-6E8A-4147-A177-3AD203B41FA5}">
                      <a16:colId xmlns:a16="http://schemas.microsoft.com/office/drawing/2014/main" val="1921752559"/>
                    </a:ext>
                  </a:extLst>
                </a:gridCol>
                <a:gridCol w="1122801">
                  <a:extLst>
                    <a:ext uri="{9D8B030D-6E8A-4147-A177-3AD203B41FA5}">
                      <a16:colId xmlns:a16="http://schemas.microsoft.com/office/drawing/2014/main" val="3262084184"/>
                    </a:ext>
                  </a:extLst>
                </a:gridCol>
                <a:gridCol w="1122801">
                  <a:extLst>
                    <a:ext uri="{9D8B030D-6E8A-4147-A177-3AD203B41FA5}">
                      <a16:colId xmlns:a16="http://schemas.microsoft.com/office/drawing/2014/main" val="356049082"/>
                    </a:ext>
                  </a:extLst>
                </a:gridCol>
                <a:gridCol w="1122801">
                  <a:extLst>
                    <a:ext uri="{9D8B030D-6E8A-4147-A177-3AD203B41FA5}">
                      <a16:colId xmlns:a16="http://schemas.microsoft.com/office/drawing/2014/main" val="3025037955"/>
                    </a:ext>
                  </a:extLst>
                </a:gridCol>
              </a:tblGrid>
              <a:tr h="425243">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三级部门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一分厂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二分厂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三分厂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主齿轮箱设备动力部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主齿轮箱制控部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后市场部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理化质量检验部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主齿轮箱质量检验部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82.30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82.47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81.93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84.87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87.34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86.93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85.17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88.39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85.49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85.11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84.71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85.26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85.57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85.29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89.69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88.67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85.51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83.57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83.44 </a:t>
                      </a:r>
                    </a:p>
                  </a:txBody>
                  <a:tcPr marL="7620" marR="7620" marT="7620" marB="0" anchor="ctr">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83.70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83.16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83.92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86.18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87.24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87.25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82.49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82.11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81.81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82.18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83.82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83.16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82.94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86.77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84.25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1944346217"/>
              </p:ext>
            </p:extLst>
          </p:nvPr>
        </p:nvGraphicFramePr>
        <p:xfrm>
          <a:off x="446029" y="1579770"/>
          <a:ext cx="11501835" cy="2937482"/>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342175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775868" cy="491919"/>
          </a:xfrm>
        </p:spPr>
        <p:txBody>
          <a:bodyPr/>
          <a:lstStyle/>
          <a:p>
            <a:r>
              <a:rPr lang="zh-CN" altLang="en-US" dirty="0"/>
              <a:t>风电事业部</a:t>
            </a:r>
            <a:r>
              <a:rPr lang="en-US" altLang="zh-CN" dirty="0"/>
              <a:t>-</a:t>
            </a:r>
            <a:r>
              <a:rPr lang="zh-CN" altLang="en-US" dirty="0"/>
              <a:t>三级部门：满意度五大维度</a:t>
            </a:r>
          </a:p>
        </p:txBody>
      </p:sp>
      <p:sp>
        <p:nvSpPr>
          <p:cNvPr id="3" name="内容占位符 2"/>
          <p:cNvSpPr>
            <a:spLocks noGrp="1"/>
          </p:cNvSpPr>
          <p:nvPr>
            <p:ph idx="1"/>
          </p:nvPr>
        </p:nvSpPr>
        <p:spPr>
          <a:xfrm>
            <a:off x="490306" y="1091186"/>
            <a:ext cx="11148317" cy="4254884"/>
          </a:xfrm>
        </p:spPr>
        <p:txBody>
          <a:bodyPr/>
          <a:lstStyle/>
          <a:p>
            <a:pPr fontAlgn="ctr"/>
            <a:r>
              <a:rPr kumimoji="1" lang="zh-CN" altLang="en-US" dirty="0">
                <a:latin typeface="Microsoft YaHei" charset="-122"/>
                <a:ea typeface="Microsoft YaHei" charset="-122"/>
                <a:cs typeface="Microsoft YaHei" charset="-122"/>
              </a:rPr>
              <a:t>对比风电事业部的三级部门员工满意度细分维度，可以发现，三分厂员工在有效沟通、目标感与使命感以及温度与情感关怀三个维度上的得分均为最低，热处理分厂员工在成长机会维度上的得分均最低。二分厂员工在物质基础维度上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61</a:t>
            </a:fld>
            <a:endParaRPr lang="zh-CN" altLang="en-US" dirty="0"/>
          </a:p>
        </p:txBody>
      </p:sp>
      <p:graphicFrame>
        <p:nvGraphicFramePr>
          <p:cNvPr id="36" name="图表 35"/>
          <p:cNvGraphicFramePr/>
          <p:nvPr>
            <p:extLst>
              <p:ext uri="{D42A27DB-BD31-4B8C-83A1-F6EECF244321}">
                <p14:modId xmlns:p14="http://schemas.microsoft.com/office/powerpoint/2010/main" val="3641371213"/>
              </p:ext>
            </p:extLst>
          </p:nvPr>
        </p:nvGraphicFramePr>
        <p:xfrm>
          <a:off x="368510" y="1512723"/>
          <a:ext cx="11700976" cy="2843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587370" y="4192978"/>
          <a:ext cx="11263256" cy="2124102"/>
        </p:xfrm>
        <a:graphic>
          <a:graphicData uri="http://schemas.openxmlformats.org/drawingml/2006/table">
            <a:tbl>
              <a:tblPr firstRow="1" bandRow="1">
                <a:tableStyleId>{5C22544A-7EE6-4342-B048-85BDC9FD1C3A}</a:tableStyleId>
              </a:tblPr>
              <a:tblGrid>
                <a:gridCol w="1187054">
                  <a:extLst>
                    <a:ext uri="{9D8B030D-6E8A-4147-A177-3AD203B41FA5}">
                      <a16:colId xmlns:a16="http://schemas.microsoft.com/office/drawing/2014/main" val="3241909716"/>
                    </a:ext>
                  </a:extLst>
                </a:gridCol>
                <a:gridCol w="1119578">
                  <a:extLst>
                    <a:ext uri="{9D8B030D-6E8A-4147-A177-3AD203B41FA5}">
                      <a16:colId xmlns:a16="http://schemas.microsoft.com/office/drawing/2014/main" val="3805114762"/>
                    </a:ext>
                  </a:extLst>
                </a:gridCol>
                <a:gridCol w="1119578">
                  <a:extLst>
                    <a:ext uri="{9D8B030D-6E8A-4147-A177-3AD203B41FA5}">
                      <a16:colId xmlns:a16="http://schemas.microsoft.com/office/drawing/2014/main" val="433036177"/>
                    </a:ext>
                  </a:extLst>
                </a:gridCol>
                <a:gridCol w="1119578">
                  <a:extLst>
                    <a:ext uri="{9D8B030D-6E8A-4147-A177-3AD203B41FA5}">
                      <a16:colId xmlns:a16="http://schemas.microsoft.com/office/drawing/2014/main" val="2509125836"/>
                    </a:ext>
                  </a:extLst>
                </a:gridCol>
                <a:gridCol w="1119578">
                  <a:extLst>
                    <a:ext uri="{9D8B030D-6E8A-4147-A177-3AD203B41FA5}">
                      <a16:colId xmlns:a16="http://schemas.microsoft.com/office/drawing/2014/main" val="3122910934"/>
                    </a:ext>
                  </a:extLst>
                </a:gridCol>
                <a:gridCol w="1119578">
                  <a:extLst>
                    <a:ext uri="{9D8B030D-6E8A-4147-A177-3AD203B41FA5}">
                      <a16:colId xmlns:a16="http://schemas.microsoft.com/office/drawing/2014/main" val="1044154361"/>
                    </a:ext>
                  </a:extLst>
                </a:gridCol>
                <a:gridCol w="1119578">
                  <a:extLst>
                    <a:ext uri="{9D8B030D-6E8A-4147-A177-3AD203B41FA5}">
                      <a16:colId xmlns:a16="http://schemas.microsoft.com/office/drawing/2014/main" val="3701348042"/>
                    </a:ext>
                  </a:extLst>
                </a:gridCol>
                <a:gridCol w="1119578">
                  <a:extLst>
                    <a:ext uri="{9D8B030D-6E8A-4147-A177-3AD203B41FA5}">
                      <a16:colId xmlns:a16="http://schemas.microsoft.com/office/drawing/2014/main" val="1324421730"/>
                    </a:ext>
                  </a:extLst>
                </a:gridCol>
                <a:gridCol w="1119578">
                  <a:extLst>
                    <a:ext uri="{9D8B030D-6E8A-4147-A177-3AD203B41FA5}">
                      <a16:colId xmlns:a16="http://schemas.microsoft.com/office/drawing/2014/main" val="4237079941"/>
                    </a:ext>
                  </a:extLst>
                </a:gridCol>
                <a:gridCol w="1119578">
                  <a:extLst>
                    <a:ext uri="{9D8B030D-6E8A-4147-A177-3AD203B41FA5}">
                      <a16:colId xmlns:a16="http://schemas.microsoft.com/office/drawing/2014/main" val="3025037955"/>
                    </a:ext>
                  </a:extLst>
                </a:gridCol>
              </a:tblGrid>
              <a:tr h="420152">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三级部门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一分厂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二分厂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三分厂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主齿轮箱设备动力部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主齿轮箱制控部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后市场部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理化质量检验部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0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主齿轮箱质量检验部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79.46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79.78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79.16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80.89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83.59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83.81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82.65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80.72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80.46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80.82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85.59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84.80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83.90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82.46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82.11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82.28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83.18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83.94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85.24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86.16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85.42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329260811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79.12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78.90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77.94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78.08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78.57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78.73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82.27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83.06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80.55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79.26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79.05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79.41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79.83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80.79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80.80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82.77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5204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风电事业部</a:t>
            </a:r>
            <a:r>
              <a:rPr lang="en-US" altLang="zh-CN" dirty="0"/>
              <a:t>-</a:t>
            </a:r>
            <a:r>
              <a:rPr lang="zh-CN" altLang="en-US" dirty="0"/>
              <a:t>三级部门：满意度细分因素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62</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1488029474"/>
              </p:ext>
            </p:extLst>
          </p:nvPr>
        </p:nvGraphicFramePr>
        <p:xfrm>
          <a:off x="239903" y="1089002"/>
          <a:ext cx="11802742" cy="5357852"/>
        </p:xfrm>
        <a:graphic>
          <a:graphicData uri="http://schemas.openxmlformats.org/drawingml/2006/table">
            <a:tbl>
              <a:tblPr>
                <a:tableStyleId>{7DF18680-E054-41AD-8BC1-D1AEF772440D}</a:tableStyleId>
              </a:tblPr>
              <a:tblGrid>
                <a:gridCol w="2056597">
                  <a:extLst>
                    <a:ext uri="{9D8B030D-6E8A-4147-A177-3AD203B41FA5}">
                      <a16:colId xmlns:a16="http://schemas.microsoft.com/office/drawing/2014/main" val="20000"/>
                    </a:ext>
                  </a:extLst>
                </a:gridCol>
                <a:gridCol w="1082905">
                  <a:extLst>
                    <a:ext uri="{9D8B030D-6E8A-4147-A177-3AD203B41FA5}">
                      <a16:colId xmlns:a16="http://schemas.microsoft.com/office/drawing/2014/main" val="607127426"/>
                    </a:ext>
                  </a:extLst>
                </a:gridCol>
                <a:gridCol w="1082905">
                  <a:extLst>
                    <a:ext uri="{9D8B030D-6E8A-4147-A177-3AD203B41FA5}">
                      <a16:colId xmlns:a16="http://schemas.microsoft.com/office/drawing/2014/main" val="3735278415"/>
                    </a:ext>
                  </a:extLst>
                </a:gridCol>
                <a:gridCol w="1082905">
                  <a:extLst>
                    <a:ext uri="{9D8B030D-6E8A-4147-A177-3AD203B41FA5}">
                      <a16:colId xmlns:a16="http://schemas.microsoft.com/office/drawing/2014/main" val="786340398"/>
                    </a:ext>
                  </a:extLst>
                </a:gridCol>
                <a:gridCol w="1082905">
                  <a:extLst>
                    <a:ext uri="{9D8B030D-6E8A-4147-A177-3AD203B41FA5}">
                      <a16:colId xmlns:a16="http://schemas.microsoft.com/office/drawing/2014/main" val="1584507464"/>
                    </a:ext>
                  </a:extLst>
                </a:gridCol>
                <a:gridCol w="1082905">
                  <a:extLst>
                    <a:ext uri="{9D8B030D-6E8A-4147-A177-3AD203B41FA5}">
                      <a16:colId xmlns:a16="http://schemas.microsoft.com/office/drawing/2014/main" val="2395523798"/>
                    </a:ext>
                  </a:extLst>
                </a:gridCol>
                <a:gridCol w="1082905">
                  <a:extLst>
                    <a:ext uri="{9D8B030D-6E8A-4147-A177-3AD203B41FA5}">
                      <a16:colId xmlns:a16="http://schemas.microsoft.com/office/drawing/2014/main" val="3215451745"/>
                    </a:ext>
                  </a:extLst>
                </a:gridCol>
                <a:gridCol w="1082905">
                  <a:extLst>
                    <a:ext uri="{9D8B030D-6E8A-4147-A177-3AD203B41FA5}">
                      <a16:colId xmlns:a16="http://schemas.microsoft.com/office/drawing/2014/main" val="2322013386"/>
                    </a:ext>
                  </a:extLst>
                </a:gridCol>
                <a:gridCol w="1082905">
                  <a:extLst>
                    <a:ext uri="{9D8B030D-6E8A-4147-A177-3AD203B41FA5}">
                      <a16:colId xmlns:a16="http://schemas.microsoft.com/office/drawing/2014/main" val="2547047103"/>
                    </a:ext>
                  </a:extLst>
                </a:gridCol>
                <a:gridCol w="1082905">
                  <a:extLst>
                    <a:ext uri="{9D8B030D-6E8A-4147-A177-3AD203B41FA5}">
                      <a16:colId xmlns:a16="http://schemas.microsoft.com/office/drawing/2014/main" val="20006"/>
                    </a:ext>
                  </a:extLst>
                </a:gridCol>
              </a:tblGrid>
              <a:tr h="432000">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一分厂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二分厂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三分厂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主齿轮箱设备动力部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主齿轮箱制控部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后市场部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理化质量检验部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风电事业部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主齿轮箱质量检验部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80.53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84.47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80.80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87.79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141123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84.12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82.53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82.60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87.72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88.27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88.67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76.71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84.65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630763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553810511"/>
              </p:ext>
            </p:extLst>
          </p:nvPr>
        </p:nvGraphicFramePr>
        <p:xfrm>
          <a:off x="587374" y="1444752"/>
          <a:ext cx="10730126" cy="5120640"/>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885596" cy="491919"/>
          </a:xfrm>
        </p:spPr>
        <p:txBody>
          <a:bodyPr/>
          <a:lstStyle/>
          <a:p>
            <a:r>
              <a:rPr lang="zh-CN" altLang="en-US" dirty="0"/>
              <a:t>工业事业部分类：满意度与敬业度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对比工业事业部员工满意度与敬业度，可以发现，工业总经办员工敬业度与满意度得分均为最低，营销管理员工敬业度得分最高，工业研发员工满意度得分最高。</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63</a:t>
            </a:fld>
            <a:endParaRPr lang="zh-CN" altLang="en-US" dirty="0"/>
          </a:p>
        </p:txBody>
      </p:sp>
      <p:grpSp>
        <p:nvGrpSpPr>
          <p:cNvPr id="4" name="组合 3"/>
          <p:cNvGrpSpPr/>
          <p:nvPr/>
        </p:nvGrpSpPr>
        <p:grpSpPr>
          <a:xfrm>
            <a:off x="1535261" y="3129843"/>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534466" y="2442717"/>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888574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940460" cy="491919"/>
          </a:xfrm>
        </p:spPr>
        <p:txBody>
          <a:bodyPr/>
          <a:lstStyle/>
          <a:p>
            <a:r>
              <a:rPr lang="zh-CN" altLang="en-US" dirty="0"/>
              <a:t>工业事业部分类：敬业度细分维度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对比工业事业部员工敬业度细分维度，可以发现，工业总经办员工的敬业度四个维度得分均为最低。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64</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151532" y="4542430"/>
          <a:ext cx="11859771" cy="1804919"/>
        </p:xfrm>
        <a:graphic>
          <a:graphicData uri="http://schemas.openxmlformats.org/drawingml/2006/table">
            <a:tbl>
              <a:tblPr firstRow="1" bandRow="1">
                <a:tableStyleId>{5C22544A-7EE6-4342-B048-85BDC9FD1C3A}</a:tableStyleId>
              </a:tblPr>
              <a:tblGrid>
                <a:gridCol w="1078161">
                  <a:extLst>
                    <a:ext uri="{9D8B030D-6E8A-4147-A177-3AD203B41FA5}">
                      <a16:colId xmlns:a16="http://schemas.microsoft.com/office/drawing/2014/main" val="3241909716"/>
                    </a:ext>
                  </a:extLst>
                </a:gridCol>
                <a:gridCol w="1078161">
                  <a:extLst>
                    <a:ext uri="{9D8B030D-6E8A-4147-A177-3AD203B41FA5}">
                      <a16:colId xmlns:a16="http://schemas.microsoft.com/office/drawing/2014/main" val="1642499159"/>
                    </a:ext>
                  </a:extLst>
                </a:gridCol>
                <a:gridCol w="1078161">
                  <a:extLst>
                    <a:ext uri="{9D8B030D-6E8A-4147-A177-3AD203B41FA5}">
                      <a16:colId xmlns:a16="http://schemas.microsoft.com/office/drawing/2014/main" val="4197825926"/>
                    </a:ext>
                  </a:extLst>
                </a:gridCol>
                <a:gridCol w="1078161">
                  <a:extLst>
                    <a:ext uri="{9D8B030D-6E8A-4147-A177-3AD203B41FA5}">
                      <a16:colId xmlns:a16="http://schemas.microsoft.com/office/drawing/2014/main" val="3865813828"/>
                    </a:ext>
                  </a:extLst>
                </a:gridCol>
                <a:gridCol w="1078161">
                  <a:extLst>
                    <a:ext uri="{9D8B030D-6E8A-4147-A177-3AD203B41FA5}">
                      <a16:colId xmlns:a16="http://schemas.microsoft.com/office/drawing/2014/main" val="903487949"/>
                    </a:ext>
                  </a:extLst>
                </a:gridCol>
                <a:gridCol w="1078161">
                  <a:extLst>
                    <a:ext uri="{9D8B030D-6E8A-4147-A177-3AD203B41FA5}">
                      <a16:colId xmlns:a16="http://schemas.microsoft.com/office/drawing/2014/main" val="1979591169"/>
                    </a:ext>
                  </a:extLst>
                </a:gridCol>
                <a:gridCol w="1078161">
                  <a:extLst>
                    <a:ext uri="{9D8B030D-6E8A-4147-A177-3AD203B41FA5}">
                      <a16:colId xmlns:a16="http://schemas.microsoft.com/office/drawing/2014/main" val="4257415761"/>
                    </a:ext>
                  </a:extLst>
                </a:gridCol>
                <a:gridCol w="1078161">
                  <a:extLst>
                    <a:ext uri="{9D8B030D-6E8A-4147-A177-3AD203B41FA5}">
                      <a16:colId xmlns:a16="http://schemas.microsoft.com/office/drawing/2014/main" val="251119393"/>
                    </a:ext>
                  </a:extLst>
                </a:gridCol>
                <a:gridCol w="1078161">
                  <a:extLst>
                    <a:ext uri="{9D8B030D-6E8A-4147-A177-3AD203B41FA5}">
                      <a16:colId xmlns:a16="http://schemas.microsoft.com/office/drawing/2014/main" val="1987189262"/>
                    </a:ext>
                  </a:extLst>
                </a:gridCol>
                <a:gridCol w="1078161">
                  <a:extLst>
                    <a:ext uri="{9D8B030D-6E8A-4147-A177-3AD203B41FA5}">
                      <a16:colId xmlns:a16="http://schemas.microsoft.com/office/drawing/2014/main" val="308051737"/>
                    </a:ext>
                  </a:extLst>
                </a:gridCol>
                <a:gridCol w="1078161">
                  <a:extLst>
                    <a:ext uri="{9D8B030D-6E8A-4147-A177-3AD203B41FA5}">
                      <a16:colId xmlns:a16="http://schemas.microsoft.com/office/drawing/2014/main" val="3025037955"/>
                    </a:ext>
                  </a:extLst>
                </a:gridCol>
              </a:tblGrid>
              <a:tr h="425243">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标准齿轮箱事业部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工业采购</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工业行星传动事业部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工业生产运营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工业研发</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工业质量发展</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工业总经办</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营销管理</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重型传动生产</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重型传动事业部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77.76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86.50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81.49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79.95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89.26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84.56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86.43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74.82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82.28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79.55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83.50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84.10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81.31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86.30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85.53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91.43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77.72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81.75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75.60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80.90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79.50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81.85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83.07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89.29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72.83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81.05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77.09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79.25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79.17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84.07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82.02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60.00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87.14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73.49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80.18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330501" y="1527049"/>
          <a:ext cx="11501835" cy="2937482"/>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290308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775868" cy="491919"/>
          </a:xfrm>
        </p:spPr>
        <p:txBody>
          <a:bodyPr/>
          <a:lstStyle/>
          <a:p>
            <a:r>
              <a:rPr lang="zh-CN" altLang="en-US" dirty="0"/>
              <a:t>工业事业部分类：满意度五大维度</a:t>
            </a:r>
          </a:p>
        </p:txBody>
      </p:sp>
      <p:sp>
        <p:nvSpPr>
          <p:cNvPr id="3" name="内容占位符 2"/>
          <p:cNvSpPr>
            <a:spLocks noGrp="1"/>
          </p:cNvSpPr>
          <p:nvPr>
            <p:ph idx="1"/>
          </p:nvPr>
        </p:nvSpPr>
        <p:spPr>
          <a:xfrm>
            <a:off x="490306" y="1091186"/>
            <a:ext cx="11148317" cy="4254884"/>
          </a:xfrm>
        </p:spPr>
        <p:txBody>
          <a:bodyPr/>
          <a:lstStyle/>
          <a:p>
            <a:pPr fontAlgn="ctr"/>
            <a:r>
              <a:rPr kumimoji="1" lang="zh-CN" altLang="en-US" dirty="0">
                <a:latin typeface="Microsoft YaHei" charset="-122"/>
                <a:ea typeface="Microsoft YaHei" charset="-122"/>
                <a:cs typeface="Microsoft YaHei" charset="-122"/>
              </a:rPr>
              <a:t>对比工业事业部员工满意度细分维度，可以发现，工业总经办员工满意度的五个维度得分均为最低。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65</a:t>
            </a:fld>
            <a:endParaRPr lang="zh-CN" altLang="en-US" dirty="0"/>
          </a:p>
        </p:txBody>
      </p:sp>
      <p:graphicFrame>
        <p:nvGraphicFramePr>
          <p:cNvPr id="36" name="图表 35"/>
          <p:cNvGraphicFramePr/>
          <p:nvPr/>
        </p:nvGraphicFramePr>
        <p:xfrm>
          <a:off x="246888" y="1408176"/>
          <a:ext cx="11603736" cy="2843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278305" y="4191187"/>
          <a:ext cx="11746059" cy="2124102"/>
        </p:xfrm>
        <a:graphic>
          <a:graphicData uri="http://schemas.openxmlformats.org/drawingml/2006/table">
            <a:tbl>
              <a:tblPr firstRow="1" bandRow="1">
                <a:tableStyleId>{5C22544A-7EE6-4342-B048-85BDC9FD1C3A}</a:tableStyleId>
              </a:tblPr>
              <a:tblGrid>
                <a:gridCol w="1551630">
                  <a:extLst>
                    <a:ext uri="{9D8B030D-6E8A-4147-A177-3AD203B41FA5}">
                      <a16:colId xmlns:a16="http://schemas.microsoft.com/office/drawing/2014/main" val="3241909716"/>
                    </a:ext>
                  </a:extLst>
                </a:gridCol>
                <a:gridCol w="1551630">
                  <a:extLst>
                    <a:ext uri="{9D8B030D-6E8A-4147-A177-3AD203B41FA5}">
                      <a16:colId xmlns:a16="http://schemas.microsoft.com/office/drawing/2014/main" val="3205066962"/>
                    </a:ext>
                  </a:extLst>
                </a:gridCol>
                <a:gridCol w="960311">
                  <a:extLst>
                    <a:ext uri="{9D8B030D-6E8A-4147-A177-3AD203B41FA5}">
                      <a16:colId xmlns:a16="http://schemas.microsoft.com/office/drawing/2014/main" val="3805114762"/>
                    </a:ext>
                  </a:extLst>
                </a:gridCol>
                <a:gridCol w="960311">
                  <a:extLst>
                    <a:ext uri="{9D8B030D-6E8A-4147-A177-3AD203B41FA5}">
                      <a16:colId xmlns:a16="http://schemas.microsoft.com/office/drawing/2014/main" val="433036177"/>
                    </a:ext>
                  </a:extLst>
                </a:gridCol>
                <a:gridCol w="960311">
                  <a:extLst>
                    <a:ext uri="{9D8B030D-6E8A-4147-A177-3AD203B41FA5}">
                      <a16:colId xmlns:a16="http://schemas.microsoft.com/office/drawing/2014/main" val="2509125836"/>
                    </a:ext>
                  </a:extLst>
                </a:gridCol>
                <a:gridCol w="960311">
                  <a:extLst>
                    <a:ext uri="{9D8B030D-6E8A-4147-A177-3AD203B41FA5}">
                      <a16:colId xmlns:a16="http://schemas.microsoft.com/office/drawing/2014/main" val="3122910934"/>
                    </a:ext>
                  </a:extLst>
                </a:gridCol>
                <a:gridCol w="960311">
                  <a:extLst>
                    <a:ext uri="{9D8B030D-6E8A-4147-A177-3AD203B41FA5}">
                      <a16:colId xmlns:a16="http://schemas.microsoft.com/office/drawing/2014/main" val="1044154361"/>
                    </a:ext>
                  </a:extLst>
                </a:gridCol>
                <a:gridCol w="960311">
                  <a:extLst>
                    <a:ext uri="{9D8B030D-6E8A-4147-A177-3AD203B41FA5}">
                      <a16:colId xmlns:a16="http://schemas.microsoft.com/office/drawing/2014/main" val="3701348042"/>
                    </a:ext>
                  </a:extLst>
                </a:gridCol>
                <a:gridCol w="960311">
                  <a:extLst>
                    <a:ext uri="{9D8B030D-6E8A-4147-A177-3AD203B41FA5}">
                      <a16:colId xmlns:a16="http://schemas.microsoft.com/office/drawing/2014/main" val="1324421730"/>
                    </a:ext>
                  </a:extLst>
                </a:gridCol>
                <a:gridCol w="960311">
                  <a:extLst>
                    <a:ext uri="{9D8B030D-6E8A-4147-A177-3AD203B41FA5}">
                      <a16:colId xmlns:a16="http://schemas.microsoft.com/office/drawing/2014/main" val="4237079941"/>
                    </a:ext>
                  </a:extLst>
                </a:gridCol>
                <a:gridCol w="960311">
                  <a:extLst>
                    <a:ext uri="{9D8B030D-6E8A-4147-A177-3AD203B41FA5}">
                      <a16:colId xmlns:a16="http://schemas.microsoft.com/office/drawing/2014/main" val="3025037955"/>
                    </a:ext>
                  </a:extLst>
                </a:gridCol>
              </a:tblGrid>
              <a:tr h="420152">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标准齿轮箱事业部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工业采购</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工业行星传动事业部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工业生产运营</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工业研发</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工业质量发展</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工业总经办</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营销管理</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重型传动生产</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微软雅黑" panose="020B0503020204020204" pitchFamily="34" charset="-122"/>
                          <a:ea typeface="微软雅黑" panose="020B0503020204020204" pitchFamily="34" charset="-122"/>
                          <a:cs typeface="+mn-cs"/>
                        </a:rPr>
                        <a:t>重型传动事业部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079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74.84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mj-lt"/>
                          <a:ea typeface="等线" panose="02010600030101010101" pitchFamily="2" charset="-122"/>
                        </a:rPr>
                        <a:t>82.10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76.63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77.34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81.70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81.09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mj-lt"/>
                          <a:ea typeface="等线" panose="02010600030101010101" pitchFamily="2" charset="-122"/>
                        </a:rPr>
                        <a:t>60.00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81.57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72.57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mj-lt"/>
                          <a:ea typeface="等线" panose="02010600030101010101" pitchFamily="2" charset="-122"/>
                        </a:rPr>
                        <a:t>77.44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0790">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75.12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82.40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77.46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78.57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86.15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82.77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60.00 </a:t>
                      </a:r>
                    </a:p>
                  </a:txBody>
                  <a:tcPr marL="7620" marR="7620" marT="7620" marB="0" anchor="ctr">
                    <a:solidFill>
                      <a:schemeClr val="accent1">
                        <a:lumMod val="60000"/>
                        <a:lumOff val="40000"/>
                      </a:schemeClr>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82.43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73.81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80.46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0790">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76.99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84.82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79.17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79.69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86.13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83.09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65.45 </a:t>
                      </a:r>
                    </a:p>
                  </a:txBody>
                  <a:tcPr marL="7620" marR="7620" marT="7620" marB="0" anchor="ctr">
                    <a:solidFill>
                      <a:schemeClr val="accent1">
                        <a:lumMod val="60000"/>
                        <a:lumOff val="40000"/>
                      </a:schemeClr>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85.58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74.70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79.87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3292608111"/>
                  </a:ext>
                </a:extLst>
              </a:tr>
              <a:tr h="340790">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71.39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77.29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74.75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73.91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77.25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77.92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65.71 </a:t>
                      </a:r>
                    </a:p>
                  </a:txBody>
                  <a:tcPr marL="7620" marR="7620" marT="7620" marB="0" anchor="ctr">
                    <a:solidFill>
                      <a:schemeClr val="accent1">
                        <a:lumMod val="60000"/>
                        <a:lumOff val="40000"/>
                      </a:schemeClr>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78.16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70.08 </a:t>
                      </a:r>
                    </a:p>
                  </a:txBody>
                  <a:tcPr marL="7620" marR="7620" marT="7620" marB="0" anchor="ctr">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74.64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0790">
                <a:tc>
                  <a:txBody>
                    <a:bodyPr/>
                    <a:lstStyle/>
                    <a:p>
                      <a:pPr marL="0" algn="ctr" defTabSz="914400" rtl="0" eaLnBrk="1" fontAlgn="ctr" latinLnBrk="0" hangingPunct="1"/>
                      <a:r>
                        <a:rPr lang="zh-CN" altLang="en-US" sz="1200" b="1" i="0" u="none" strike="noStrike" kern="1200" dirty="0">
                          <a:solidFill>
                            <a:srgbClr val="000000"/>
                          </a:solidFill>
                          <a:effectLst/>
                          <a:latin typeface="微软雅黑" panose="020B0503020204020204" pitchFamily="34" charset="-122"/>
                          <a:ea typeface="微软雅黑" panose="020B0503020204020204" pitchFamily="34" charset="-122"/>
                          <a:cs typeface="+mn-cs"/>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73.01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80.00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76.16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75.58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82.22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a:solidFill>
                            <a:srgbClr val="000000"/>
                          </a:solidFill>
                          <a:effectLst/>
                          <a:latin typeface="微软雅黑" panose="020B0503020204020204" pitchFamily="34" charset="-122"/>
                          <a:ea typeface="微软雅黑" panose="020B0503020204020204" pitchFamily="34" charset="-122"/>
                          <a:cs typeface="+mn-cs"/>
                        </a:rPr>
                        <a:t>79.22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60.00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79.18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71.80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marL="0" algn="ctr" defTabSz="914400" rtl="0" eaLnBrk="1" fontAlgn="ctr" latinLnBrk="0" hangingPunct="1"/>
                      <a:r>
                        <a:rPr lang="en-US" altLang="zh-CN" sz="1200" b="0" i="0" u="none" strike="noStrike" kern="1200" dirty="0">
                          <a:solidFill>
                            <a:srgbClr val="000000"/>
                          </a:solidFill>
                          <a:effectLst/>
                          <a:latin typeface="微软雅黑" panose="020B0503020204020204" pitchFamily="34" charset="-122"/>
                          <a:ea typeface="微软雅黑" panose="020B0503020204020204" pitchFamily="34" charset="-122"/>
                          <a:cs typeface="+mn-cs"/>
                        </a:rPr>
                        <a:t>75.64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948337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工业事业部分类：满意度细分因素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66</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1245213348"/>
              </p:ext>
            </p:extLst>
          </p:nvPr>
        </p:nvGraphicFramePr>
        <p:xfrm>
          <a:off x="192026" y="1008781"/>
          <a:ext cx="11859766" cy="5338563"/>
        </p:xfrm>
        <a:graphic>
          <a:graphicData uri="http://schemas.openxmlformats.org/drawingml/2006/table">
            <a:tbl>
              <a:tblPr>
                <a:tableStyleId>{7DF18680-E054-41AD-8BC1-D1AEF772440D}</a:tableStyleId>
              </a:tblPr>
              <a:tblGrid>
                <a:gridCol w="1772576">
                  <a:extLst>
                    <a:ext uri="{9D8B030D-6E8A-4147-A177-3AD203B41FA5}">
                      <a16:colId xmlns:a16="http://schemas.microsoft.com/office/drawing/2014/main" val="20000"/>
                    </a:ext>
                  </a:extLst>
                </a:gridCol>
                <a:gridCol w="1008719">
                  <a:extLst>
                    <a:ext uri="{9D8B030D-6E8A-4147-A177-3AD203B41FA5}">
                      <a16:colId xmlns:a16="http://schemas.microsoft.com/office/drawing/2014/main" val="1530689253"/>
                    </a:ext>
                  </a:extLst>
                </a:gridCol>
                <a:gridCol w="1008719">
                  <a:extLst>
                    <a:ext uri="{9D8B030D-6E8A-4147-A177-3AD203B41FA5}">
                      <a16:colId xmlns:a16="http://schemas.microsoft.com/office/drawing/2014/main" val="607127426"/>
                    </a:ext>
                  </a:extLst>
                </a:gridCol>
                <a:gridCol w="1008719">
                  <a:extLst>
                    <a:ext uri="{9D8B030D-6E8A-4147-A177-3AD203B41FA5}">
                      <a16:colId xmlns:a16="http://schemas.microsoft.com/office/drawing/2014/main" val="3735278415"/>
                    </a:ext>
                  </a:extLst>
                </a:gridCol>
                <a:gridCol w="1008719">
                  <a:extLst>
                    <a:ext uri="{9D8B030D-6E8A-4147-A177-3AD203B41FA5}">
                      <a16:colId xmlns:a16="http://schemas.microsoft.com/office/drawing/2014/main" val="786340398"/>
                    </a:ext>
                  </a:extLst>
                </a:gridCol>
                <a:gridCol w="1008719">
                  <a:extLst>
                    <a:ext uri="{9D8B030D-6E8A-4147-A177-3AD203B41FA5}">
                      <a16:colId xmlns:a16="http://schemas.microsoft.com/office/drawing/2014/main" val="1584507464"/>
                    </a:ext>
                  </a:extLst>
                </a:gridCol>
                <a:gridCol w="1008719">
                  <a:extLst>
                    <a:ext uri="{9D8B030D-6E8A-4147-A177-3AD203B41FA5}">
                      <a16:colId xmlns:a16="http://schemas.microsoft.com/office/drawing/2014/main" val="2395523798"/>
                    </a:ext>
                  </a:extLst>
                </a:gridCol>
                <a:gridCol w="1008719">
                  <a:extLst>
                    <a:ext uri="{9D8B030D-6E8A-4147-A177-3AD203B41FA5}">
                      <a16:colId xmlns:a16="http://schemas.microsoft.com/office/drawing/2014/main" val="3215451745"/>
                    </a:ext>
                  </a:extLst>
                </a:gridCol>
                <a:gridCol w="1008719">
                  <a:extLst>
                    <a:ext uri="{9D8B030D-6E8A-4147-A177-3AD203B41FA5}">
                      <a16:colId xmlns:a16="http://schemas.microsoft.com/office/drawing/2014/main" val="2322013386"/>
                    </a:ext>
                  </a:extLst>
                </a:gridCol>
                <a:gridCol w="1008719">
                  <a:extLst>
                    <a:ext uri="{9D8B030D-6E8A-4147-A177-3AD203B41FA5}">
                      <a16:colId xmlns:a16="http://schemas.microsoft.com/office/drawing/2014/main" val="2547047103"/>
                    </a:ext>
                  </a:extLst>
                </a:gridCol>
                <a:gridCol w="1008719">
                  <a:extLst>
                    <a:ext uri="{9D8B030D-6E8A-4147-A177-3AD203B41FA5}">
                      <a16:colId xmlns:a16="http://schemas.microsoft.com/office/drawing/2014/main" val="20006"/>
                    </a:ext>
                  </a:extLst>
                </a:gridCol>
              </a:tblGrid>
              <a:tr h="399485">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endParaRPr lang="en-US" altLang="zh-CN"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标准齿轮箱事业部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工业采购</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工业行星传动事业部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工业生产运营</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工业研发</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工业质量发展</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工业总经办</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营销管理</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重型传动生产</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重型传动事业部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90534">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70.12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74.97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5142415"/>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4200655"/>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411233"/>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73.53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78.02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72.39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88.57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80.37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0376584"/>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73.12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68.50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284579"/>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90534">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76.49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87.86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77.72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583534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nvGraphicFramePr>
        <p:xfrm>
          <a:off x="726905" y="1272620"/>
          <a:ext cx="10923927" cy="5439854"/>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885596" cy="491919"/>
          </a:xfrm>
        </p:spPr>
        <p:txBody>
          <a:bodyPr/>
          <a:lstStyle/>
          <a:p>
            <a:r>
              <a:rPr lang="zh-CN" altLang="en-US" dirty="0"/>
              <a:t>工业事业部</a:t>
            </a:r>
            <a:r>
              <a:rPr lang="en-US" altLang="zh-CN" dirty="0"/>
              <a:t>-</a:t>
            </a:r>
            <a:r>
              <a:rPr lang="zh-CN" altLang="en-US" dirty="0"/>
              <a:t>三级部门：满意度与敬业度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对比工业事业部三级部门员工满意度与敬业度，可以发现，工业行星传动质量部员工满意度得分最高，制造技术及过程控制部员工敬业度得分最高。重型传动齿轮分厂员工敬业度及满意度得分最低。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67</a:t>
            </a:fld>
            <a:endParaRPr lang="zh-CN" altLang="en-US" dirty="0"/>
          </a:p>
        </p:txBody>
      </p:sp>
      <p:grpSp>
        <p:nvGrpSpPr>
          <p:cNvPr id="4" name="组合 3"/>
          <p:cNvGrpSpPr/>
          <p:nvPr/>
        </p:nvGrpSpPr>
        <p:grpSpPr>
          <a:xfrm>
            <a:off x="1142069" y="3513891"/>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122986" y="2845053"/>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3623084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940460" cy="491919"/>
          </a:xfrm>
        </p:spPr>
        <p:txBody>
          <a:bodyPr/>
          <a:lstStyle/>
          <a:p>
            <a:r>
              <a:rPr lang="zh-CN" altLang="en-US" dirty="0"/>
              <a:t>工业事业部</a:t>
            </a:r>
            <a:r>
              <a:rPr lang="en-US" altLang="zh-CN" dirty="0"/>
              <a:t>-</a:t>
            </a:r>
            <a:r>
              <a:rPr lang="zh-CN" altLang="en-US" dirty="0"/>
              <a:t>三级部门：敬业度细分维度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对比工业事业部三级部门员工敬业度细分维度，可以发现，重型传动齿轮分厂员工在个人敬业度与企业赋能度维度上的得分均为最低。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68</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151532" y="4542430"/>
          <a:ext cx="11863683" cy="1804919"/>
        </p:xfrm>
        <a:graphic>
          <a:graphicData uri="http://schemas.openxmlformats.org/drawingml/2006/table">
            <a:tbl>
              <a:tblPr firstRow="1" bandRow="1">
                <a:tableStyleId>{5C22544A-7EE6-4342-B048-85BDC9FD1C3A}</a:tableStyleId>
              </a:tblPr>
              <a:tblGrid>
                <a:gridCol w="1318187">
                  <a:extLst>
                    <a:ext uri="{9D8B030D-6E8A-4147-A177-3AD203B41FA5}">
                      <a16:colId xmlns:a16="http://schemas.microsoft.com/office/drawing/2014/main" val="3241909716"/>
                    </a:ext>
                  </a:extLst>
                </a:gridCol>
                <a:gridCol w="1318187">
                  <a:extLst>
                    <a:ext uri="{9D8B030D-6E8A-4147-A177-3AD203B41FA5}">
                      <a16:colId xmlns:a16="http://schemas.microsoft.com/office/drawing/2014/main" val="1642499159"/>
                    </a:ext>
                  </a:extLst>
                </a:gridCol>
                <a:gridCol w="1318187">
                  <a:extLst>
                    <a:ext uri="{9D8B030D-6E8A-4147-A177-3AD203B41FA5}">
                      <a16:colId xmlns:a16="http://schemas.microsoft.com/office/drawing/2014/main" val="4197825926"/>
                    </a:ext>
                  </a:extLst>
                </a:gridCol>
                <a:gridCol w="1318187">
                  <a:extLst>
                    <a:ext uri="{9D8B030D-6E8A-4147-A177-3AD203B41FA5}">
                      <a16:colId xmlns:a16="http://schemas.microsoft.com/office/drawing/2014/main" val="3865813828"/>
                    </a:ext>
                  </a:extLst>
                </a:gridCol>
                <a:gridCol w="1318187">
                  <a:extLst>
                    <a:ext uri="{9D8B030D-6E8A-4147-A177-3AD203B41FA5}">
                      <a16:colId xmlns:a16="http://schemas.microsoft.com/office/drawing/2014/main" val="903487949"/>
                    </a:ext>
                  </a:extLst>
                </a:gridCol>
                <a:gridCol w="1318187">
                  <a:extLst>
                    <a:ext uri="{9D8B030D-6E8A-4147-A177-3AD203B41FA5}">
                      <a16:colId xmlns:a16="http://schemas.microsoft.com/office/drawing/2014/main" val="1979591169"/>
                    </a:ext>
                  </a:extLst>
                </a:gridCol>
                <a:gridCol w="1318187">
                  <a:extLst>
                    <a:ext uri="{9D8B030D-6E8A-4147-A177-3AD203B41FA5}">
                      <a16:colId xmlns:a16="http://schemas.microsoft.com/office/drawing/2014/main" val="4257415761"/>
                    </a:ext>
                  </a:extLst>
                </a:gridCol>
                <a:gridCol w="1318187">
                  <a:extLst>
                    <a:ext uri="{9D8B030D-6E8A-4147-A177-3AD203B41FA5}">
                      <a16:colId xmlns:a16="http://schemas.microsoft.com/office/drawing/2014/main" val="251119393"/>
                    </a:ext>
                  </a:extLst>
                </a:gridCol>
                <a:gridCol w="1318187">
                  <a:extLst>
                    <a:ext uri="{9D8B030D-6E8A-4147-A177-3AD203B41FA5}">
                      <a16:colId xmlns:a16="http://schemas.microsoft.com/office/drawing/2014/main" val="3025037955"/>
                    </a:ext>
                  </a:extLst>
                </a:gridCol>
              </a:tblGrid>
              <a:tr h="425243">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三级部门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产品设计部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工程机械产品设计部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制造技术及过程控制部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行星传动齿轮分厂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工业行星传动质量</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重型传动齿轮分厂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重型传动装配分厂</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83.91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86.23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79.10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75.23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86.74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72.35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78.59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79.59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85.22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81.46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78.18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84.78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75.30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80.94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75.48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81.88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85.36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79.21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75.68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68.09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78.59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77.40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79.28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84.35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77.98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76.82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84.78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70.26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77.65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nvGraphicFramePr>
        <p:xfrm>
          <a:off x="330499" y="1457535"/>
          <a:ext cx="11501835" cy="2937482"/>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587504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775868" cy="491919"/>
          </a:xfrm>
        </p:spPr>
        <p:txBody>
          <a:bodyPr/>
          <a:lstStyle/>
          <a:p>
            <a:r>
              <a:rPr lang="zh-CN" altLang="en-US" dirty="0"/>
              <a:t>工业事业部</a:t>
            </a:r>
            <a:r>
              <a:rPr lang="en-US" altLang="zh-CN" dirty="0"/>
              <a:t>-</a:t>
            </a:r>
            <a:r>
              <a:rPr lang="zh-CN" altLang="en-US" dirty="0"/>
              <a:t>三级部门：满意度五大维度</a:t>
            </a:r>
          </a:p>
        </p:txBody>
      </p:sp>
      <p:sp>
        <p:nvSpPr>
          <p:cNvPr id="3" name="内容占位符 2"/>
          <p:cNvSpPr>
            <a:spLocks noGrp="1"/>
          </p:cNvSpPr>
          <p:nvPr>
            <p:ph idx="1"/>
          </p:nvPr>
        </p:nvSpPr>
        <p:spPr>
          <a:xfrm>
            <a:off x="490306" y="1091186"/>
            <a:ext cx="11148317" cy="4254884"/>
          </a:xfrm>
        </p:spPr>
        <p:txBody>
          <a:bodyPr/>
          <a:lstStyle/>
          <a:p>
            <a:pPr fontAlgn="ctr"/>
            <a:r>
              <a:rPr kumimoji="1" lang="zh-CN" altLang="en-US" dirty="0">
                <a:latin typeface="Microsoft YaHei" charset="-122"/>
                <a:ea typeface="Microsoft YaHei" charset="-122"/>
                <a:cs typeface="Microsoft YaHei" charset="-122"/>
              </a:rPr>
              <a:t>对比工业事业部三级部门员工满意度细分维度，可以发现，重型传动齿轮分厂员工满意度五个维度得分均为最低。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69</a:t>
            </a:fld>
            <a:endParaRPr lang="zh-CN" altLang="en-US" dirty="0"/>
          </a:p>
        </p:txBody>
      </p:sp>
      <p:graphicFrame>
        <p:nvGraphicFramePr>
          <p:cNvPr id="36" name="图表 35"/>
          <p:cNvGraphicFramePr/>
          <p:nvPr/>
        </p:nvGraphicFramePr>
        <p:xfrm>
          <a:off x="246888" y="1408176"/>
          <a:ext cx="11603736" cy="2843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278305" y="4191187"/>
          <a:ext cx="11755197" cy="2124102"/>
        </p:xfrm>
        <a:graphic>
          <a:graphicData uri="http://schemas.openxmlformats.org/drawingml/2006/table">
            <a:tbl>
              <a:tblPr firstRow="1" bandRow="1">
                <a:tableStyleId>{5C22544A-7EE6-4342-B048-85BDC9FD1C3A}</a:tableStyleId>
              </a:tblPr>
              <a:tblGrid>
                <a:gridCol w="1306133">
                  <a:extLst>
                    <a:ext uri="{9D8B030D-6E8A-4147-A177-3AD203B41FA5}">
                      <a16:colId xmlns:a16="http://schemas.microsoft.com/office/drawing/2014/main" val="3241909716"/>
                    </a:ext>
                  </a:extLst>
                </a:gridCol>
                <a:gridCol w="1306133">
                  <a:extLst>
                    <a:ext uri="{9D8B030D-6E8A-4147-A177-3AD203B41FA5}">
                      <a16:colId xmlns:a16="http://schemas.microsoft.com/office/drawing/2014/main" val="3205066962"/>
                    </a:ext>
                  </a:extLst>
                </a:gridCol>
                <a:gridCol w="1306133">
                  <a:extLst>
                    <a:ext uri="{9D8B030D-6E8A-4147-A177-3AD203B41FA5}">
                      <a16:colId xmlns:a16="http://schemas.microsoft.com/office/drawing/2014/main" val="3805114762"/>
                    </a:ext>
                  </a:extLst>
                </a:gridCol>
                <a:gridCol w="1306133">
                  <a:extLst>
                    <a:ext uri="{9D8B030D-6E8A-4147-A177-3AD203B41FA5}">
                      <a16:colId xmlns:a16="http://schemas.microsoft.com/office/drawing/2014/main" val="433036177"/>
                    </a:ext>
                  </a:extLst>
                </a:gridCol>
                <a:gridCol w="1306133">
                  <a:extLst>
                    <a:ext uri="{9D8B030D-6E8A-4147-A177-3AD203B41FA5}">
                      <a16:colId xmlns:a16="http://schemas.microsoft.com/office/drawing/2014/main" val="2509125836"/>
                    </a:ext>
                  </a:extLst>
                </a:gridCol>
                <a:gridCol w="1306133">
                  <a:extLst>
                    <a:ext uri="{9D8B030D-6E8A-4147-A177-3AD203B41FA5}">
                      <a16:colId xmlns:a16="http://schemas.microsoft.com/office/drawing/2014/main" val="3122910934"/>
                    </a:ext>
                  </a:extLst>
                </a:gridCol>
                <a:gridCol w="1306133">
                  <a:extLst>
                    <a:ext uri="{9D8B030D-6E8A-4147-A177-3AD203B41FA5}">
                      <a16:colId xmlns:a16="http://schemas.microsoft.com/office/drawing/2014/main" val="1044154361"/>
                    </a:ext>
                  </a:extLst>
                </a:gridCol>
                <a:gridCol w="1306133">
                  <a:extLst>
                    <a:ext uri="{9D8B030D-6E8A-4147-A177-3AD203B41FA5}">
                      <a16:colId xmlns:a16="http://schemas.microsoft.com/office/drawing/2014/main" val="3701348042"/>
                    </a:ext>
                  </a:extLst>
                </a:gridCol>
                <a:gridCol w="1306133">
                  <a:extLst>
                    <a:ext uri="{9D8B030D-6E8A-4147-A177-3AD203B41FA5}">
                      <a16:colId xmlns:a16="http://schemas.microsoft.com/office/drawing/2014/main" val="3025037955"/>
                    </a:ext>
                  </a:extLst>
                </a:gridCol>
              </a:tblGrid>
              <a:tr h="420152">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三级部门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产品设计部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工程机械产品设计部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制造技术及过程控制部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行星传动齿轮分厂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工业行星传动质量</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100" b="1" i="0" u="none" strike="noStrike" dirty="0">
                          <a:solidFill>
                            <a:srgbClr val="FFFFFF"/>
                          </a:solidFill>
                          <a:effectLst/>
                          <a:latin typeface="+mj-lt"/>
                          <a:ea typeface="微软雅黑" panose="020B0503020204020204" pitchFamily="34" charset="-122"/>
                        </a:rPr>
                        <a:t>工业事业部</a:t>
                      </a:r>
                      <a:r>
                        <a:rPr lang="en-US" altLang="zh-CN" sz="1100" b="1" i="0" u="none" strike="noStrike" dirty="0">
                          <a:solidFill>
                            <a:srgbClr val="FFFFFF"/>
                          </a:solidFill>
                          <a:effectLst/>
                          <a:latin typeface="+mj-lt"/>
                          <a:ea typeface="微软雅黑" panose="020B0503020204020204" pitchFamily="34" charset="-122"/>
                        </a:rPr>
                        <a:t>-</a:t>
                      </a:r>
                      <a:r>
                        <a:rPr lang="zh-CN" altLang="en-US" sz="1100" b="1" i="0" u="none" strike="noStrike" dirty="0">
                          <a:solidFill>
                            <a:srgbClr val="FFFFFF"/>
                          </a:solidFill>
                          <a:effectLst/>
                          <a:latin typeface="+mj-lt"/>
                          <a:ea typeface="微软雅黑" panose="020B0503020204020204" pitchFamily="34" charset="-122"/>
                        </a:rPr>
                        <a:t>重型传动齿轮分厂</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marL="0" algn="ctr" defTabSz="914400" rtl="0" eaLnBrk="1" fontAlgn="ctr" latinLnBrk="0" hangingPunct="1"/>
                      <a:r>
                        <a:rPr lang="zh-CN" altLang="en-US" sz="1100" b="1" i="0" u="none" strike="noStrike" kern="1200" dirty="0">
                          <a:solidFill>
                            <a:srgbClr val="FFFFFF"/>
                          </a:solidFill>
                          <a:effectLst/>
                          <a:latin typeface="+mj-lt"/>
                          <a:ea typeface="微软雅黑" panose="020B0503020204020204" pitchFamily="34" charset="-122"/>
                          <a:cs typeface="+mn-cs"/>
                        </a:rPr>
                        <a:t>重型传动事业部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75.01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77.68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81.83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76.61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73.59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83.22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69.93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mn-lt"/>
                          <a:ea typeface="等线" panose="02010600030101010101" pitchFamily="2" charset="-122"/>
                        </a:rPr>
                        <a:t>77.44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2187863677"/>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75.42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79.54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83.57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77.91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74.50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85.04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71.43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mn-lt"/>
                          <a:ea typeface="等线" panose="02010600030101010101" pitchFamily="2" charset="-122"/>
                        </a:rPr>
                        <a:t>80.46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413420271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76.91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80.40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84.53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79.26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76.24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84.98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72.17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mn-lt"/>
                          <a:ea typeface="等线" panose="02010600030101010101" pitchFamily="2" charset="-122"/>
                        </a:rPr>
                        <a:t>79.87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329260811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72.02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75.78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77.10 </a:t>
                      </a:r>
                    </a:p>
                  </a:txBody>
                  <a:tcPr marL="7620" marR="7620" marT="7620" marB="0" anchor="ctr">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74.35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70.45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81.18 </a:t>
                      </a:r>
                    </a:p>
                  </a:txBody>
                  <a:tcPr marL="7620" marR="7620" marT="7620" marB="0" anchor="ctr">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66.76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mn-lt"/>
                          <a:ea typeface="等线" panose="02010600030101010101" pitchFamily="2" charset="-122"/>
                        </a:rPr>
                        <a:t>74.64 </a:t>
                      </a:r>
                    </a:p>
                  </a:txBody>
                  <a:tcPr marL="7620" marR="7620" marT="7620" marB="0" anchor="ctr">
                    <a:lnR w="12700" cap="flat" cmpd="sng" algn="ctr">
                      <a:solidFill>
                        <a:schemeClr val="accent5"/>
                      </a:solidFill>
                      <a:prstDash val="solid"/>
                      <a:round/>
                      <a:headEnd type="none" w="med" len="med"/>
                      <a:tailEnd type="none" w="med" len="med"/>
                    </a:lnR>
                    <a:noFill/>
                  </a:tcPr>
                </a:tc>
                <a:extLst>
                  <a:ext uri="{0D108BD9-81ED-4DB2-BD59-A6C34878D82A}">
                    <a16:rowId xmlns:a16="http://schemas.microsoft.com/office/drawing/2014/main" val="148328906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73.19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77.47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79.96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74.64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74.09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mn-lt"/>
                          <a:ea typeface="微软雅黑" panose="020B0503020204020204" pitchFamily="34" charset="-122"/>
                        </a:rPr>
                        <a:t>81.80 </a:t>
                      </a:r>
                    </a:p>
                  </a:txBody>
                  <a:tcPr marL="7620" marR="7620" marT="7620" marB="0" anchor="ctr">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mn-lt"/>
                          <a:ea typeface="微软雅黑" panose="020B0503020204020204" pitchFamily="34" charset="-122"/>
                        </a:rPr>
                        <a:t>68.55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mn-lt"/>
                          <a:ea typeface="等线" panose="02010600030101010101" pitchFamily="2" charset="-122"/>
                        </a:rPr>
                        <a:t>75.64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865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敬业度模型</a:t>
            </a:r>
          </a:p>
        </p:txBody>
      </p:sp>
      <p:sp>
        <p:nvSpPr>
          <p:cNvPr id="3" name="内容占位符 2"/>
          <p:cNvSpPr>
            <a:spLocks noGrp="1"/>
          </p:cNvSpPr>
          <p:nvPr>
            <p:ph idx="1"/>
          </p:nvPr>
        </p:nvSpPr>
        <p:spPr/>
        <p:txBody>
          <a:bodyPr/>
          <a:lstStyle/>
          <a:p>
            <a:pPr>
              <a:lnSpc>
                <a:spcPct val="15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员工满意度是员工对企业的管理感受，满意度调查并未给企业指明管理上改进的真正方向。只有通过满意度、敬业度综合调查与科学分析，准确获取相关数据并深度挖掘两者之间的联系，才能找到企业管理的问题点，从而提升员工敬业度、提高经营业绩。</a:t>
            </a:r>
          </a:p>
          <a:p>
            <a:endParaRPr lang="zh-CN" altLang="en-US" dirty="0"/>
          </a:p>
        </p:txBody>
      </p:sp>
      <p:sp>
        <p:nvSpPr>
          <p:cNvPr id="22" name="灯片编号占位符 21"/>
          <p:cNvSpPr>
            <a:spLocks noGrp="1"/>
          </p:cNvSpPr>
          <p:nvPr>
            <p:ph type="sldNum" sz="quarter" idx="4"/>
          </p:nvPr>
        </p:nvSpPr>
        <p:spPr/>
        <p:txBody>
          <a:bodyPr/>
          <a:lstStyle/>
          <a:p>
            <a:fld id="{9D9ED64A-0B67-4079-A76D-675066C2CDF9}" type="slidenum">
              <a:rPr lang="zh-CN" altLang="en-US" smtClean="0"/>
              <a:t>7</a:t>
            </a:fld>
            <a:endParaRPr lang="zh-CN" altLang="en-US" dirty="0"/>
          </a:p>
        </p:txBody>
      </p:sp>
      <p:sp>
        <p:nvSpPr>
          <p:cNvPr id="4" name="六边形 3">
            <a:extLst>
              <a:ext uri="{FF2B5EF4-FFF2-40B4-BE49-F238E27FC236}">
                <a16:creationId xmlns:a16="http://schemas.microsoft.com/office/drawing/2014/main" id="{0E0FCD01-872A-9445-B8E4-960CA9F5D53C}"/>
              </a:ext>
            </a:extLst>
          </p:cNvPr>
          <p:cNvSpPr/>
          <p:nvPr/>
        </p:nvSpPr>
        <p:spPr bwMode="auto">
          <a:xfrm>
            <a:off x="5539959" y="3998381"/>
            <a:ext cx="2280000" cy="1924681"/>
          </a:xfrm>
          <a:prstGeom prst="hexagon">
            <a:avLst>
              <a:gd name="adj" fmla="val 26946"/>
              <a:gd name="vf" fmla="val 115470"/>
            </a:avLst>
          </a:prstGeom>
          <a:solidFill>
            <a:srgbClr val="B4C9F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sz="2400" dirty="0">
              <a:solidFill>
                <a:prstClr val="white"/>
              </a:solidFill>
              <a:latin typeface="等线" panose="020F0502020204030204"/>
              <a:ea typeface="等线" panose="02010600030101010101" pitchFamily="2" charset="-122"/>
            </a:endParaRPr>
          </a:p>
        </p:txBody>
      </p:sp>
      <p:sp>
        <p:nvSpPr>
          <p:cNvPr id="5" name="椭圆 4">
            <a:extLst>
              <a:ext uri="{FF2B5EF4-FFF2-40B4-BE49-F238E27FC236}">
                <a16:creationId xmlns:a16="http://schemas.microsoft.com/office/drawing/2014/main" id="{ABD4A391-1021-1343-A01D-894700ED629F}"/>
              </a:ext>
            </a:extLst>
          </p:cNvPr>
          <p:cNvSpPr/>
          <p:nvPr/>
        </p:nvSpPr>
        <p:spPr bwMode="auto">
          <a:xfrm>
            <a:off x="5921067" y="4293286"/>
            <a:ext cx="1490987" cy="1332473"/>
          </a:xfrm>
          <a:prstGeom prst="ellipse">
            <a:avLst/>
          </a:prstGeom>
          <a:solidFill>
            <a:srgbClr val="DEEBF7"/>
          </a:solidFill>
          <a:ln>
            <a:noFill/>
          </a:ln>
        </p:spPr>
        <p:style>
          <a:lnRef idx="2">
            <a:schemeClr val="accent5"/>
          </a:lnRef>
          <a:fillRef idx="1">
            <a:schemeClr val="lt1"/>
          </a:fillRef>
          <a:effectRef idx="0">
            <a:schemeClr val="accent5"/>
          </a:effectRef>
          <a:fontRef idx="minor">
            <a:schemeClr val="dk1"/>
          </a:fontRef>
        </p:style>
        <p:txBody>
          <a:bodyPr lIns="48000" rIns="48000" anchor="ctr"/>
          <a:lstStyle/>
          <a:p>
            <a:pPr algn="ctr" defTabSz="1219170">
              <a:lnSpc>
                <a:spcPct val="130000"/>
              </a:lnSpc>
              <a:defRPr/>
            </a:pPr>
            <a:r>
              <a:rPr lang="zh-CN" altLang="en-US" sz="2267" b="1" dirty="0">
                <a:solidFill>
                  <a:prstClr val="black"/>
                </a:solidFill>
                <a:latin typeface="微软雅黑" pitchFamily="34" charset="-122"/>
                <a:ea typeface="微软雅黑" pitchFamily="34" charset="-122"/>
              </a:rPr>
              <a:t>企业</a:t>
            </a:r>
            <a:endParaRPr lang="en-US" altLang="zh-CN" sz="2267" b="1" dirty="0">
              <a:solidFill>
                <a:prstClr val="black"/>
              </a:solidFill>
              <a:latin typeface="微软雅黑" pitchFamily="34" charset="-122"/>
              <a:ea typeface="微软雅黑" pitchFamily="34" charset="-122"/>
            </a:endParaRPr>
          </a:p>
          <a:p>
            <a:pPr algn="ctr" defTabSz="1219170">
              <a:lnSpc>
                <a:spcPct val="130000"/>
              </a:lnSpc>
              <a:defRPr/>
            </a:pPr>
            <a:r>
              <a:rPr lang="zh-CN" altLang="en-US" sz="2267" b="1" dirty="0">
                <a:solidFill>
                  <a:prstClr val="black"/>
                </a:solidFill>
                <a:latin typeface="微软雅黑" pitchFamily="34" charset="-122"/>
                <a:ea typeface="微软雅黑" pitchFamily="34" charset="-122"/>
              </a:rPr>
              <a:t>赋能度</a:t>
            </a:r>
            <a:endParaRPr lang="en-US" altLang="zh-CN" sz="2267" b="1" dirty="0">
              <a:solidFill>
                <a:prstClr val="black"/>
              </a:solidFill>
              <a:latin typeface="微软雅黑" pitchFamily="34" charset="-122"/>
              <a:ea typeface="微软雅黑" pitchFamily="34" charset="-122"/>
            </a:endParaRPr>
          </a:p>
        </p:txBody>
      </p:sp>
      <p:grpSp>
        <p:nvGrpSpPr>
          <p:cNvPr id="6" name="组合 5">
            <a:extLst>
              <a:ext uri="{FF2B5EF4-FFF2-40B4-BE49-F238E27FC236}">
                <a16:creationId xmlns:a16="http://schemas.microsoft.com/office/drawing/2014/main" id="{A8CC53F2-E6F7-2047-975F-A220509803D8}"/>
              </a:ext>
            </a:extLst>
          </p:cNvPr>
          <p:cNvGrpSpPr/>
          <p:nvPr/>
        </p:nvGrpSpPr>
        <p:grpSpPr>
          <a:xfrm>
            <a:off x="1028459" y="2860307"/>
            <a:ext cx="3851131" cy="3176017"/>
            <a:chOff x="4296856" y="777215"/>
            <a:chExt cx="2888348" cy="2382013"/>
          </a:xfrm>
        </p:grpSpPr>
        <p:sp>
          <p:nvSpPr>
            <p:cNvPr id="7" name="等腰三角形 70">
              <a:extLst>
                <a:ext uri="{FF2B5EF4-FFF2-40B4-BE49-F238E27FC236}">
                  <a16:creationId xmlns:a16="http://schemas.microsoft.com/office/drawing/2014/main" id="{5DD3AB99-E52C-E04C-A36C-EA9DE5750DB4}"/>
                </a:ext>
              </a:extLst>
            </p:cNvPr>
            <p:cNvSpPr/>
            <p:nvPr/>
          </p:nvSpPr>
          <p:spPr bwMode="auto">
            <a:xfrm>
              <a:off x="5268311" y="777215"/>
              <a:ext cx="954200" cy="755068"/>
            </a:xfrm>
            <a:prstGeom prst="triangl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sz="2400" dirty="0">
                <a:solidFill>
                  <a:prstClr val="white"/>
                </a:solidFill>
                <a:latin typeface="等线" panose="020F0502020204030204"/>
                <a:ea typeface="等线" panose="02010600030101010101" pitchFamily="2" charset="-122"/>
              </a:endParaRPr>
            </a:p>
          </p:txBody>
        </p:sp>
        <p:sp>
          <p:nvSpPr>
            <p:cNvPr id="8" name="六边形 7">
              <a:extLst>
                <a:ext uri="{FF2B5EF4-FFF2-40B4-BE49-F238E27FC236}">
                  <a16:creationId xmlns:a16="http://schemas.microsoft.com/office/drawing/2014/main" id="{805C7DB3-9E2D-8147-B45A-25E2306F8625}"/>
                </a:ext>
              </a:extLst>
            </p:cNvPr>
            <p:cNvSpPr/>
            <p:nvPr/>
          </p:nvSpPr>
          <p:spPr bwMode="auto">
            <a:xfrm>
              <a:off x="4895015" y="1632403"/>
              <a:ext cx="1710000" cy="1443511"/>
            </a:xfrm>
            <a:prstGeom prst="hexagon">
              <a:avLst>
                <a:gd name="adj" fmla="val 26946"/>
                <a:gd name="vf" fmla="val 115470"/>
              </a:avLst>
            </a:prstGeom>
            <a:solidFill>
              <a:srgbClr val="B4C9F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sz="2400" dirty="0">
                <a:solidFill>
                  <a:prstClr val="white"/>
                </a:solidFill>
                <a:latin typeface="等线" panose="020F0502020204030204"/>
                <a:ea typeface="等线" panose="02010600030101010101" pitchFamily="2" charset="-122"/>
              </a:endParaRPr>
            </a:p>
          </p:txBody>
        </p:sp>
        <p:sp>
          <p:nvSpPr>
            <p:cNvPr id="9" name="等腰三角形 72">
              <a:extLst>
                <a:ext uri="{FF2B5EF4-FFF2-40B4-BE49-F238E27FC236}">
                  <a16:creationId xmlns:a16="http://schemas.microsoft.com/office/drawing/2014/main" id="{4D113AD6-04EC-8942-B7E3-991355111656}"/>
                </a:ext>
              </a:extLst>
            </p:cNvPr>
            <p:cNvSpPr/>
            <p:nvPr/>
          </p:nvSpPr>
          <p:spPr bwMode="auto">
            <a:xfrm>
              <a:off x="4296856" y="2426791"/>
              <a:ext cx="924521" cy="727925"/>
            </a:xfrm>
            <a:prstGeom prst="triangl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sz="2400" dirty="0">
                <a:solidFill>
                  <a:prstClr val="white"/>
                </a:solidFill>
                <a:latin typeface="等线" panose="020F0502020204030204"/>
                <a:ea typeface="等线" panose="02010600030101010101" pitchFamily="2" charset="-122"/>
              </a:endParaRPr>
            </a:p>
          </p:txBody>
        </p:sp>
        <p:sp>
          <p:nvSpPr>
            <p:cNvPr id="10" name="等腰三角形 73">
              <a:extLst>
                <a:ext uri="{FF2B5EF4-FFF2-40B4-BE49-F238E27FC236}">
                  <a16:creationId xmlns:a16="http://schemas.microsoft.com/office/drawing/2014/main" id="{B8C3ED58-3DDF-7240-A6DD-DC998781BE15}"/>
                </a:ext>
              </a:extLst>
            </p:cNvPr>
            <p:cNvSpPr/>
            <p:nvPr/>
          </p:nvSpPr>
          <p:spPr bwMode="auto">
            <a:xfrm>
              <a:off x="6258555" y="2430070"/>
              <a:ext cx="926649" cy="729158"/>
            </a:xfrm>
            <a:prstGeom prst="triangle">
              <a:avLst>
                <a:gd name="adj" fmla="val 4831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zh-CN" altLang="en-US" sz="2400" dirty="0">
                <a:solidFill>
                  <a:prstClr val="white"/>
                </a:solidFill>
                <a:latin typeface="等线" panose="020F0502020204030204"/>
                <a:ea typeface="等线" panose="02010600030101010101" pitchFamily="2" charset="-122"/>
              </a:endParaRPr>
            </a:p>
          </p:txBody>
        </p:sp>
        <p:sp>
          <p:nvSpPr>
            <p:cNvPr id="11" name="椭圆 10">
              <a:extLst>
                <a:ext uri="{FF2B5EF4-FFF2-40B4-BE49-F238E27FC236}">
                  <a16:creationId xmlns:a16="http://schemas.microsoft.com/office/drawing/2014/main" id="{977937BB-F802-324B-938B-E22489E257D9}"/>
                </a:ext>
              </a:extLst>
            </p:cNvPr>
            <p:cNvSpPr/>
            <p:nvPr/>
          </p:nvSpPr>
          <p:spPr bwMode="auto">
            <a:xfrm>
              <a:off x="5180846" y="1853582"/>
              <a:ext cx="1118240" cy="999355"/>
            </a:xfrm>
            <a:prstGeom prst="ellipse">
              <a:avLst/>
            </a:prstGeom>
            <a:solidFill>
              <a:srgbClr val="DEEBF7"/>
            </a:solidFill>
            <a:ln>
              <a:noFill/>
            </a:ln>
          </p:spPr>
          <p:style>
            <a:lnRef idx="2">
              <a:schemeClr val="accent5"/>
            </a:lnRef>
            <a:fillRef idx="1">
              <a:schemeClr val="lt1"/>
            </a:fillRef>
            <a:effectRef idx="0">
              <a:schemeClr val="accent5"/>
            </a:effectRef>
            <a:fontRef idx="minor">
              <a:schemeClr val="dk1"/>
            </a:fontRef>
          </p:style>
          <p:txBody>
            <a:bodyPr lIns="48000" rIns="48000" anchor="ctr"/>
            <a:lstStyle/>
            <a:p>
              <a:pPr algn="ctr" defTabSz="1219170">
                <a:lnSpc>
                  <a:spcPct val="130000"/>
                </a:lnSpc>
                <a:defRPr/>
              </a:pPr>
              <a:r>
                <a:rPr lang="zh-CN" altLang="en-US" sz="2267" b="1" dirty="0">
                  <a:solidFill>
                    <a:prstClr val="black"/>
                  </a:solidFill>
                  <a:latin typeface="微软雅黑" pitchFamily="34" charset="-122"/>
                  <a:ea typeface="微软雅黑" pitchFamily="34" charset="-122"/>
                </a:rPr>
                <a:t>个人</a:t>
              </a:r>
              <a:endParaRPr lang="en-US" altLang="zh-CN" sz="2267" b="1" dirty="0">
                <a:solidFill>
                  <a:prstClr val="black"/>
                </a:solidFill>
                <a:latin typeface="微软雅黑" pitchFamily="34" charset="-122"/>
                <a:ea typeface="微软雅黑" pitchFamily="34" charset="-122"/>
              </a:endParaRPr>
            </a:p>
            <a:p>
              <a:pPr algn="ctr" defTabSz="1219170">
                <a:lnSpc>
                  <a:spcPct val="130000"/>
                </a:lnSpc>
                <a:defRPr/>
              </a:pPr>
              <a:r>
                <a:rPr lang="zh-CN" altLang="en-US" sz="2267" b="1" dirty="0">
                  <a:solidFill>
                    <a:prstClr val="black"/>
                  </a:solidFill>
                  <a:latin typeface="微软雅黑" pitchFamily="34" charset="-122"/>
                  <a:ea typeface="微软雅黑" pitchFamily="34" charset="-122"/>
                </a:rPr>
                <a:t>敬业度</a:t>
              </a:r>
              <a:endParaRPr lang="en-US" altLang="zh-CN" sz="2267" b="1" dirty="0">
                <a:solidFill>
                  <a:prstClr val="black"/>
                </a:solidFill>
                <a:latin typeface="微软雅黑" pitchFamily="34" charset="-122"/>
                <a:ea typeface="微软雅黑" pitchFamily="34" charset="-122"/>
              </a:endParaRPr>
            </a:p>
          </p:txBody>
        </p:sp>
        <p:cxnSp>
          <p:nvCxnSpPr>
            <p:cNvPr id="12" name="直接箭头连接符 62">
              <a:extLst>
                <a:ext uri="{FF2B5EF4-FFF2-40B4-BE49-F238E27FC236}">
                  <a16:creationId xmlns:a16="http://schemas.microsoft.com/office/drawing/2014/main" id="{18828197-CA2E-0D4F-9E68-D134A70D4018}"/>
                </a:ext>
              </a:extLst>
            </p:cNvPr>
            <p:cNvCxnSpPr>
              <a:cxnSpLocks/>
              <a:stCxn id="16" idx="3"/>
              <a:endCxn id="17" idx="1"/>
            </p:cNvCxnSpPr>
            <p:nvPr/>
          </p:nvCxnSpPr>
          <p:spPr bwMode="auto">
            <a:xfrm>
              <a:off x="5192465" y="2929596"/>
              <a:ext cx="1095003" cy="2110"/>
            </a:xfrm>
            <a:prstGeom prst="straightConnector1">
              <a:avLst/>
            </a:prstGeom>
            <a:ln w="12700">
              <a:solidFill>
                <a:srgbClr val="A6A6A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63">
              <a:extLst>
                <a:ext uri="{FF2B5EF4-FFF2-40B4-BE49-F238E27FC236}">
                  <a16:creationId xmlns:a16="http://schemas.microsoft.com/office/drawing/2014/main" id="{BC672CB3-3E43-804B-BEC6-E2F423B6EB40}"/>
                </a:ext>
              </a:extLst>
            </p:cNvPr>
            <p:cNvCxnSpPr>
              <a:cxnSpLocks/>
            </p:cNvCxnSpPr>
            <p:nvPr/>
          </p:nvCxnSpPr>
          <p:spPr bwMode="auto">
            <a:xfrm flipH="1">
              <a:off x="4895017" y="1571258"/>
              <a:ext cx="554382" cy="1035744"/>
            </a:xfrm>
            <a:prstGeom prst="straightConnector1">
              <a:avLst/>
            </a:prstGeom>
            <a:ln w="12700">
              <a:solidFill>
                <a:srgbClr val="A6A6A6"/>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64">
              <a:extLst>
                <a:ext uri="{FF2B5EF4-FFF2-40B4-BE49-F238E27FC236}">
                  <a16:creationId xmlns:a16="http://schemas.microsoft.com/office/drawing/2014/main" id="{46251F30-BF2D-574B-B2D4-6C54E126C06D}"/>
                </a:ext>
              </a:extLst>
            </p:cNvPr>
            <p:cNvCxnSpPr>
              <a:cxnSpLocks/>
            </p:cNvCxnSpPr>
            <p:nvPr/>
          </p:nvCxnSpPr>
          <p:spPr bwMode="auto">
            <a:xfrm>
              <a:off x="6057048" y="1572190"/>
              <a:ext cx="547967" cy="990616"/>
            </a:xfrm>
            <a:prstGeom prst="straightConnector1">
              <a:avLst/>
            </a:prstGeom>
            <a:ln w="12700">
              <a:solidFill>
                <a:srgbClr val="A6A6A6"/>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25">
              <a:extLst>
                <a:ext uri="{FF2B5EF4-FFF2-40B4-BE49-F238E27FC236}">
                  <a16:creationId xmlns:a16="http://schemas.microsoft.com/office/drawing/2014/main" id="{E4D5CC9D-0F5E-5341-9839-94B514878ABB}"/>
                </a:ext>
              </a:extLst>
            </p:cNvPr>
            <p:cNvSpPr txBox="1">
              <a:spLocks noChangeArrowheads="1"/>
            </p:cNvSpPr>
            <p:nvPr/>
          </p:nvSpPr>
          <p:spPr bwMode="auto">
            <a:xfrm>
              <a:off x="5315444" y="1130405"/>
              <a:ext cx="867929" cy="315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170" eaLnBrk="1" hangingPunct="1">
                <a:defRPr/>
              </a:pPr>
              <a:r>
                <a:rPr lang="zh-CN" altLang="en-US" sz="2133" b="1" dirty="0">
                  <a:solidFill>
                    <a:prstClr val="white"/>
                  </a:solidFill>
                  <a:latin typeface="微软雅黑" pitchFamily="34" charset="-122"/>
                  <a:ea typeface="微软雅黑" pitchFamily="34" charset="-122"/>
                </a:rPr>
                <a:t>努力</a:t>
              </a:r>
            </a:p>
          </p:txBody>
        </p:sp>
        <p:sp>
          <p:nvSpPr>
            <p:cNvPr id="16" name="TextBox 26">
              <a:extLst>
                <a:ext uri="{FF2B5EF4-FFF2-40B4-BE49-F238E27FC236}">
                  <a16:creationId xmlns:a16="http://schemas.microsoft.com/office/drawing/2014/main" id="{9D693EB8-6088-1141-9752-BFFF6175920E}"/>
                </a:ext>
              </a:extLst>
            </p:cNvPr>
            <p:cNvSpPr txBox="1">
              <a:spLocks noChangeArrowheads="1"/>
            </p:cNvSpPr>
            <p:nvPr/>
          </p:nvSpPr>
          <p:spPr bwMode="auto">
            <a:xfrm>
              <a:off x="4324536" y="2760319"/>
              <a:ext cx="867929"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170" eaLnBrk="1" hangingPunct="1">
                <a:defRPr/>
              </a:pPr>
              <a:r>
                <a:rPr lang="zh-CN" altLang="en-US" sz="2133" b="1" dirty="0">
                  <a:solidFill>
                    <a:prstClr val="white"/>
                  </a:solidFill>
                  <a:latin typeface="微软雅黑" pitchFamily="34" charset="-122"/>
                  <a:ea typeface="微软雅黑" pitchFamily="34" charset="-122"/>
                </a:rPr>
                <a:t>留任</a:t>
              </a:r>
            </a:p>
          </p:txBody>
        </p:sp>
        <p:sp>
          <p:nvSpPr>
            <p:cNvPr id="17" name="TextBox 27">
              <a:extLst>
                <a:ext uri="{FF2B5EF4-FFF2-40B4-BE49-F238E27FC236}">
                  <a16:creationId xmlns:a16="http://schemas.microsoft.com/office/drawing/2014/main" id="{3CA55A03-CD98-D94A-8652-3EA3ADA4AAA9}"/>
                </a:ext>
              </a:extLst>
            </p:cNvPr>
            <p:cNvSpPr txBox="1">
              <a:spLocks noChangeArrowheads="1"/>
            </p:cNvSpPr>
            <p:nvPr/>
          </p:nvSpPr>
          <p:spPr bwMode="auto">
            <a:xfrm>
              <a:off x="6287468" y="2762429"/>
              <a:ext cx="867929"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1219170" eaLnBrk="1" hangingPunct="1">
                <a:defRPr/>
              </a:pPr>
              <a:r>
                <a:rPr lang="zh-CN" altLang="en-US" sz="2133" b="1" dirty="0">
                  <a:solidFill>
                    <a:prstClr val="white"/>
                  </a:solidFill>
                  <a:latin typeface="微软雅黑" pitchFamily="34" charset="-122"/>
                  <a:ea typeface="微软雅黑" pitchFamily="34" charset="-122"/>
                </a:rPr>
                <a:t>赞扬</a:t>
              </a:r>
            </a:p>
          </p:txBody>
        </p:sp>
      </p:grpSp>
      <p:sp>
        <p:nvSpPr>
          <p:cNvPr id="18" name="TextBox 37">
            <a:extLst>
              <a:ext uri="{FF2B5EF4-FFF2-40B4-BE49-F238E27FC236}">
                <a16:creationId xmlns:a16="http://schemas.microsoft.com/office/drawing/2014/main" id="{498849C9-A360-6B4E-AAC6-FE951CC2FFE9}"/>
              </a:ext>
            </a:extLst>
          </p:cNvPr>
          <p:cNvSpPr txBox="1"/>
          <p:nvPr/>
        </p:nvSpPr>
        <p:spPr>
          <a:xfrm>
            <a:off x="8440189" y="4619673"/>
            <a:ext cx="2584016" cy="556252"/>
          </a:xfrm>
          <a:prstGeom prst="round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defTabSz="1219170">
              <a:defRPr/>
            </a:pPr>
            <a:r>
              <a:rPr lang="zh-CN" altLang="en-US" sz="2667" b="1" dirty="0">
                <a:solidFill>
                  <a:schemeClr val="tx2"/>
                </a:solidFill>
                <a:latin typeface="微软雅黑" panose="020B0503020204020204" pitchFamily="34" charset="-122"/>
                <a:ea typeface="微软雅黑" panose="020B0503020204020204" pitchFamily="34" charset="-122"/>
              </a:rPr>
              <a:t>综合敬业指数</a:t>
            </a:r>
          </a:p>
        </p:txBody>
      </p:sp>
      <p:sp>
        <p:nvSpPr>
          <p:cNvPr id="19" name="圆角矩形 18">
            <a:extLst>
              <a:ext uri="{FF2B5EF4-FFF2-40B4-BE49-F238E27FC236}">
                <a16:creationId xmlns:a16="http://schemas.microsoft.com/office/drawing/2014/main" id="{DA276A9D-2554-ED41-AA63-6A38A0F89A89}"/>
              </a:ext>
            </a:extLst>
          </p:cNvPr>
          <p:cNvSpPr/>
          <p:nvPr/>
        </p:nvSpPr>
        <p:spPr>
          <a:xfrm>
            <a:off x="4747043" y="4622905"/>
            <a:ext cx="491624" cy="546527"/>
          </a:xfrm>
          <a:prstGeom prst="roundRect">
            <a:avLst/>
          </a:prstGeom>
          <a:no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en-US" altLang="zh-CN" sz="2667" b="1" kern="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a:t>
            </a:r>
          </a:p>
        </p:txBody>
      </p:sp>
      <p:sp>
        <p:nvSpPr>
          <p:cNvPr id="20" name="圆角矩形 19">
            <a:extLst>
              <a:ext uri="{FF2B5EF4-FFF2-40B4-BE49-F238E27FC236}">
                <a16:creationId xmlns:a16="http://schemas.microsoft.com/office/drawing/2014/main" id="{0538E129-4644-3D47-93DA-8CC788F464B5}"/>
              </a:ext>
            </a:extLst>
          </p:cNvPr>
          <p:cNvSpPr/>
          <p:nvPr/>
        </p:nvSpPr>
        <p:spPr>
          <a:xfrm>
            <a:off x="7913923" y="4622905"/>
            <a:ext cx="491624" cy="546527"/>
          </a:xfrm>
          <a:prstGeom prst="roundRect">
            <a:avLst/>
          </a:prstGeom>
          <a:noFill/>
          <a:ln/>
          <a:effectLst/>
        </p:spPr>
        <p:style>
          <a:lnRef idx="0">
            <a:schemeClr val="accent5"/>
          </a:lnRef>
          <a:fillRef idx="3">
            <a:schemeClr val="accent5"/>
          </a:fillRef>
          <a:effectRef idx="3">
            <a:schemeClr val="accent5"/>
          </a:effectRef>
          <a:fontRef idx="minor">
            <a:schemeClr val="lt1"/>
          </a:fontRef>
        </p:style>
        <p:txBody>
          <a:bodyPr wrap="none">
            <a:spAutoFit/>
          </a:bodyPr>
          <a:lstStyle/>
          <a:p>
            <a:pPr algn="ctr" defTabSz="1219170" eaLnBrk="0" latinLnBrk="1" hangingPunct="0">
              <a:spcBef>
                <a:spcPct val="20000"/>
              </a:spcBef>
              <a:defRPr/>
            </a:pPr>
            <a:r>
              <a:rPr lang="en-US" altLang="zh-CN" sz="2667" b="1" kern="0" dirty="0">
                <a:solidFill>
                  <a:prstClr val="black"/>
                </a:solidFill>
                <a:latin typeface="微软雅黑" panose="020B0503020204020204" pitchFamily="34" charset="-122"/>
                <a:ea typeface="微软雅黑" panose="020B0503020204020204" pitchFamily="34" charset="-122"/>
                <a:cs typeface="Tahoma" panose="020B0604030504040204" pitchFamily="34" charset="0"/>
              </a:rPr>
              <a:t>=</a:t>
            </a:r>
          </a:p>
        </p:txBody>
      </p:sp>
    </p:spTree>
    <p:extLst>
      <p:ext uri="{BB962C8B-B14F-4D97-AF65-F5344CB8AC3E}">
        <p14:creationId xmlns:p14="http://schemas.microsoft.com/office/powerpoint/2010/main" val="1664285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工业事业部</a:t>
            </a:r>
            <a:r>
              <a:rPr lang="en-US" altLang="zh-CN" dirty="0"/>
              <a:t>-</a:t>
            </a:r>
            <a:r>
              <a:rPr lang="zh-CN" altLang="en-US" dirty="0"/>
              <a:t>三级部门：满意度细分因素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70</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3984421158"/>
              </p:ext>
            </p:extLst>
          </p:nvPr>
        </p:nvGraphicFramePr>
        <p:xfrm>
          <a:off x="201170" y="1076960"/>
          <a:ext cx="11850621" cy="5364000"/>
        </p:xfrm>
        <a:graphic>
          <a:graphicData uri="http://schemas.openxmlformats.org/drawingml/2006/table">
            <a:tbl>
              <a:tblPr>
                <a:tableStyleId>{7DF18680-E054-41AD-8BC1-D1AEF772440D}</a:tableStyleId>
              </a:tblPr>
              <a:tblGrid>
                <a:gridCol w="2014101">
                  <a:extLst>
                    <a:ext uri="{9D8B030D-6E8A-4147-A177-3AD203B41FA5}">
                      <a16:colId xmlns:a16="http://schemas.microsoft.com/office/drawing/2014/main" val="20000"/>
                    </a:ext>
                  </a:extLst>
                </a:gridCol>
                <a:gridCol w="1229565">
                  <a:extLst>
                    <a:ext uri="{9D8B030D-6E8A-4147-A177-3AD203B41FA5}">
                      <a16:colId xmlns:a16="http://schemas.microsoft.com/office/drawing/2014/main" val="1530689253"/>
                    </a:ext>
                  </a:extLst>
                </a:gridCol>
                <a:gridCol w="1229565">
                  <a:extLst>
                    <a:ext uri="{9D8B030D-6E8A-4147-A177-3AD203B41FA5}">
                      <a16:colId xmlns:a16="http://schemas.microsoft.com/office/drawing/2014/main" val="607127426"/>
                    </a:ext>
                  </a:extLst>
                </a:gridCol>
                <a:gridCol w="1229565">
                  <a:extLst>
                    <a:ext uri="{9D8B030D-6E8A-4147-A177-3AD203B41FA5}">
                      <a16:colId xmlns:a16="http://schemas.microsoft.com/office/drawing/2014/main" val="3735278415"/>
                    </a:ext>
                  </a:extLst>
                </a:gridCol>
                <a:gridCol w="1229565">
                  <a:extLst>
                    <a:ext uri="{9D8B030D-6E8A-4147-A177-3AD203B41FA5}">
                      <a16:colId xmlns:a16="http://schemas.microsoft.com/office/drawing/2014/main" val="786340398"/>
                    </a:ext>
                  </a:extLst>
                </a:gridCol>
                <a:gridCol w="1229565">
                  <a:extLst>
                    <a:ext uri="{9D8B030D-6E8A-4147-A177-3AD203B41FA5}">
                      <a16:colId xmlns:a16="http://schemas.microsoft.com/office/drawing/2014/main" val="1584507464"/>
                    </a:ext>
                  </a:extLst>
                </a:gridCol>
                <a:gridCol w="1229565">
                  <a:extLst>
                    <a:ext uri="{9D8B030D-6E8A-4147-A177-3AD203B41FA5}">
                      <a16:colId xmlns:a16="http://schemas.microsoft.com/office/drawing/2014/main" val="2395523798"/>
                    </a:ext>
                  </a:extLst>
                </a:gridCol>
                <a:gridCol w="1229565">
                  <a:extLst>
                    <a:ext uri="{9D8B030D-6E8A-4147-A177-3AD203B41FA5}">
                      <a16:colId xmlns:a16="http://schemas.microsoft.com/office/drawing/2014/main" val="3215451745"/>
                    </a:ext>
                  </a:extLst>
                </a:gridCol>
                <a:gridCol w="1229565">
                  <a:extLst>
                    <a:ext uri="{9D8B030D-6E8A-4147-A177-3AD203B41FA5}">
                      <a16:colId xmlns:a16="http://schemas.microsoft.com/office/drawing/2014/main" val="20006"/>
                    </a:ext>
                  </a:extLst>
                </a:gridCol>
              </a:tblGrid>
              <a:tr h="468000">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产品设计部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工程机械产品设计部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制造技术及过程控制部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热处理分厂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行星传动齿轮分厂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工业行星传动质量</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重型传动齿轮分厂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工业事业部</a:t>
                      </a:r>
                      <a:r>
                        <a:rPr lang="en-US" altLang="zh-CN" sz="1100" b="1" i="0" u="none" strike="noStrike" dirty="0">
                          <a:solidFill>
                            <a:srgbClr val="FFFFFF"/>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重型传动装配分厂</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70.45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67.19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73.96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84.61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70.05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85.94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73.94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69.51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1411233"/>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69.30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75.47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84.20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87.68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87.39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800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69.73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73.04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73.03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72.05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66.87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5"/>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73.72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74.23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70.30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79.86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65.28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71.92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6"/>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84.06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68.87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77.06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76.62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75.15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69.28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00376584"/>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69.04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72.90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70.56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69.77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77.83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65.13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74.24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76.82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70.87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78.94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3061795"/>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86.09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86.63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70.65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84.35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71.57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72.88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77.97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81.16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83.70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70.35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8800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76.99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79.10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73.91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78.35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535465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1353888104"/>
              </p:ext>
            </p:extLst>
          </p:nvPr>
        </p:nvGraphicFramePr>
        <p:xfrm>
          <a:off x="587374" y="1125538"/>
          <a:ext cx="10722342" cy="5327649"/>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190652" cy="491919"/>
          </a:xfrm>
        </p:spPr>
        <p:txBody>
          <a:bodyPr/>
          <a:lstStyle/>
          <a:p>
            <a:r>
              <a:rPr lang="zh-CN" altLang="en-US" dirty="0"/>
              <a:t>包齿公司分类：满意度与敬业度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对比包齿公司员工满意度与敬业度，可以发现，安全环保部员工敬业度以及满意度得分均为最高。控制部员工满意度得分最低，热处理车间员工敬业度得分最低。</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71</a:t>
            </a:fld>
            <a:endParaRPr lang="zh-CN" altLang="en-US" dirty="0"/>
          </a:p>
        </p:txBody>
      </p:sp>
      <p:grpSp>
        <p:nvGrpSpPr>
          <p:cNvPr id="4" name="组合 3"/>
          <p:cNvGrpSpPr/>
          <p:nvPr/>
        </p:nvGrpSpPr>
        <p:grpSpPr>
          <a:xfrm>
            <a:off x="1587737" y="4294312"/>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569449" y="3631436"/>
            <a:ext cx="10034817" cy="324106"/>
            <a:chOff x="623565" y="4066096"/>
            <a:chExt cx="10675538" cy="324106"/>
          </a:xfrm>
        </p:grpSpPr>
        <p:cxnSp>
          <p:nvCxnSpPr>
            <p:cNvPr id="40" name="直接连接符 39"/>
            <p:cNvCxnSpPr/>
            <p:nvPr/>
          </p:nvCxnSpPr>
          <p:spPr>
            <a:xfrm flipV="1">
              <a:off x="623565"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1748005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245516" cy="491919"/>
          </a:xfrm>
        </p:spPr>
        <p:txBody>
          <a:bodyPr/>
          <a:lstStyle/>
          <a:p>
            <a:r>
              <a:rPr lang="zh-CN" altLang="en-US" dirty="0"/>
              <a:t>包齿公司分类：敬业度细分维度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对比包齿公司员工敬业度细分维度，可以发现，热处理车间员工在个人敬业度和企业赋能度维度的得分均为最低。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72</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164945" y="4571793"/>
          <a:ext cx="11878059" cy="1804919"/>
        </p:xfrm>
        <a:graphic>
          <a:graphicData uri="http://schemas.openxmlformats.org/drawingml/2006/table">
            <a:tbl>
              <a:tblPr firstRow="1" bandRow="1">
                <a:tableStyleId>{5C22544A-7EE6-4342-B048-85BDC9FD1C3A}</a:tableStyleId>
              </a:tblPr>
              <a:tblGrid>
                <a:gridCol w="625161">
                  <a:extLst>
                    <a:ext uri="{9D8B030D-6E8A-4147-A177-3AD203B41FA5}">
                      <a16:colId xmlns:a16="http://schemas.microsoft.com/office/drawing/2014/main" val="3241909716"/>
                    </a:ext>
                  </a:extLst>
                </a:gridCol>
                <a:gridCol w="625161">
                  <a:extLst>
                    <a:ext uri="{9D8B030D-6E8A-4147-A177-3AD203B41FA5}">
                      <a16:colId xmlns:a16="http://schemas.microsoft.com/office/drawing/2014/main" val="3711615148"/>
                    </a:ext>
                  </a:extLst>
                </a:gridCol>
                <a:gridCol w="625161">
                  <a:extLst>
                    <a:ext uri="{9D8B030D-6E8A-4147-A177-3AD203B41FA5}">
                      <a16:colId xmlns:a16="http://schemas.microsoft.com/office/drawing/2014/main" val="3003594988"/>
                    </a:ext>
                  </a:extLst>
                </a:gridCol>
                <a:gridCol w="625161">
                  <a:extLst>
                    <a:ext uri="{9D8B030D-6E8A-4147-A177-3AD203B41FA5}">
                      <a16:colId xmlns:a16="http://schemas.microsoft.com/office/drawing/2014/main" val="3865813828"/>
                    </a:ext>
                  </a:extLst>
                </a:gridCol>
                <a:gridCol w="625161">
                  <a:extLst>
                    <a:ext uri="{9D8B030D-6E8A-4147-A177-3AD203B41FA5}">
                      <a16:colId xmlns:a16="http://schemas.microsoft.com/office/drawing/2014/main" val="903487949"/>
                    </a:ext>
                  </a:extLst>
                </a:gridCol>
                <a:gridCol w="625161">
                  <a:extLst>
                    <a:ext uri="{9D8B030D-6E8A-4147-A177-3AD203B41FA5}">
                      <a16:colId xmlns:a16="http://schemas.microsoft.com/office/drawing/2014/main" val="1979591169"/>
                    </a:ext>
                  </a:extLst>
                </a:gridCol>
                <a:gridCol w="625161">
                  <a:extLst>
                    <a:ext uri="{9D8B030D-6E8A-4147-A177-3AD203B41FA5}">
                      <a16:colId xmlns:a16="http://schemas.microsoft.com/office/drawing/2014/main" val="4257415761"/>
                    </a:ext>
                  </a:extLst>
                </a:gridCol>
                <a:gridCol w="625161">
                  <a:extLst>
                    <a:ext uri="{9D8B030D-6E8A-4147-A177-3AD203B41FA5}">
                      <a16:colId xmlns:a16="http://schemas.microsoft.com/office/drawing/2014/main" val="251119393"/>
                    </a:ext>
                  </a:extLst>
                </a:gridCol>
                <a:gridCol w="625161">
                  <a:extLst>
                    <a:ext uri="{9D8B030D-6E8A-4147-A177-3AD203B41FA5}">
                      <a16:colId xmlns:a16="http://schemas.microsoft.com/office/drawing/2014/main" val="1987189262"/>
                    </a:ext>
                  </a:extLst>
                </a:gridCol>
                <a:gridCol w="625161">
                  <a:extLst>
                    <a:ext uri="{9D8B030D-6E8A-4147-A177-3AD203B41FA5}">
                      <a16:colId xmlns:a16="http://schemas.microsoft.com/office/drawing/2014/main" val="308051737"/>
                    </a:ext>
                  </a:extLst>
                </a:gridCol>
                <a:gridCol w="625161">
                  <a:extLst>
                    <a:ext uri="{9D8B030D-6E8A-4147-A177-3AD203B41FA5}">
                      <a16:colId xmlns:a16="http://schemas.microsoft.com/office/drawing/2014/main" val="1795824105"/>
                    </a:ext>
                  </a:extLst>
                </a:gridCol>
                <a:gridCol w="625161">
                  <a:extLst>
                    <a:ext uri="{9D8B030D-6E8A-4147-A177-3AD203B41FA5}">
                      <a16:colId xmlns:a16="http://schemas.microsoft.com/office/drawing/2014/main" val="1333357628"/>
                    </a:ext>
                  </a:extLst>
                </a:gridCol>
                <a:gridCol w="625161">
                  <a:extLst>
                    <a:ext uri="{9D8B030D-6E8A-4147-A177-3AD203B41FA5}">
                      <a16:colId xmlns:a16="http://schemas.microsoft.com/office/drawing/2014/main" val="846131238"/>
                    </a:ext>
                  </a:extLst>
                </a:gridCol>
                <a:gridCol w="625161">
                  <a:extLst>
                    <a:ext uri="{9D8B030D-6E8A-4147-A177-3AD203B41FA5}">
                      <a16:colId xmlns:a16="http://schemas.microsoft.com/office/drawing/2014/main" val="578706122"/>
                    </a:ext>
                  </a:extLst>
                </a:gridCol>
                <a:gridCol w="625161">
                  <a:extLst>
                    <a:ext uri="{9D8B030D-6E8A-4147-A177-3AD203B41FA5}">
                      <a16:colId xmlns:a16="http://schemas.microsoft.com/office/drawing/2014/main" val="733470355"/>
                    </a:ext>
                  </a:extLst>
                </a:gridCol>
                <a:gridCol w="625161">
                  <a:extLst>
                    <a:ext uri="{9D8B030D-6E8A-4147-A177-3AD203B41FA5}">
                      <a16:colId xmlns:a16="http://schemas.microsoft.com/office/drawing/2014/main" val="1063141435"/>
                    </a:ext>
                  </a:extLst>
                </a:gridCol>
                <a:gridCol w="625161">
                  <a:extLst>
                    <a:ext uri="{9D8B030D-6E8A-4147-A177-3AD203B41FA5}">
                      <a16:colId xmlns:a16="http://schemas.microsoft.com/office/drawing/2014/main" val="3505265250"/>
                    </a:ext>
                  </a:extLst>
                </a:gridCol>
                <a:gridCol w="625161">
                  <a:extLst>
                    <a:ext uri="{9D8B030D-6E8A-4147-A177-3AD203B41FA5}">
                      <a16:colId xmlns:a16="http://schemas.microsoft.com/office/drawing/2014/main" val="3622650225"/>
                    </a:ext>
                  </a:extLst>
                </a:gridCol>
                <a:gridCol w="625161">
                  <a:extLst>
                    <a:ext uri="{9D8B030D-6E8A-4147-A177-3AD203B41FA5}">
                      <a16:colId xmlns:a16="http://schemas.microsoft.com/office/drawing/2014/main" val="3025037955"/>
                    </a:ext>
                  </a:extLst>
                </a:gridCol>
              </a:tblGrid>
              <a:tr h="425243">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一车间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二车间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三车间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热处理车间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设备部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生产调度部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仓储部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质量管理部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采购部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制控部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综合管理部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市场部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安全环保部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sz="1000" b="1" i="0" u="none" strike="noStrike" dirty="0">
                          <a:solidFill>
                            <a:srgbClr val="FFFFFF"/>
                          </a:solidFill>
                          <a:effectLst/>
                          <a:latin typeface="微软雅黑" panose="020B0503020204020204" pitchFamily="34" charset="-122"/>
                          <a:ea typeface="微软雅黑" panose="020B0503020204020204" pitchFamily="34" charset="-122"/>
                        </a:rPr>
                        <a:t>IT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79.09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78.10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84.72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87.78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90.91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81.25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82.86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87.82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80.17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92.50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86.84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82.07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81.82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84.38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85.56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79.45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82.88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78.97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87.50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90.67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82.59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84.44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83.64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85.63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84.29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82.22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76.91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82.55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76.03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87.50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81.03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78.89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82.73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77.50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86.67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81.11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2007733601"/>
              </p:ext>
            </p:extLst>
          </p:nvPr>
        </p:nvGraphicFramePr>
        <p:xfrm>
          <a:off x="330501" y="1648163"/>
          <a:ext cx="11501835" cy="2816367"/>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800762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181508" cy="491919"/>
          </a:xfrm>
        </p:spPr>
        <p:txBody>
          <a:bodyPr/>
          <a:lstStyle/>
          <a:p>
            <a:r>
              <a:rPr lang="zh-CN" altLang="en-US" dirty="0"/>
              <a:t>包齿公司分类：满意度五大维度</a:t>
            </a:r>
          </a:p>
        </p:txBody>
      </p:sp>
      <p:sp>
        <p:nvSpPr>
          <p:cNvPr id="3" name="内容占位符 2"/>
          <p:cNvSpPr>
            <a:spLocks noGrp="1"/>
          </p:cNvSpPr>
          <p:nvPr>
            <p:ph idx="1"/>
          </p:nvPr>
        </p:nvSpPr>
        <p:spPr>
          <a:xfrm>
            <a:off x="490306" y="1091186"/>
            <a:ext cx="11148317" cy="4254884"/>
          </a:xfrm>
        </p:spPr>
        <p:txBody>
          <a:bodyPr/>
          <a:lstStyle/>
          <a:p>
            <a:pPr fontAlgn="ctr"/>
            <a:r>
              <a:rPr kumimoji="1" lang="zh-CN" altLang="en-US" dirty="0">
                <a:latin typeface="Microsoft YaHei" charset="-122"/>
                <a:ea typeface="Microsoft YaHei" charset="-122"/>
                <a:cs typeface="Microsoft YaHei" charset="-122"/>
              </a:rPr>
              <a:t>对比包齿公司员工满意度细分维度，可以发现，控制部员工在成长机会、有效沟通以及温度与情感关怀三个维度上的得分均为最低。热处理车间员工目标感与使命感维度得分最低，市场部员工物质基础维度得分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73</a:t>
            </a:fld>
            <a:endParaRPr lang="zh-CN" altLang="en-US" dirty="0"/>
          </a:p>
        </p:txBody>
      </p:sp>
      <p:graphicFrame>
        <p:nvGraphicFramePr>
          <p:cNvPr id="36" name="图表 35"/>
          <p:cNvGraphicFramePr/>
          <p:nvPr>
            <p:extLst>
              <p:ext uri="{D42A27DB-BD31-4B8C-83A1-F6EECF244321}">
                <p14:modId xmlns:p14="http://schemas.microsoft.com/office/powerpoint/2010/main" val="154728999"/>
              </p:ext>
            </p:extLst>
          </p:nvPr>
        </p:nvGraphicFramePr>
        <p:xfrm>
          <a:off x="262596" y="2048256"/>
          <a:ext cx="11603736" cy="22114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extLst>
              <p:ext uri="{D42A27DB-BD31-4B8C-83A1-F6EECF244321}">
                <p14:modId xmlns:p14="http://schemas.microsoft.com/office/powerpoint/2010/main" val="4086245175"/>
              </p:ext>
            </p:extLst>
          </p:nvPr>
        </p:nvGraphicFramePr>
        <p:xfrm>
          <a:off x="258547" y="4215875"/>
          <a:ext cx="11689317" cy="2174034"/>
        </p:xfrm>
        <a:graphic>
          <a:graphicData uri="http://schemas.openxmlformats.org/drawingml/2006/table">
            <a:tbl>
              <a:tblPr firstRow="1" bandRow="1">
                <a:tableStyleId>{5C22544A-7EE6-4342-B048-85BDC9FD1C3A}</a:tableStyleId>
              </a:tblPr>
              <a:tblGrid>
                <a:gridCol w="1089027">
                  <a:extLst>
                    <a:ext uri="{9D8B030D-6E8A-4147-A177-3AD203B41FA5}">
                      <a16:colId xmlns:a16="http://schemas.microsoft.com/office/drawing/2014/main" val="3241909716"/>
                    </a:ext>
                  </a:extLst>
                </a:gridCol>
                <a:gridCol w="588905">
                  <a:extLst>
                    <a:ext uri="{9D8B030D-6E8A-4147-A177-3AD203B41FA5}">
                      <a16:colId xmlns:a16="http://schemas.microsoft.com/office/drawing/2014/main" val="3229723332"/>
                    </a:ext>
                  </a:extLst>
                </a:gridCol>
                <a:gridCol w="588905">
                  <a:extLst>
                    <a:ext uri="{9D8B030D-6E8A-4147-A177-3AD203B41FA5}">
                      <a16:colId xmlns:a16="http://schemas.microsoft.com/office/drawing/2014/main" val="1920366839"/>
                    </a:ext>
                  </a:extLst>
                </a:gridCol>
                <a:gridCol w="588905">
                  <a:extLst>
                    <a:ext uri="{9D8B030D-6E8A-4147-A177-3AD203B41FA5}">
                      <a16:colId xmlns:a16="http://schemas.microsoft.com/office/drawing/2014/main" val="3805114762"/>
                    </a:ext>
                  </a:extLst>
                </a:gridCol>
                <a:gridCol w="588905">
                  <a:extLst>
                    <a:ext uri="{9D8B030D-6E8A-4147-A177-3AD203B41FA5}">
                      <a16:colId xmlns:a16="http://schemas.microsoft.com/office/drawing/2014/main" val="433036177"/>
                    </a:ext>
                  </a:extLst>
                </a:gridCol>
                <a:gridCol w="588905">
                  <a:extLst>
                    <a:ext uri="{9D8B030D-6E8A-4147-A177-3AD203B41FA5}">
                      <a16:colId xmlns:a16="http://schemas.microsoft.com/office/drawing/2014/main" val="2509125836"/>
                    </a:ext>
                  </a:extLst>
                </a:gridCol>
                <a:gridCol w="588905">
                  <a:extLst>
                    <a:ext uri="{9D8B030D-6E8A-4147-A177-3AD203B41FA5}">
                      <a16:colId xmlns:a16="http://schemas.microsoft.com/office/drawing/2014/main" val="3122910934"/>
                    </a:ext>
                  </a:extLst>
                </a:gridCol>
                <a:gridCol w="588905">
                  <a:extLst>
                    <a:ext uri="{9D8B030D-6E8A-4147-A177-3AD203B41FA5}">
                      <a16:colId xmlns:a16="http://schemas.microsoft.com/office/drawing/2014/main" val="1044154361"/>
                    </a:ext>
                  </a:extLst>
                </a:gridCol>
                <a:gridCol w="588905">
                  <a:extLst>
                    <a:ext uri="{9D8B030D-6E8A-4147-A177-3AD203B41FA5}">
                      <a16:colId xmlns:a16="http://schemas.microsoft.com/office/drawing/2014/main" val="3701348042"/>
                    </a:ext>
                  </a:extLst>
                </a:gridCol>
                <a:gridCol w="588905">
                  <a:extLst>
                    <a:ext uri="{9D8B030D-6E8A-4147-A177-3AD203B41FA5}">
                      <a16:colId xmlns:a16="http://schemas.microsoft.com/office/drawing/2014/main" val="1324421730"/>
                    </a:ext>
                  </a:extLst>
                </a:gridCol>
                <a:gridCol w="588905">
                  <a:extLst>
                    <a:ext uri="{9D8B030D-6E8A-4147-A177-3AD203B41FA5}">
                      <a16:colId xmlns:a16="http://schemas.microsoft.com/office/drawing/2014/main" val="4237079941"/>
                    </a:ext>
                  </a:extLst>
                </a:gridCol>
                <a:gridCol w="588905">
                  <a:extLst>
                    <a:ext uri="{9D8B030D-6E8A-4147-A177-3AD203B41FA5}">
                      <a16:colId xmlns:a16="http://schemas.microsoft.com/office/drawing/2014/main" val="2219990843"/>
                    </a:ext>
                  </a:extLst>
                </a:gridCol>
                <a:gridCol w="588905">
                  <a:extLst>
                    <a:ext uri="{9D8B030D-6E8A-4147-A177-3AD203B41FA5}">
                      <a16:colId xmlns:a16="http://schemas.microsoft.com/office/drawing/2014/main" val="137900718"/>
                    </a:ext>
                  </a:extLst>
                </a:gridCol>
                <a:gridCol w="588905">
                  <a:extLst>
                    <a:ext uri="{9D8B030D-6E8A-4147-A177-3AD203B41FA5}">
                      <a16:colId xmlns:a16="http://schemas.microsoft.com/office/drawing/2014/main" val="4212934201"/>
                    </a:ext>
                  </a:extLst>
                </a:gridCol>
                <a:gridCol w="588905">
                  <a:extLst>
                    <a:ext uri="{9D8B030D-6E8A-4147-A177-3AD203B41FA5}">
                      <a16:colId xmlns:a16="http://schemas.microsoft.com/office/drawing/2014/main" val="500784202"/>
                    </a:ext>
                  </a:extLst>
                </a:gridCol>
                <a:gridCol w="588905">
                  <a:extLst>
                    <a:ext uri="{9D8B030D-6E8A-4147-A177-3AD203B41FA5}">
                      <a16:colId xmlns:a16="http://schemas.microsoft.com/office/drawing/2014/main" val="1206257650"/>
                    </a:ext>
                  </a:extLst>
                </a:gridCol>
                <a:gridCol w="588905">
                  <a:extLst>
                    <a:ext uri="{9D8B030D-6E8A-4147-A177-3AD203B41FA5}">
                      <a16:colId xmlns:a16="http://schemas.microsoft.com/office/drawing/2014/main" val="3915728993"/>
                    </a:ext>
                  </a:extLst>
                </a:gridCol>
                <a:gridCol w="588905">
                  <a:extLst>
                    <a:ext uri="{9D8B030D-6E8A-4147-A177-3AD203B41FA5}">
                      <a16:colId xmlns:a16="http://schemas.microsoft.com/office/drawing/2014/main" val="3891409477"/>
                    </a:ext>
                  </a:extLst>
                </a:gridCol>
                <a:gridCol w="588905">
                  <a:extLst>
                    <a:ext uri="{9D8B030D-6E8A-4147-A177-3AD203B41FA5}">
                      <a16:colId xmlns:a16="http://schemas.microsoft.com/office/drawing/2014/main" val="3025037955"/>
                    </a:ext>
                  </a:extLst>
                </a:gridCol>
              </a:tblGrid>
              <a:tr h="430029">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一车间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二车间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三车间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热处理车间</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设备部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生产调度部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仓储部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质量管理部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采购部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制控部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综合管理部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市场部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安全环保部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en-US" sz="1000" b="1" i="0" u="none" strike="noStrike" dirty="0">
                          <a:solidFill>
                            <a:srgbClr val="FFFFFF"/>
                          </a:solidFill>
                          <a:effectLst/>
                          <a:latin typeface="微软雅黑" panose="020B0503020204020204" pitchFamily="34" charset="-122"/>
                          <a:ea typeface="微软雅黑" panose="020B0503020204020204" pitchFamily="34" charset="-122"/>
                        </a:rPr>
                        <a:t>IT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74.62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80.87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75.34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84.72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83.89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78.14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78.00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68.44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84.18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78.13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96.67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88.00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92.00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2187863677"/>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76.40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78.38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80.65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83.44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82.21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78.24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74.22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86.73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77.25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97.33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94.00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82.86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80.67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91.00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4134202718"/>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79.11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81.78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83.54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77.84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86.26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88.61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81.41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85.45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79.60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85.45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81.14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96.97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94.55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81.82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81.41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94.55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329260811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71.64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77.80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78.91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73.40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80.79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87.05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81.50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76.06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73.33 </a:t>
                      </a:r>
                    </a:p>
                  </a:txBody>
                  <a:tcPr marL="7620" marR="7620" marT="7620" marB="0" anchor="ctr">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69.21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77.92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75.54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79.05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95.24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85.71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82.45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80.63 </a:t>
                      </a:r>
                    </a:p>
                  </a:txBody>
                  <a:tcPr marL="7620" marR="7620" marT="7620" marB="0" anchor="ctr">
                    <a:solidFill>
                      <a:schemeClr val="bg1"/>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75.71 </a:t>
                      </a:r>
                    </a:p>
                  </a:txBody>
                  <a:tcPr marL="7620" marR="7620" marT="7620" marB="0" anchor="ctr">
                    <a:lnR w="12700" cap="flat" cmpd="sng" algn="ctr">
                      <a:solidFill>
                        <a:schemeClr val="accent5"/>
                      </a:solidFill>
                      <a:prstDash val="solid"/>
                      <a:round/>
                      <a:headEnd type="none" w="med" len="med"/>
                      <a:tailEnd type="none" w="med" len="med"/>
                    </a:lnR>
                    <a:solidFill>
                      <a:schemeClr val="bg1"/>
                    </a:solidFill>
                  </a:tcPr>
                </a:tc>
                <a:extLst>
                  <a:ext uri="{0D108BD9-81ED-4DB2-BD59-A6C34878D82A}">
                    <a16:rowId xmlns:a16="http://schemas.microsoft.com/office/drawing/2014/main" val="1483289061"/>
                  </a:ext>
                </a:extLst>
              </a:tr>
              <a:tr h="348801">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71.01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74.95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78.81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72.86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80.56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83.05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79.55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75.07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78.10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68.89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78.44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74.11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67.62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89.52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91.43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78.37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79.68 </a:t>
                      </a:r>
                    </a:p>
                  </a:txBody>
                  <a:tcPr marL="7620" marR="7620" marT="7620" marB="0" anchor="ctr">
                    <a:lnB w="12700" cap="flat" cmpd="sng" algn="ctr">
                      <a:solidFill>
                        <a:schemeClr val="accent5"/>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84.29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18083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包齿公司分类：满意度细分因素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74</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2217855052"/>
              </p:ext>
            </p:extLst>
          </p:nvPr>
        </p:nvGraphicFramePr>
        <p:xfrm>
          <a:off x="164591" y="1058105"/>
          <a:ext cx="11859764" cy="5308540"/>
        </p:xfrm>
        <a:graphic>
          <a:graphicData uri="http://schemas.openxmlformats.org/drawingml/2006/table">
            <a:tbl>
              <a:tblPr>
                <a:tableStyleId>{7DF18680-E054-41AD-8BC1-D1AEF772440D}</a:tableStyleId>
              </a:tblPr>
              <a:tblGrid>
                <a:gridCol w="1936292">
                  <a:extLst>
                    <a:ext uri="{9D8B030D-6E8A-4147-A177-3AD203B41FA5}">
                      <a16:colId xmlns:a16="http://schemas.microsoft.com/office/drawing/2014/main" val="20000"/>
                    </a:ext>
                  </a:extLst>
                </a:gridCol>
                <a:gridCol w="551304">
                  <a:extLst>
                    <a:ext uri="{9D8B030D-6E8A-4147-A177-3AD203B41FA5}">
                      <a16:colId xmlns:a16="http://schemas.microsoft.com/office/drawing/2014/main" val="3789397460"/>
                    </a:ext>
                  </a:extLst>
                </a:gridCol>
                <a:gridCol w="551304">
                  <a:extLst>
                    <a:ext uri="{9D8B030D-6E8A-4147-A177-3AD203B41FA5}">
                      <a16:colId xmlns:a16="http://schemas.microsoft.com/office/drawing/2014/main" val="3451436555"/>
                    </a:ext>
                  </a:extLst>
                </a:gridCol>
                <a:gridCol w="551304">
                  <a:extLst>
                    <a:ext uri="{9D8B030D-6E8A-4147-A177-3AD203B41FA5}">
                      <a16:colId xmlns:a16="http://schemas.microsoft.com/office/drawing/2014/main" val="607127426"/>
                    </a:ext>
                  </a:extLst>
                </a:gridCol>
                <a:gridCol w="551304">
                  <a:extLst>
                    <a:ext uri="{9D8B030D-6E8A-4147-A177-3AD203B41FA5}">
                      <a16:colId xmlns:a16="http://schemas.microsoft.com/office/drawing/2014/main" val="3735278415"/>
                    </a:ext>
                  </a:extLst>
                </a:gridCol>
                <a:gridCol w="551304">
                  <a:extLst>
                    <a:ext uri="{9D8B030D-6E8A-4147-A177-3AD203B41FA5}">
                      <a16:colId xmlns:a16="http://schemas.microsoft.com/office/drawing/2014/main" val="786340398"/>
                    </a:ext>
                  </a:extLst>
                </a:gridCol>
                <a:gridCol w="551304">
                  <a:extLst>
                    <a:ext uri="{9D8B030D-6E8A-4147-A177-3AD203B41FA5}">
                      <a16:colId xmlns:a16="http://schemas.microsoft.com/office/drawing/2014/main" val="1584507464"/>
                    </a:ext>
                  </a:extLst>
                </a:gridCol>
                <a:gridCol w="551304">
                  <a:extLst>
                    <a:ext uri="{9D8B030D-6E8A-4147-A177-3AD203B41FA5}">
                      <a16:colId xmlns:a16="http://schemas.microsoft.com/office/drawing/2014/main" val="2395523798"/>
                    </a:ext>
                  </a:extLst>
                </a:gridCol>
                <a:gridCol w="551304">
                  <a:extLst>
                    <a:ext uri="{9D8B030D-6E8A-4147-A177-3AD203B41FA5}">
                      <a16:colId xmlns:a16="http://schemas.microsoft.com/office/drawing/2014/main" val="3215451745"/>
                    </a:ext>
                  </a:extLst>
                </a:gridCol>
                <a:gridCol w="551304">
                  <a:extLst>
                    <a:ext uri="{9D8B030D-6E8A-4147-A177-3AD203B41FA5}">
                      <a16:colId xmlns:a16="http://schemas.microsoft.com/office/drawing/2014/main" val="2322013386"/>
                    </a:ext>
                  </a:extLst>
                </a:gridCol>
                <a:gridCol w="551304">
                  <a:extLst>
                    <a:ext uri="{9D8B030D-6E8A-4147-A177-3AD203B41FA5}">
                      <a16:colId xmlns:a16="http://schemas.microsoft.com/office/drawing/2014/main" val="2547047103"/>
                    </a:ext>
                  </a:extLst>
                </a:gridCol>
                <a:gridCol w="551304">
                  <a:extLst>
                    <a:ext uri="{9D8B030D-6E8A-4147-A177-3AD203B41FA5}">
                      <a16:colId xmlns:a16="http://schemas.microsoft.com/office/drawing/2014/main" val="2314302003"/>
                    </a:ext>
                  </a:extLst>
                </a:gridCol>
                <a:gridCol w="551304">
                  <a:extLst>
                    <a:ext uri="{9D8B030D-6E8A-4147-A177-3AD203B41FA5}">
                      <a16:colId xmlns:a16="http://schemas.microsoft.com/office/drawing/2014/main" val="2273523129"/>
                    </a:ext>
                  </a:extLst>
                </a:gridCol>
                <a:gridCol w="551304">
                  <a:extLst>
                    <a:ext uri="{9D8B030D-6E8A-4147-A177-3AD203B41FA5}">
                      <a16:colId xmlns:a16="http://schemas.microsoft.com/office/drawing/2014/main" val="4172492830"/>
                    </a:ext>
                  </a:extLst>
                </a:gridCol>
                <a:gridCol w="551304">
                  <a:extLst>
                    <a:ext uri="{9D8B030D-6E8A-4147-A177-3AD203B41FA5}">
                      <a16:colId xmlns:a16="http://schemas.microsoft.com/office/drawing/2014/main" val="143660610"/>
                    </a:ext>
                  </a:extLst>
                </a:gridCol>
                <a:gridCol w="551304">
                  <a:extLst>
                    <a:ext uri="{9D8B030D-6E8A-4147-A177-3AD203B41FA5}">
                      <a16:colId xmlns:a16="http://schemas.microsoft.com/office/drawing/2014/main" val="1303831435"/>
                    </a:ext>
                  </a:extLst>
                </a:gridCol>
                <a:gridCol w="551304">
                  <a:extLst>
                    <a:ext uri="{9D8B030D-6E8A-4147-A177-3AD203B41FA5}">
                      <a16:colId xmlns:a16="http://schemas.microsoft.com/office/drawing/2014/main" val="629482280"/>
                    </a:ext>
                  </a:extLst>
                </a:gridCol>
                <a:gridCol w="551304">
                  <a:extLst>
                    <a:ext uri="{9D8B030D-6E8A-4147-A177-3AD203B41FA5}">
                      <a16:colId xmlns:a16="http://schemas.microsoft.com/office/drawing/2014/main" val="2035158049"/>
                    </a:ext>
                  </a:extLst>
                </a:gridCol>
                <a:gridCol w="551304">
                  <a:extLst>
                    <a:ext uri="{9D8B030D-6E8A-4147-A177-3AD203B41FA5}">
                      <a16:colId xmlns:a16="http://schemas.microsoft.com/office/drawing/2014/main" val="20006"/>
                    </a:ext>
                  </a:extLst>
                </a:gridCol>
              </a:tblGrid>
              <a:tr h="421125">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一车间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二车间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三车间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热处理车间</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设备部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生产调度部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仓储部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质量管理部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采购部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制控部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综合管理部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市场部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安全环保部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en-US" sz="1000" b="1" i="0" u="none" strike="noStrike" dirty="0">
                          <a:solidFill>
                            <a:srgbClr val="FFFFFF"/>
                          </a:solidFill>
                          <a:effectLst/>
                          <a:latin typeface="微软雅黑" panose="020B0503020204020204" pitchFamily="34" charset="-122"/>
                          <a:ea typeface="微软雅黑" panose="020B0503020204020204" pitchFamily="34" charset="-122"/>
                        </a:rPr>
                        <a:t>IT</a:t>
                      </a: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财务部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a:solidFill>
                            <a:srgbClr val="FFFFFF"/>
                          </a:solidFill>
                          <a:effectLst/>
                          <a:latin typeface="微软雅黑" panose="020B0503020204020204" pitchFamily="34" charset="-122"/>
                          <a:ea typeface="微软雅黑" panose="020B0503020204020204" pitchFamily="34" charset="-122"/>
                        </a:rPr>
                        <a:t>人力资源部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党群工作部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83.11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75.56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74.98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76.21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85.87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84.63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67.11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81.88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76.72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98.33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1411233"/>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79.31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78.08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74.66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3"/>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80.51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83.03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74.25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79.17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97.78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80.95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79.00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76.98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87.67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83.68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87495">
                <a:tc>
                  <a:txBody>
                    <a:bodyPr/>
                    <a:lstStyle/>
                    <a:p>
                      <a:pPr algn="ctr" fontAlgn="ct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80.34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82.41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84.74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88.18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63.82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74.81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67.59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74.83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63.64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77.21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78.21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75.40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78.52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85.78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79.30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77.01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71.85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82.42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81.48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3061795"/>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71.09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80.19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81.09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76.21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89.33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86.32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85.45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829284579"/>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69.58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75.77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80.35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75.76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82.22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93.33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74.29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79.26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1"/>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67.27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72.69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70.86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86.00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76.84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72.07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64.44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78.18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69.38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78.57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78.89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87495">
                <a:tc>
                  <a:txBody>
                    <a:bodyPr/>
                    <a:lstStyle/>
                    <a:p>
                      <a:pPr algn="ctr" fontAlgn="ct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1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1"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76.91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75.96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80.55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75.86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84.00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81.05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78.62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73.33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82.73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100.00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84.29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a:solidFill>
                            <a:schemeClr val="tx1"/>
                          </a:solidFill>
                          <a:effectLst/>
                          <a:latin typeface="微软雅黑" panose="020B0503020204020204" pitchFamily="34" charset="-122"/>
                          <a:ea typeface="微软雅黑" panose="020B0503020204020204" pitchFamily="34" charset="-122"/>
                        </a:rPr>
                        <a:t>81.11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100" b="0" i="0" u="none" strike="noStrike" dirty="0">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059524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p:cNvGraphicFramePr/>
          <p:nvPr>
            <p:extLst>
              <p:ext uri="{D42A27DB-BD31-4B8C-83A1-F6EECF244321}">
                <p14:modId xmlns:p14="http://schemas.microsoft.com/office/powerpoint/2010/main" val="1887571133"/>
              </p:ext>
            </p:extLst>
          </p:nvPr>
        </p:nvGraphicFramePr>
        <p:xfrm>
          <a:off x="587374" y="1125538"/>
          <a:ext cx="10730126" cy="5439854"/>
        </p:xfrm>
        <a:graphic>
          <a:graphicData uri="http://schemas.openxmlformats.org/drawingml/2006/chart">
            <c:chart xmlns:c="http://schemas.openxmlformats.org/drawingml/2006/chart" xmlns:r="http://schemas.openxmlformats.org/officeDocument/2006/relationships" r:id="rId3"/>
          </a:graphicData>
        </a:graphic>
      </p:graphicFrame>
      <p:sp>
        <p:nvSpPr>
          <p:cNvPr id="3" name="标题 2"/>
          <p:cNvSpPr>
            <a:spLocks noGrp="1"/>
          </p:cNvSpPr>
          <p:nvPr>
            <p:ph type="title"/>
          </p:nvPr>
        </p:nvSpPr>
        <p:spPr>
          <a:xfrm>
            <a:off x="490308" y="491354"/>
            <a:ext cx="7885596" cy="491919"/>
          </a:xfrm>
        </p:spPr>
        <p:txBody>
          <a:bodyPr/>
          <a:lstStyle/>
          <a:p>
            <a:r>
              <a:rPr lang="zh-CN" altLang="en-US" dirty="0"/>
              <a:t>南传智能部分类：满意度与敬业度</a:t>
            </a:r>
          </a:p>
        </p:txBody>
      </p:sp>
      <p:sp>
        <p:nvSpPr>
          <p:cNvPr id="5" name="内容占位符 4"/>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对比南传智能部员工满意度与敬业度，可以发现，生产部员工敬业度与满意度得分均为最低，营销部员工敬业度与满意度得分均为最高。</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75</a:t>
            </a:fld>
            <a:endParaRPr lang="zh-CN" altLang="en-US" dirty="0"/>
          </a:p>
        </p:txBody>
      </p:sp>
      <p:grpSp>
        <p:nvGrpSpPr>
          <p:cNvPr id="4" name="组合 3"/>
          <p:cNvGrpSpPr/>
          <p:nvPr/>
        </p:nvGrpSpPr>
        <p:grpSpPr>
          <a:xfrm>
            <a:off x="1880069" y="4744043"/>
            <a:ext cx="9822287" cy="309610"/>
            <a:chOff x="934861" y="4379316"/>
            <a:chExt cx="10440000" cy="309610"/>
          </a:xfrm>
        </p:grpSpPr>
        <p:cxnSp>
          <p:nvCxnSpPr>
            <p:cNvPr id="35" name="直接连接符 34"/>
            <p:cNvCxnSpPr/>
            <p:nvPr/>
          </p:nvCxnSpPr>
          <p:spPr>
            <a:xfrm flipV="1">
              <a:off x="934861" y="4379316"/>
              <a:ext cx="10440000" cy="10886"/>
            </a:xfrm>
            <a:prstGeom prst="line">
              <a:avLst/>
            </a:prstGeom>
            <a:ln w="19050">
              <a:solidFill>
                <a:schemeClr val="accent5"/>
              </a:solidFill>
              <a:prstDash val="sysDash"/>
            </a:ln>
          </p:spPr>
          <p:style>
            <a:lnRef idx="1">
              <a:schemeClr val="accent5"/>
            </a:lnRef>
            <a:fillRef idx="0">
              <a:schemeClr val="accent5"/>
            </a:fillRef>
            <a:effectRef idx="0">
              <a:schemeClr val="accent5"/>
            </a:effectRef>
            <a:fontRef idx="minor">
              <a:schemeClr val="tx1"/>
            </a:fontRef>
          </p:style>
        </p:cxnSp>
        <p:sp>
          <p:nvSpPr>
            <p:cNvPr id="37" name="文本框 36"/>
            <p:cNvSpPr txBox="1"/>
            <p:nvPr/>
          </p:nvSpPr>
          <p:spPr>
            <a:xfrm>
              <a:off x="10491936" y="4381149"/>
              <a:ext cx="798299" cy="307777"/>
            </a:xfrm>
            <a:prstGeom prst="rect">
              <a:avLst/>
            </a:prstGeom>
            <a:noFill/>
            <a:ln w="19050">
              <a:solidFill>
                <a:schemeClr val="accent5"/>
              </a:solidFill>
              <a:prstDash val="sysDash"/>
            </a:ln>
          </p:spPr>
          <p:txBody>
            <a:bodyPr wrap="square" rtlCol="0">
              <a:spAutoFit/>
            </a:bodyPr>
            <a:lstStyle/>
            <a:p>
              <a:pPr algn="ctr"/>
              <a:r>
                <a:rPr kumimoji="1" lang="en-US" altLang="zh-CN" sz="1400" dirty="0">
                  <a:solidFill>
                    <a:schemeClr val="accent5"/>
                  </a:solidFill>
                </a:rPr>
                <a:t>79.53</a:t>
              </a:r>
            </a:p>
          </p:txBody>
        </p:sp>
      </p:grpSp>
      <p:grpSp>
        <p:nvGrpSpPr>
          <p:cNvPr id="39" name="组合 38"/>
          <p:cNvGrpSpPr/>
          <p:nvPr/>
        </p:nvGrpSpPr>
        <p:grpSpPr>
          <a:xfrm>
            <a:off x="1880069" y="3905407"/>
            <a:ext cx="9813419" cy="324106"/>
            <a:chOff x="934861" y="4066096"/>
            <a:chExt cx="10440000" cy="324106"/>
          </a:xfrm>
        </p:grpSpPr>
        <p:cxnSp>
          <p:nvCxnSpPr>
            <p:cNvPr id="40" name="直接连接符 39"/>
            <p:cNvCxnSpPr/>
            <p:nvPr/>
          </p:nvCxnSpPr>
          <p:spPr>
            <a:xfrm flipV="1">
              <a:off x="934861" y="4379316"/>
              <a:ext cx="10440000" cy="10886"/>
            </a:xfrm>
            <a:prstGeom prst="line">
              <a:avLst/>
            </a:prstGeom>
            <a:ln w="19050">
              <a:solidFill>
                <a:srgbClr val="A6A6A6"/>
              </a:solidFill>
              <a:prstDash val="sysDash"/>
            </a:ln>
          </p:spPr>
          <p:style>
            <a:lnRef idx="1">
              <a:schemeClr val="accent5"/>
            </a:lnRef>
            <a:fillRef idx="0">
              <a:schemeClr val="accent5"/>
            </a:fillRef>
            <a:effectRef idx="0">
              <a:schemeClr val="accent5"/>
            </a:effectRef>
            <a:fontRef idx="minor">
              <a:schemeClr val="tx1"/>
            </a:fontRef>
          </p:style>
        </p:cxnSp>
        <p:sp>
          <p:nvSpPr>
            <p:cNvPr id="41" name="文本框 40"/>
            <p:cNvSpPr txBox="1"/>
            <p:nvPr/>
          </p:nvSpPr>
          <p:spPr>
            <a:xfrm>
              <a:off x="10500571" y="4066096"/>
              <a:ext cx="798532" cy="307777"/>
            </a:xfrm>
            <a:prstGeom prst="rect">
              <a:avLst/>
            </a:prstGeom>
            <a:noFill/>
            <a:ln w="19050">
              <a:solidFill>
                <a:srgbClr val="A6A6A6"/>
              </a:solidFill>
              <a:prstDash val="sysDash"/>
            </a:ln>
          </p:spPr>
          <p:txBody>
            <a:bodyPr wrap="square" rtlCol="0">
              <a:spAutoFit/>
            </a:bodyPr>
            <a:lstStyle/>
            <a:p>
              <a:pPr algn="ctr"/>
              <a:r>
                <a:rPr kumimoji="1" lang="en-US" altLang="zh-CN" sz="1400" dirty="0">
                  <a:solidFill>
                    <a:srgbClr val="A6A6A6"/>
                  </a:solidFill>
                </a:rPr>
                <a:t>82.68</a:t>
              </a:r>
              <a:endParaRPr kumimoji="1" lang="zh-CN" altLang="en-US" sz="1400" dirty="0">
                <a:solidFill>
                  <a:srgbClr val="A6A6A6"/>
                </a:solidFill>
              </a:endParaRPr>
            </a:p>
          </p:txBody>
        </p:sp>
      </p:grpSp>
    </p:spTree>
    <p:extLst>
      <p:ext uri="{BB962C8B-B14F-4D97-AF65-F5344CB8AC3E}">
        <p14:creationId xmlns:p14="http://schemas.microsoft.com/office/powerpoint/2010/main" val="3819379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940460" cy="491919"/>
          </a:xfrm>
        </p:spPr>
        <p:txBody>
          <a:bodyPr/>
          <a:lstStyle/>
          <a:p>
            <a:r>
              <a:rPr lang="zh-CN" altLang="en-US" dirty="0"/>
              <a:t>南传智能部分类：敬业度细分维度</a:t>
            </a:r>
          </a:p>
        </p:txBody>
      </p:sp>
      <p:sp>
        <p:nvSpPr>
          <p:cNvPr id="3" name="内容占位符 2"/>
          <p:cNvSpPr>
            <a:spLocks noGrp="1"/>
          </p:cNvSpPr>
          <p:nvPr>
            <p:ph idx="1"/>
          </p:nvPr>
        </p:nvSpPr>
        <p:spPr/>
        <p:txBody>
          <a:bodyPr/>
          <a:lstStyle/>
          <a:p>
            <a:pPr fontAlgn="ctr"/>
            <a:r>
              <a:rPr kumimoji="1" lang="zh-CN" altLang="en-US" dirty="0">
                <a:latin typeface="Microsoft YaHei" charset="-122"/>
                <a:ea typeface="Microsoft YaHei" charset="-122"/>
                <a:cs typeface="Microsoft YaHei" charset="-122"/>
              </a:rPr>
              <a:t>对比南传智能部员工敬业度细分维度，可以发现，生产部员工在个人敬业度和企业赋能度维度上的得分均为最低。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76</a:t>
            </a:fld>
            <a:endParaRPr lang="zh-CN" altLang="en-US" dirty="0"/>
          </a:p>
        </p:txBody>
      </p:sp>
      <p:sp>
        <p:nvSpPr>
          <p:cNvPr id="6" name="矩形 5"/>
          <p:cNvSpPr/>
          <p:nvPr/>
        </p:nvSpPr>
        <p:spPr>
          <a:xfrm>
            <a:off x="1294810" y="1266906"/>
            <a:ext cx="10309781" cy="381258"/>
          </a:xfrm>
          <a:prstGeom prst="rect">
            <a:avLst/>
          </a:prstGeom>
        </p:spPr>
        <p:txBody>
          <a:bodyPr wrap="square">
            <a:spAutoFit/>
          </a:bodyPr>
          <a:lstStyle/>
          <a:p>
            <a:pPr>
              <a:lnSpc>
                <a:spcPct val="130000"/>
              </a:lnSpc>
            </a:pPr>
            <a:endParaRPr kumimoji="1" lang="zh-CN" altLang="en-US" sz="1600" dirty="0">
              <a:latin typeface="Microsoft YaHei" charset="-122"/>
              <a:ea typeface="Microsoft YaHei" charset="-122"/>
              <a:cs typeface="Microsoft YaHei" charset="-122"/>
            </a:endParaRPr>
          </a:p>
        </p:txBody>
      </p:sp>
      <p:graphicFrame>
        <p:nvGraphicFramePr>
          <p:cNvPr id="38" name="表格 37"/>
          <p:cNvGraphicFramePr>
            <a:graphicFrameLocks noGrp="1"/>
          </p:cNvGraphicFramePr>
          <p:nvPr/>
        </p:nvGraphicFramePr>
        <p:xfrm>
          <a:off x="587375" y="4517252"/>
          <a:ext cx="11051248" cy="1804919"/>
        </p:xfrm>
        <a:graphic>
          <a:graphicData uri="http://schemas.openxmlformats.org/drawingml/2006/table">
            <a:tbl>
              <a:tblPr firstRow="1" bandRow="1">
                <a:tableStyleId>{5C22544A-7EE6-4342-B048-85BDC9FD1C3A}</a:tableStyleId>
              </a:tblPr>
              <a:tblGrid>
                <a:gridCol w="2762812">
                  <a:extLst>
                    <a:ext uri="{9D8B030D-6E8A-4147-A177-3AD203B41FA5}">
                      <a16:colId xmlns:a16="http://schemas.microsoft.com/office/drawing/2014/main" val="3241909716"/>
                    </a:ext>
                  </a:extLst>
                </a:gridCol>
                <a:gridCol w="2762812">
                  <a:extLst>
                    <a:ext uri="{9D8B030D-6E8A-4147-A177-3AD203B41FA5}">
                      <a16:colId xmlns:a16="http://schemas.microsoft.com/office/drawing/2014/main" val="3865813828"/>
                    </a:ext>
                  </a:extLst>
                </a:gridCol>
                <a:gridCol w="2762812">
                  <a:extLst>
                    <a:ext uri="{9D8B030D-6E8A-4147-A177-3AD203B41FA5}">
                      <a16:colId xmlns:a16="http://schemas.microsoft.com/office/drawing/2014/main" val="903487949"/>
                    </a:ext>
                  </a:extLst>
                </a:gridCol>
                <a:gridCol w="2762812">
                  <a:extLst>
                    <a:ext uri="{9D8B030D-6E8A-4147-A177-3AD203B41FA5}">
                      <a16:colId xmlns:a16="http://schemas.microsoft.com/office/drawing/2014/main" val="3025037955"/>
                    </a:ext>
                  </a:extLst>
                </a:gridCol>
              </a:tblGrid>
              <a:tr h="425243">
                <a:tc>
                  <a:txBody>
                    <a:bodyPr/>
                    <a:lstStyle/>
                    <a:p>
                      <a:pPr algn="ctr" fontAlgn="ct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生产部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总裁办</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努力</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80.36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留任</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87.50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82.50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100.00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4919">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赞扬</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77.86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4919">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赋能</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80.00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75.00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95.00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graphicFrame>
        <p:nvGraphicFramePr>
          <p:cNvPr id="36" name="图表 35"/>
          <p:cNvGraphicFramePr/>
          <p:nvPr>
            <p:extLst>
              <p:ext uri="{D42A27DB-BD31-4B8C-83A1-F6EECF244321}">
                <p14:modId xmlns:p14="http://schemas.microsoft.com/office/powerpoint/2010/main" val="3570781645"/>
              </p:ext>
            </p:extLst>
          </p:nvPr>
        </p:nvGraphicFramePr>
        <p:xfrm>
          <a:off x="330501" y="1527049"/>
          <a:ext cx="11501835" cy="2937482"/>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a:extLst>
              <a:ext uri="{FF2B5EF4-FFF2-40B4-BE49-F238E27FC236}">
                <a16:creationId xmlns:a16="http://schemas.microsoft.com/office/drawing/2014/main" id="{D6AAEFA7-36D0-419D-BD9F-6A982E0530DE}"/>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210965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308" y="491354"/>
            <a:ext cx="7775868" cy="491919"/>
          </a:xfrm>
        </p:spPr>
        <p:txBody>
          <a:bodyPr/>
          <a:lstStyle/>
          <a:p>
            <a:r>
              <a:rPr lang="zh-CN" altLang="en-US" dirty="0"/>
              <a:t>南传智能部分类：满意度五大维度</a:t>
            </a:r>
          </a:p>
        </p:txBody>
      </p:sp>
      <p:sp>
        <p:nvSpPr>
          <p:cNvPr id="3" name="内容占位符 2"/>
          <p:cNvSpPr>
            <a:spLocks noGrp="1"/>
          </p:cNvSpPr>
          <p:nvPr>
            <p:ph idx="1"/>
          </p:nvPr>
        </p:nvSpPr>
        <p:spPr>
          <a:xfrm>
            <a:off x="490306" y="1091186"/>
            <a:ext cx="11148317" cy="4254884"/>
          </a:xfrm>
        </p:spPr>
        <p:txBody>
          <a:bodyPr/>
          <a:lstStyle/>
          <a:p>
            <a:pPr fontAlgn="ctr"/>
            <a:r>
              <a:rPr kumimoji="1" lang="zh-CN" altLang="en-US" dirty="0">
                <a:latin typeface="Microsoft YaHei" charset="-122"/>
                <a:ea typeface="Microsoft YaHei" charset="-122"/>
                <a:cs typeface="Microsoft YaHei" charset="-122"/>
              </a:rPr>
              <a:t>对比南传智能部员工满意度细分维度，可以发现，生产部员工在有效沟通、目标感与使命感以及温度与情感关怀三个维度上的得分均为最低，技术部员工在成长机会以及物质基础维度上的得分均为最低。</a:t>
            </a:r>
            <a:endParaRPr lang="zh-CN" altLang="en-US" dirty="0"/>
          </a:p>
        </p:txBody>
      </p:sp>
      <p:sp>
        <p:nvSpPr>
          <p:cNvPr id="4" name="灯片编号占位符 3"/>
          <p:cNvSpPr>
            <a:spLocks noGrp="1"/>
          </p:cNvSpPr>
          <p:nvPr>
            <p:ph type="sldNum" sz="quarter" idx="4"/>
          </p:nvPr>
        </p:nvSpPr>
        <p:spPr/>
        <p:txBody>
          <a:bodyPr/>
          <a:lstStyle/>
          <a:p>
            <a:fld id="{9D9ED64A-0B67-4079-A76D-675066C2CDF9}" type="slidenum">
              <a:rPr lang="zh-CN" altLang="en-US" smtClean="0"/>
              <a:t>77</a:t>
            </a:fld>
            <a:endParaRPr lang="zh-CN" altLang="en-US" dirty="0"/>
          </a:p>
        </p:txBody>
      </p:sp>
      <p:graphicFrame>
        <p:nvGraphicFramePr>
          <p:cNvPr id="36" name="图表 35"/>
          <p:cNvGraphicFramePr/>
          <p:nvPr>
            <p:extLst>
              <p:ext uri="{D42A27DB-BD31-4B8C-83A1-F6EECF244321}">
                <p14:modId xmlns:p14="http://schemas.microsoft.com/office/powerpoint/2010/main" val="2355984631"/>
              </p:ext>
            </p:extLst>
          </p:nvPr>
        </p:nvGraphicFramePr>
        <p:xfrm>
          <a:off x="246888" y="1408176"/>
          <a:ext cx="11603736" cy="28437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表格 6">
            <a:extLst>
              <a:ext uri="{FF2B5EF4-FFF2-40B4-BE49-F238E27FC236}">
                <a16:creationId xmlns:a16="http://schemas.microsoft.com/office/drawing/2014/main" id="{D989020B-FE5C-45A2-B6DF-C3E83934248C}"/>
              </a:ext>
            </a:extLst>
          </p:cNvPr>
          <p:cNvGraphicFramePr>
            <a:graphicFrameLocks noGrp="1"/>
          </p:cNvGraphicFramePr>
          <p:nvPr/>
        </p:nvGraphicFramePr>
        <p:xfrm>
          <a:off x="587370" y="4192978"/>
          <a:ext cx="11051256" cy="2124102"/>
        </p:xfrm>
        <a:graphic>
          <a:graphicData uri="http://schemas.openxmlformats.org/drawingml/2006/table">
            <a:tbl>
              <a:tblPr firstRow="1" bandRow="1">
                <a:tableStyleId>{5C22544A-7EE6-4342-B048-85BDC9FD1C3A}</a:tableStyleId>
              </a:tblPr>
              <a:tblGrid>
                <a:gridCol w="2762814">
                  <a:extLst>
                    <a:ext uri="{9D8B030D-6E8A-4147-A177-3AD203B41FA5}">
                      <a16:colId xmlns:a16="http://schemas.microsoft.com/office/drawing/2014/main" val="3241909716"/>
                    </a:ext>
                  </a:extLst>
                </a:gridCol>
                <a:gridCol w="2762814">
                  <a:extLst>
                    <a:ext uri="{9D8B030D-6E8A-4147-A177-3AD203B41FA5}">
                      <a16:colId xmlns:a16="http://schemas.microsoft.com/office/drawing/2014/main" val="3805114762"/>
                    </a:ext>
                  </a:extLst>
                </a:gridCol>
                <a:gridCol w="2762814">
                  <a:extLst>
                    <a:ext uri="{9D8B030D-6E8A-4147-A177-3AD203B41FA5}">
                      <a16:colId xmlns:a16="http://schemas.microsoft.com/office/drawing/2014/main" val="433036177"/>
                    </a:ext>
                  </a:extLst>
                </a:gridCol>
                <a:gridCol w="2762814">
                  <a:extLst>
                    <a:ext uri="{9D8B030D-6E8A-4147-A177-3AD203B41FA5}">
                      <a16:colId xmlns:a16="http://schemas.microsoft.com/office/drawing/2014/main" val="3025037955"/>
                    </a:ext>
                  </a:extLst>
                </a:gridCol>
              </a:tblGrid>
              <a:tr h="420152">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二级部门</a:t>
                      </a:r>
                    </a:p>
                  </a:txBody>
                  <a:tcPr marL="7620" marR="7620" marT="7620" marB="0"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生产部</a:t>
                      </a:r>
                    </a:p>
                  </a:txBody>
                  <a:tcPr marL="7620" marR="7620" marT="7620" marB="0" anchor="ctr">
                    <a:lnT w="12700" cap="flat" cmpd="sng" algn="ctr">
                      <a:solidFill>
                        <a:schemeClr val="accent5"/>
                      </a:solidFill>
                      <a:prstDash val="solid"/>
                      <a:round/>
                      <a:headEnd type="none" w="med" len="med"/>
                      <a:tailEnd type="none" w="med" len="med"/>
                    </a:lnT>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营销部</a:t>
                      </a:r>
                    </a:p>
                  </a:txBody>
                  <a:tcPr marL="7620" marR="7620" marT="7620" marB="0"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solidFill>
                      <a:schemeClr val="accent5"/>
                    </a:solidFill>
                  </a:tcPr>
                </a:tc>
                <a:extLst>
                  <a:ext uri="{0D108BD9-81ED-4DB2-BD59-A6C34878D82A}">
                    <a16:rowId xmlns:a16="http://schemas.microsoft.com/office/drawing/2014/main" val="211767723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73.00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77.14 </a:t>
                      </a:r>
                    </a:p>
                  </a:txBody>
                  <a:tcPr marL="7620" marR="7620" marT="7620" marB="0" anchor="ctr">
                    <a:solidFill>
                      <a:srgbClr val="FFFFFF"/>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90.00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2187863677"/>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78.50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75.93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83.00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4134202718"/>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83.64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77.53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88.18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3292608111"/>
                  </a:ext>
                </a:extLst>
              </a:tr>
              <a:tr h="340790">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p>
                  </a:txBody>
                  <a:tcPr marL="7620" marR="7620" marT="7620" marB="0" anchor="ctr">
                    <a:lnL w="12700" cap="flat" cmpd="sng" algn="ctr">
                      <a:solidFill>
                        <a:schemeClr val="accent5"/>
                      </a:solidFill>
                      <a:prstDash val="solid"/>
                      <a:round/>
                      <a:headEnd type="none" w="med" len="med"/>
                      <a:tailEnd type="none" w="med" len="med"/>
                    </a:lnL>
                    <a:noFill/>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76.43 </a:t>
                      </a:r>
                    </a:p>
                  </a:txBody>
                  <a:tcPr marL="7620" marR="7620" marT="7620" marB="0" anchor="ctr">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72.65 </a:t>
                      </a:r>
                    </a:p>
                  </a:txBody>
                  <a:tcPr marL="7620" marR="7620" marT="7620" marB="0" anchor="ctr">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85.71 </a:t>
                      </a:r>
                    </a:p>
                  </a:txBody>
                  <a:tcPr marL="7620" marR="7620" marT="7620" marB="0" anchor="ctr">
                    <a:lnR w="12700" cap="flat" cmpd="sng" algn="ctr">
                      <a:solidFill>
                        <a:schemeClr val="accent5"/>
                      </a:solidFill>
                      <a:prstDash val="solid"/>
                      <a:round/>
                      <a:headEnd type="none" w="med" len="med"/>
                      <a:tailEnd type="none" w="med" len="med"/>
                    </a:lnR>
                    <a:solidFill>
                      <a:srgbClr val="FFFFFF"/>
                    </a:solidFill>
                  </a:tcPr>
                </a:tc>
                <a:extLst>
                  <a:ext uri="{0D108BD9-81ED-4DB2-BD59-A6C34878D82A}">
                    <a16:rowId xmlns:a16="http://schemas.microsoft.com/office/drawing/2014/main" val="1483289061"/>
                  </a:ext>
                </a:extLst>
              </a:tr>
              <a:tr h="340790">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p>
                  </a:txBody>
                  <a:tcPr marL="7620" marR="7620" marT="7620" marB="0" anchor="ctr">
                    <a:lnL w="12700" cap="flat" cmpd="sng" algn="ctr">
                      <a:solidFill>
                        <a:schemeClr val="accent5"/>
                      </a:solidFill>
                      <a:prstDash val="solid"/>
                      <a:round/>
                      <a:headEnd type="none" w="med" len="med"/>
                      <a:tailEnd type="none" w="med" len="med"/>
                    </a:lnL>
                    <a:lnB w="12700" cap="flat" cmpd="sng" algn="ctr">
                      <a:solidFill>
                        <a:schemeClr val="accent5"/>
                      </a:solidFill>
                      <a:prstDash val="solid"/>
                      <a:round/>
                      <a:headEnd type="none" w="med" len="med"/>
                      <a:tailEnd type="none" w="med" len="med"/>
                    </a:lnB>
                    <a:no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73.57 </a:t>
                      </a:r>
                    </a:p>
                  </a:txBody>
                  <a:tcPr marL="7620" marR="7620" marT="7620" marB="0" anchor="ctr">
                    <a:lnB w="12700" cap="flat" cmpd="sng" algn="ctr">
                      <a:solidFill>
                        <a:schemeClr val="accent5"/>
                      </a:solidFill>
                      <a:prstDash val="solid"/>
                      <a:round/>
                      <a:headEnd type="none" w="med" len="med"/>
                      <a:tailEnd type="none" w="med" len="med"/>
                    </a:lnB>
                    <a:solidFill>
                      <a:schemeClr val="accent1">
                        <a:lumMod val="60000"/>
                        <a:lumOff val="40000"/>
                      </a:schemeClr>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74.39 </a:t>
                      </a:r>
                    </a:p>
                  </a:txBody>
                  <a:tcPr marL="7620" marR="7620" marT="7620" marB="0" anchor="ctr">
                    <a:lnB w="12700" cap="flat" cmpd="sng" algn="ctr">
                      <a:solidFill>
                        <a:schemeClr val="accent5"/>
                      </a:solidFill>
                      <a:prstDash val="solid"/>
                      <a:round/>
                      <a:headEnd type="none" w="med" len="med"/>
                      <a:tailEnd type="none" w="med" len="med"/>
                    </a:lnB>
                    <a:solidFill>
                      <a:srgbClr val="FFFFFF"/>
                    </a:solidFill>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82.86 </a:t>
                      </a:r>
                    </a:p>
                  </a:txBody>
                  <a:tcPr marL="7620" marR="7620" marT="7620" marB="0" anchor="ctr">
                    <a:lnR w="12700" cap="flat" cmpd="sng" algn="ctr">
                      <a:solidFill>
                        <a:schemeClr val="accent5"/>
                      </a:solidFill>
                      <a:prstDash val="solid"/>
                      <a:round/>
                      <a:headEnd type="none" w="med" len="med"/>
                      <a:tailEnd type="none" w="med" len="med"/>
                    </a:lnR>
                    <a:lnB w="12700" cap="flat" cmpd="sng" algn="ctr">
                      <a:solidFill>
                        <a:schemeClr val="accent5"/>
                      </a:solidFill>
                      <a:prstDash val="solid"/>
                      <a:round/>
                      <a:headEnd type="none" w="med" len="med"/>
                      <a:tailEnd type="none" w="med" len="med"/>
                    </a:lnB>
                    <a:solidFill>
                      <a:srgbClr val="FFFFFF"/>
                    </a:solidFill>
                  </a:tcPr>
                </a:tc>
                <a:extLst>
                  <a:ext uri="{0D108BD9-81ED-4DB2-BD59-A6C34878D82A}">
                    <a16:rowId xmlns:a16="http://schemas.microsoft.com/office/drawing/2014/main" val="2757736181"/>
                  </a:ext>
                </a:extLst>
              </a:tr>
            </a:tbl>
          </a:graphicData>
        </a:graphic>
      </p:graphicFrame>
      <p:sp>
        <p:nvSpPr>
          <p:cNvPr id="8" name="矩形 7">
            <a:extLst>
              <a:ext uri="{FF2B5EF4-FFF2-40B4-BE49-F238E27FC236}">
                <a16:creationId xmlns:a16="http://schemas.microsoft.com/office/drawing/2014/main" id="{BC7C5004-DC03-445D-A4C5-A8ED0051137C}"/>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注：标色为维度得分最低的一类员工。</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907547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8" y="491354"/>
            <a:ext cx="7492404" cy="491919"/>
          </a:xfrm>
        </p:spPr>
        <p:txBody>
          <a:bodyPr/>
          <a:lstStyle/>
          <a:p>
            <a:r>
              <a:rPr lang="zh-CN" altLang="en-US" dirty="0"/>
              <a:t>南传智能部分类：满意度细分因素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78</a:t>
            </a:fld>
            <a:endParaRPr lang="zh-CN" altLang="en-US" dirty="0"/>
          </a:p>
        </p:txBody>
      </p:sp>
      <p:graphicFrame>
        <p:nvGraphicFramePr>
          <p:cNvPr id="31" name="表格 30"/>
          <p:cNvGraphicFramePr>
            <a:graphicFrameLocks noGrp="1"/>
          </p:cNvGraphicFramePr>
          <p:nvPr>
            <p:extLst>
              <p:ext uri="{D42A27DB-BD31-4B8C-83A1-F6EECF244321}">
                <p14:modId xmlns:p14="http://schemas.microsoft.com/office/powerpoint/2010/main" val="1660237212"/>
              </p:ext>
            </p:extLst>
          </p:nvPr>
        </p:nvGraphicFramePr>
        <p:xfrm>
          <a:off x="587375" y="1089002"/>
          <a:ext cx="11098660" cy="5289237"/>
        </p:xfrm>
        <a:graphic>
          <a:graphicData uri="http://schemas.openxmlformats.org/drawingml/2006/table">
            <a:tbl>
              <a:tblPr>
                <a:tableStyleId>{7DF18680-E054-41AD-8BC1-D1AEF772440D}</a:tableStyleId>
              </a:tblPr>
              <a:tblGrid>
                <a:gridCol w="2774665">
                  <a:extLst>
                    <a:ext uri="{9D8B030D-6E8A-4147-A177-3AD203B41FA5}">
                      <a16:colId xmlns:a16="http://schemas.microsoft.com/office/drawing/2014/main" val="20000"/>
                    </a:ext>
                  </a:extLst>
                </a:gridCol>
                <a:gridCol w="2774665">
                  <a:extLst>
                    <a:ext uri="{9D8B030D-6E8A-4147-A177-3AD203B41FA5}">
                      <a16:colId xmlns:a16="http://schemas.microsoft.com/office/drawing/2014/main" val="607127426"/>
                    </a:ext>
                  </a:extLst>
                </a:gridCol>
                <a:gridCol w="2774665">
                  <a:extLst>
                    <a:ext uri="{9D8B030D-6E8A-4147-A177-3AD203B41FA5}">
                      <a16:colId xmlns:a16="http://schemas.microsoft.com/office/drawing/2014/main" val="3735278415"/>
                    </a:ext>
                  </a:extLst>
                </a:gridCol>
                <a:gridCol w="2774665">
                  <a:extLst>
                    <a:ext uri="{9D8B030D-6E8A-4147-A177-3AD203B41FA5}">
                      <a16:colId xmlns:a16="http://schemas.microsoft.com/office/drawing/2014/main" val="20006"/>
                    </a:ext>
                  </a:extLst>
                </a:gridCol>
              </a:tblGrid>
              <a:tr h="363385">
                <a:tc>
                  <a:txBody>
                    <a:bodyPr/>
                    <a:lstStyle/>
                    <a:p>
                      <a:pPr algn="ctr" fontAlgn="ct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满意度细分维度</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技术部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生产部</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pPr algn="ctr" fontAlgn="ctr"/>
                      <a:r>
                        <a:rPr lang="zh-CN" altLang="en-US" sz="1200" b="1" i="0" u="none" strike="noStrike" dirty="0">
                          <a:solidFill>
                            <a:srgbClr val="FFFFFF"/>
                          </a:solidFill>
                          <a:effectLst/>
                          <a:latin typeface="微软雅黑" panose="020B0503020204020204" pitchFamily="34" charset="-122"/>
                          <a:ea typeface="微软雅黑" panose="020B0503020204020204" pitchFamily="34" charset="-122"/>
                        </a:rPr>
                        <a:t>总经办</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77.43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92.00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14241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79.64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420065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83.33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51141123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74.46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80.36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82.14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6"/>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82.50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75.71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90.00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86.67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0376584"/>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71.07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902526613"/>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76.79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23061795"/>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83.75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74.64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9284579"/>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89756">
                <a:tc>
                  <a:txBody>
                    <a:bodyPr/>
                    <a:lstStyle/>
                    <a:p>
                      <a:pPr algn="ctr" fontAlgn="ct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80.00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73.93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75.00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12"/>
                  </a:ext>
                </a:extLst>
              </a:tr>
              <a:tr h="289756">
                <a:tc>
                  <a:txBody>
                    <a:bodyPr/>
                    <a:lstStyle/>
                    <a:p>
                      <a:pPr algn="ctr" fontAlgn="ct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1"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1"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67.50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en-US" altLang="zh-CN" sz="1200" b="0" i="0" u="none" strike="noStrike">
                          <a:solidFill>
                            <a:schemeClr val="tx1"/>
                          </a:solidFill>
                          <a:effectLst/>
                          <a:latin typeface="微软雅黑" panose="020B0503020204020204" pitchFamily="34" charset="-122"/>
                          <a:ea typeface="微软雅黑" panose="020B0503020204020204" pitchFamily="34" charset="-122"/>
                        </a:rPr>
                        <a:t>78.93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1200" b="0" i="0" u="none" strike="noStrike" dirty="0">
                          <a:solidFill>
                            <a:schemeClr val="tx1"/>
                          </a:solidFill>
                          <a:effectLst/>
                          <a:latin typeface="微软雅黑" panose="020B0503020204020204" pitchFamily="34" charset="-122"/>
                          <a:ea typeface="微软雅黑" panose="020B0503020204020204" pitchFamily="34" charset="-122"/>
                        </a:rPr>
                        <a:t>85.00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0754268"/>
                  </a:ext>
                </a:extLst>
              </a:tr>
            </a:tbl>
          </a:graphicData>
        </a:graphic>
      </p:graphicFrame>
      <p:sp>
        <p:nvSpPr>
          <p:cNvPr id="5" name="矩形 4">
            <a:extLst>
              <a:ext uri="{FF2B5EF4-FFF2-40B4-BE49-F238E27FC236}">
                <a16:creationId xmlns:a16="http://schemas.microsoft.com/office/drawing/2014/main" id="{F1ECB24C-A384-4468-B3EC-540F58E2C736}"/>
              </a:ext>
            </a:extLst>
          </p:cNvPr>
          <p:cNvSpPr/>
          <p:nvPr/>
        </p:nvSpPr>
        <p:spPr>
          <a:xfrm>
            <a:off x="490307" y="6483974"/>
            <a:ext cx="10027649" cy="276999"/>
          </a:xfrm>
          <a:prstGeom prst="rect">
            <a:avLst/>
          </a:prstGeom>
        </p:spPr>
        <p:txBody>
          <a:bodyPr wrap="square">
            <a:spAutoFit/>
          </a:bodyPr>
          <a:lstStyle/>
          <a:p>
            <a:r>
              <a:rPr lang="zh-CN" altLang="en-US" sz="1200" dirty="0">
                <a:latin typeface="微软雅黑" pitchFamily="34" charset="-122"/>
                <a:ea typeface="微软雅黑" pitchFamily="34" charset="-122"/>
              </a:rPr>
              <a:t>注：标色为每类员工满意度得分最低的五个因素。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5207794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04</a:t>
            </a:r>
            <a:endParaRPr lang="zh-CN" altLang="en-US" dirty="0"/>
          </a:p>
        </p:txBody>
      </p:sp>
      <p:sp>
        <p:nvSpPr>
          <p:cNvPr id="5" name="文本占位符 4"/>
          <p:cNvSpPr>
            <a:spLocks noGrp="1"/>
          </p:cNvSpPr>
          <p:nvPr>
            <p:ph type="body" idx="1"/>
          </p:nvPr>
        </p:nvSpPr>
        <p:spPr/>
        <p:txBody>
          <a:bodyPr/>
          <a:lstStyle/>
          <a:p>
            <a:r>
              <a:rPr lang="zh-CN" altLang="en-US" dirty="0"/>
              <a:t>改善方案</a:t>
            </a:r>
          </a:p>
        </p:txBody>
      </p:sp>
      <p:sp>
        <p:nvSpPr>
          <p:cNvPr id="6" name="文本占位符 5"/>
          <p:cNvSpPr>
            <a:spLocks noGrp="1"/>
          </p:cNvSpPr>
          <p:nvPr>
            <p:ph type="body" idx="13"/>
          </p:nvPr>
        </p:nvSpPr>
        <p:spPr/>
        <p:txBody>
          <a:bodyPr/>
          <a:lstStyle/>
          <a:p>
            <a:r>
              <a:rPr lang="zh-CN" altLang="en-US" dirty="0"/>
              <a:t>关键驱动管理诊断</a:t>
            </a:r>
            <a:endParaRPr lang="ko-KR" altLang="en-US" dirty="0"/>
          </a:p>
        </p:txBody>
      </p:sp>
      <p:sp>
        <p:nvSpPr>
          <p:cNvPr id="8" name="文本占位符 7"/>
          <p:cNvSpPr>
            <a:spLocks noGrp="1"/>
          </p:cNvSpPr>
          <p:nvPr>
            <p:ph type="body" idx="15"/>
          </p:nvPr>
        </p:nvSpPr>
        <p:spPr/>
        <p:txBody>
          <a:bodyPr/>
          <a:lstStyle/>
          <a:p>
            <a:r>
              <a:rPr lang="zh-CN" altLang="en-US" dirty="0"/>
              <a:t>定位关键驱动因素</a:t>
            </a:r>
            <a:endParaRPr lang="ko-KR" altLang="en-US" dirty="0"/>
          </a:p>
        </p:txBody>
      </p:sp>
      <p:sp>
        <p:nvSpPr>
          <p:cNvPr id="9" name="文本占位符 8"/>
          <p:cNvSpPr>
            <a:spLocks noGrp="1"/>
          </p:cNvSpPr>
          <p:nvPr>
            <p:ph type="body" idx="16"/>
          </p:nvPr>
        </p:nvSpPr>
        <p:spPr/>
        <p:txBody>
          <a:bodyPr/>
          <a:lstStyle/>
          <a:p>
            <a:r>
              <a:rPr lang="zh-CN" altLang="en-US" dirty="0"/>
              <a:t>敬业度提升建议</a:t>
            </a:r>
          </a:p>
        </p:txBody>
      </p:sp>
    </p:spTree>
    <p:extLst>
      <p:ext uri="{BB962C8B-B14F-4D97-AF65-F5344CB8AC3E}">
        <p14:creationId xmlns:p14="http://schemas.microsoft.com/office/powerpoint/2010/main" val="3359275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驱动力模型</a:t>
            </a:r>
          </a:p>
        </p:txBody>
      </p:sp>
      <p:sp>
        <p:nvSpPr>
          <p:cNvPr id="41" name="内容占位符 40"/>
          <p:cNvSpPr>
            <a:spLocks noGrp="1"/>
          </p:cNvSpPr>
          <p:nvPr>
            <p:ph idx="1"/>
          </p:nvPr>
        </p:nvSpPr>
        <p:spPr/>
        <p:txBody>
          <a:bodyPr/>
          <a:lstStyle/>
          <a:p>
            <a:endParaRPr lang="zh-CN" altLang="en-US"/>
          </a:p>
        </p:txBody>
      </p:sp>
      <p:sp>
        <p:nvSpPr>
          <p:cNvPr id="2" name="灯片编号占位符 1"/>
          <p:cNvSpPr>
            <a:spLocks noGrp="1"/>
          </p:cNvSpPr>
          <p:nvPr>
            <p:ph type="sldNum" sz="quarter" idx="4"/>
          </p:nvPr>
        </p:nvSpPr>
        <p:spPr/>
        <p:txBody>
          <a:bodyPr/>
          <a:lstStyle/>
          <a:p>
            <a:fld id="{9D9ED64A-0B67-4079-A76D-675066C2CDF9}" type="slidenum">
              <a:rPr lang="zh-CN" altLang="en-US" smtClean="0"/>
              <a:t>8</a:t>
            </a:fld>
            <a:endParaRPr lang="zh-CN" altLang="en-US" dirty="0"/>
          </a:p>
        </p:txBody>
      </p:sp>
      <p:grpSp>
        <p:nvGrpSpPr>
          <p:cNvPr id="6" name="组合 5"/>
          <p:cNvGrpSpPr/>
          <p:nvPr/>
        </p:nvGrpSpPr>
        <p:grpSpPr>
          <a:xfrm>
            <a:off x="693338" y="1794183"/>
            <a:ext cx="3633788" cy="2495550"/>
            <a:chOff x="714375" y="2381243"/>
            <a:chExt cx="3633788" cy="2495550"/>
          </a:xfrm>
        </p:grpSpPr>
        <p:sp>
          <p:nvSpPr>
            <p:cNvPr id="7" name="矩形 66"/>
            <p:cNvSpPr>
              <a:spLocks noChangeArrowheads="1"/>
            </p:cNvSpPr>
            <p:nvPr/>
          </p:nvSpPr>
          <p:spPr bwMode="auto">
            <a:xfrm>
              <a:off x="811212" y="2381243"/>
              <a:ext cx="2260590" cy="523220"/>
            </a:xfrm>
            <a:prstGeom prst="rect">
              <a:avLst/>
            </a:prstGeom>
            <a:noFill/>
            <a:ln w="9525">
              <a:noFill/>
              <a:miter lim="800000"/>
              <a:headEnd/>
              <a:tailEnd/>
            </a:ln>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示例</a:t>
              </a: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A</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a:t>
              </a:r>
              <a:endPar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defTabSz="914400" eaLnBrk="1" fontAlgn="base" latinLnBrk="0" hangingPunct="1">
                <a:lnSpc>
                  <a:spcPct val="100000"/>
                </a:lnSpc>
                <a:spcBef>
                  <a:spcPct val="0"/>
                </a:spcBef>
                <a:spcAft>
                  <a:spcPct val="0"/>
                </a:spcAft>
                <a:buClrTx/>
                <a:buSzTx/>
                <a:buFontTx/>
                <a:buNone/>
                <a:tabLst/>
                <a:defRPr/>
              </a:pPr>
              <a:r>
                <a:rPr lang="zh-CN" altLang="en-US" sz="1400" b="1" kern="0" noProof="0" dirty="0">
                  <a:solidFill>
                    <a:prstClr val="black"/>
                  </a:solidFill>
                  <a:latin typeface="微软雅黑" pitchFamily="34" charset="-122"/>
                  <a:ea typeface="微软雅黑" pitchFamily="34" charset="-122"/>
                </a:rPr>
                <a:t>资源</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因素驱动力</a:t>
              </a:r>
            </a:p>
          </p:txBody>
        </p:sp>
        <p:grpSp>
          <p:nvGrpSpPr>
            <p:cNvPr id="8" name="组合 50"/>
            <p:cNvGrpSpPr>
              <a:grpSpLocks/>
            </p:cNvGrpSpPr>
            <p:nvPr/>
          </p:nvGrpSpPr>
          <p:grpSpPr bwMode="auto">
            <a:xfrm>
              <a:off x="714375" y="2393943"/>
              <a:ext cx="3633788" cy="2482850"/>
              <a:chOff x="714375" y="3516313"/>
              <a:chExt cx="3633788" cy="2482850"/>
            </a:xfrm>
          </p:grpSpPr>
          <p:sp>
            <p:nvSpPr>
              <p:cNvPr id="9" name="矩形 8"/>
              <p:cNvSpPr/>
              <p:nvPr/>
            </p:nvSpPr>
            <p:spPr bwMode="auto">
              <a:xfrm>
                <a:off x="714375" y="5213350"/>
                <a:ext cx="714375" cy="357188"/>
              </a:xfrm>
              <a:prstGeom prst="rect">
                <a:avLst/>
              </a:prstGeom>
              <a:no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rPr>
                  <a:t>资源</a:t>
                </a:r>
              </a:p>
            </p:txBody>
          </p:sp>
          <p:sp>
            <p:nvSpPr>
              <p:cNvPr id="10" name="矩形 9"/>
              <p:cNvSpPr/>
              <p:nvPr/>
            </p:nvSpPr>
            <p:spPr bwMode="auto">
              <a:xfrm>
                <a:off x="2436813" y="5213350"/>
                <a:ext cx="714375" cy="357188"/>
              </a:xfrm>
              <a:prstGeom prst="rect">
                <a:avLst/>
              </a:prstGeom>
              <a:noFill/>
              <a:ln w="25400" cap="flat" cmpd="sng" algn="ctr">
                <a:solidFill>
                  <a:srgbClr val="1F497D">
                    <a:lumMod val="50000"/>
                  </a:srgbClr>
                </a:solidFill>
                <a:prstDash val="sysDash"/>
              </a:ln>
              <a:effectLst/>
            </p:spPr>
            <p:txBody>
              <a:bodyPr anchor="ctr"/>
              <a:lstStyle/>
              <a:p>
                <a:pPr lvl="0" algn="ctr" fontAlgn="base">
                  <a:spcBef>
                    <a:spcPct val="0"/>
                  </a:spcBef>
                  <a:spcAft>
                    <a:spcPct val="0"/>
                  </a:spcAft>
                  <a:defRPr/>
                </a:pPr>
                <a:r>
                  <a:rPr lang="zh-CN" altLang="en-US" sz="1200" b="1" kern="0" dirty="0">
                    <a:solidFill>
                      <a:srgbClr val="1F497D">
                        <a:lumMod val="50000"/>
                      </a:srgbClr>
                    </a:solidFill>
                    <a:latin typeface="微软雅黑" pitchFamily="34" charset="-122"/>
                    <a:ea typeface="微软雅黑" pitchFamily="34" charset="-122"/>
                  </a:rPr>
                  <a:t>资源</a:t>
                </a:r>
                <a:endPar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endParaRPr>
              </a:p>
            </p:txBody>
          </p:sp>
          <p:sp>
            <p:nvSpPr>
              <p:cNvPr id="11" name="矩形 10"/>
              <p:cNvSpPr/>
              <p:nvPr/>
            </p:nvSpPr>
            <p:spPr bwMode="auto">
              <a:xfrm>
                <a:off x="3633788" y="5000625"/>
                <a:ext cx="714375" cy="357188"/>
              </a:xfrm>
              <a:prstGeom prst="rect">
                <a:avLst/>
              </a:prstGeom>
              <a:no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rPr>
                  <a:t>敬业度</a:t>
                </a:r>
              </a:p>
            </p:txBody>
          </p:sp>
          <p:sp>
            <p:nvSpPr>
              <p:cNvPr id="12" name="矩形 11"/>
              <p:cNvSpPr/>
              <p:nvPr/>
            </p:nvSpPr>
            <p:spPr bwMode="auto">
              <a:xfrm>
                <a:off x="3633788" y="5641975"/>
                <a:ext cx="714375" cy="357188"/>
              </a:xfrm>
              <a:prstGeom prst="rect">
                <a:avLst/>
              </a:prstGeom>
              <a:noFill/>
              <a:ln w="25400" cap="flat" cmpd="sng" algn="ctr">
                <a:solidFill>
                  <a:srgbClr val="1F497D">
                    <a:lumMod val="50000"/>
                  </a:srgbClr>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rPr>
                  <a:t>敬业度</a:t>
                </a:r>
              </a:p>
            </p:txBody>
          </p:sp>
          <p:cxnSp>
            <p:nvCxnSpPr>
              <p:cNvPr id="13" name="直接箭头连接符 12"/>
              <p:cNvCxnSpPr/>
              <p:nvPr/>
            </p:nvCxnSpPr>
            <p:spPr bwMode="auto">
              <a:xfrm>
                <a:off x="1428750" y="5381625"/>
                <a:ext cx="1008063" cy="1588"/>
              </a:xfrm>
              <a:prstGeom prst="straightConnector1">
                <a:avLst/>
              </a:prstGeom>
              <a:noFill/>
              <a:ln w="25400" cap="flat" cmpd="sng" algn="ctr">
                <a:solidFill>
                  <a:srgbClr val="1F497D">
                    <a:lumMod val="50000"/>
                  </a:srgbClr>
                </a:solidFill>
                <a:prstDash val="solid"/>
                <a:headEnd type="stealth"/>
                <a:tailEnd type="none"/>
              </a:ln>
              <a:effectLst/>
            </p:spPr>
          </p:cxnSp>
          <p:cxnSp>
            <p:nvCxnSpPr>
              <p:cNvPr id="14" name="直接箭头连接符 13"/>
              <p:cNvCxnSpPr/>
              <p:nvPr/>
            </p:nvCxnSpPr>
            <p:spPr bwMode="auto">
              <a:xfrm rot="5400000">
                <a:off x="3847306" y="5499894"/>
                <a:ext cx="287338" cy="0"/>
              </a:xfrm>
              <a:prstGeom prst="straightConnector1">
                <a:avLst/>
              </a:prstGeom>
              <a:noFill/>
              <a:ln w="25400" cap="flat" cmpd="sng" algn="ctr">
                <a:solidFill>
                  <a:srgbClr val="1F497D">
                    <a:lumMod val="50000"/>
                  </a:srgbClr>
                </a:solidFill>
                <a:prstDash val="solid"/>
                <a:headEnd type="stealth"/>
                <a:tailEnd type="none"/>
              </a:ln>
              <a:effectLst/>
            </p:spPr>
          </p:cxnSp>
          <p:sp>
            <p:nvSpPr>
              <p:cNvPr id="15" name="椭圆 14"/>
              <p:cNvSpPr/>
              <p:nvPr/>
            </p:nvSpPr>
            <p:spPr bwMode="auto">
              <a:xfrm>
                <a:off x="3365500" y="3516313"/>
                <a:ext cx="627063" cy="627062"/>
              </a:xfrm>
              <a:prstGeom prst="ellipse">
                <a:avLst/>
              </a:prstGeom>
              <a:solidFill>
                <a:srgbClr val="1F497D">
                  <a:lumMod val="50000"/>
                </a:srgbClr>
              </a:solid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endParaRPr>
              </a:p>
            </p:txBody>
          </p:sp>
          <p:sp>
            <p:nvSpPr>
              <p:cNvPr id="16" name="Text Box 11"/>
              <p:cNvSpPr txBox="1">
                <a:spLocks noChangeArrowheads="1"/>
              </p:cNvSpPr>
              <p:nvPr/>
            </p:nvSpPr>
            <p:spPr bwMode="auto">
              <a:xfrm>
                <a:off x="3305175" y="3586163"/>
                <a:ext cx="785813" cy="515526"/>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资源</a:t>
                </a:r>
                <a:endParaRPr kumimoji="0" lang="en-US" altLang="zh-CN" sz="1100"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驱动力</a:t>
                </a:r>
              </a:p>
            </p:txBody>
          </p:sp>
          <p:cxnSp>
            <p:nvCxnSpPr>
              <p:cNvPr id="17" name="直接箭头连接符 16"/>
              <p:cNvCxnSpPr/>
              <p:nvPr/>
            </p:nvCxnSpPr>
            <p:spPr bwMode="auto">
              <a:xfrm rot="5400000">
                <a:off x="3421063" y="4432300"/>
                <a:ext cx="1141412" cy="1588"/>
              </a:xfrm>
              <a:prstGeom prst="straightConnector1">
                <a:avLst/>
              </a:prstGeom>
              <a:noFill/>
              <a:ln w="25400" cap="flat" cmpd="sng" algn="ctr">
                <a:solidFill>
                  <a:srgbClr val="1F497D">
                    <a:lumMod val="50000"/>
                  </a:srgbClr>
                </a:solidFill>
                <a:prstDash val="solid"/>
                <a:headEnd type="none"/>
                <a:tailEnd type="none"/>
              </a:ln>
              <a:effectLst/>
            </p:spPr>
          </p:cxnSp>
          <p:cxnSp>
            <p:nvCxnSpPr>
              <p:cNvPr id="18" name="直接箭头连接符 17"/>
              <p:cNvCxnSpPr>
                <a:stCxn id="15" idx="1"/>
                <a:endCxn id="9" idx="0"/>
              </p:cNvCxnSpPr>
              <p:nvPr/>
            </p:nvCxnSpPr>
            <p:spPr bwMode="auto">
              <a:xfrm rot="16200000" flipH="1" flipV="1">
                <a:off x="1462088" y="3217863"/>
                <a:ext cx="1604962" cy="2386012"/>
              </a:xfrm>
              <a:prstGeom prst="straightConnector1">
                <a:avLst/>
              </a:prstGeom>
              <a:noFill/>
              <a:ln w="25400" cap="flat" cmpd="sng" algn="ctr">
                <a:solidFill>
                  <a:srgbClr val="1F497D">
                    <a:lumMod val="50000"/>
                  </a:srgbClr>
                </a:solidFill>
                <a:prstDash val="solid"/>
                <a:headEnd type="none"/>
                <a:tailEnd type="stealth"/>
              </a:ln>
              <a:effectLst/>
            </p:spPr>
          </p:cxnSp>
          <p:cxnSp>
            <p:nvCxnSpPr>
              <p:cNvPr id="19" name="直接箭头连接符 18"/>
              <p:cNvCxnSpPr>
                <a:endCxn id="10" idx="0"/>
              </p:cNvCxnSpPr>
              <p:nvPr/>
            </p:nvCxnSpPr>
            <p:spPr bwMode="auto">
              <a:xfrm rot="5400000">
                <a:off x="2329657" y="4085431"/>
                <a:ext cx="1592262" cy="663575"/>
              </a:xfrm>
              <a:prstGeom prst="straightConnector1">
                <a:avLst/>
              </a:prstGeom>
              <a:noFill/>
              <a:ln w="25400" cap="flat" cmpd="sng" algn="ctr">
                <a:solidFill>
                  <a:srgbClr val="1F497D">
                    <a:lumMod val="50000"/>
                  </a:srgbClr>
                </a:solidFill>
                <a:prstDash val="sysDash"/>
                <a:headEnd type="none"/>
                <a:tailEnd type="stealth"/>
              </a:ln>
              <a:effectLst/>
            </p:spPr>
          </p:cxnSp>
          <p:cxnSp>
            <p:nvCxnSpPr>
              <p:cNvPr id="20" name="直接连接符 19"/>
              <p:cNvCxnSpPr/>
              <p:nvPr/>
            </p:nvCxnSpPr>
            <p:spPr>
              <a:xfrm rot="5400000" flipH="1" flipV="1">
                <a:off x="1751013" y="5340350"/>
                <a:ext cx="71438" cy="1587"/>
              </a:xfrm>
              <a:prstGeom prst="line">
                <a:avLst/>
              </a:prstGeom>
              <a:noFill/>
              <a:ln w="25400" cap="flat" cmpd="sng" algn="ctr">
                <a:solidFill>
                  <a:srgbClr val="1F497D">
                    <a:lumMod val="50000"/>
                  </a:srgbClr>
                </a:solidFill>
                <a:prstDash val="solid"/>
              </a:ln>
              <a:effectLst/>
            </p:spPr>
          </p:cxnSp>
          <p:cxnSp>
            <p:nvCxnSpPr>
              <p:cNvPr id="21" name="直接连接符 20"/>
              <p:cNvCxnSpPr/>
              <p:nvPr/>
            </p:nvCxnSpPr>
            <p:spPr>
              <a:xfrm rot="5400000" flipH="1" flipV="1">
                <a:off x="2079625" y="5340350"/>
                <a:ext cx="71438" cy="1588"/>
              </a:xfrm>
              <a:prstGeom prst="line">
                <a:avLst/>
              </a:prstGeom>
              <a:noFill/>
              <a:ln w="25400" cap="flat" cmpd="sng" algn="ctr">
                <a:solidFill>
                  <a:srgbClr val="1F497D">
                    <a:lumMod val="50000"/>
                  </a:srgbClr>
                </a:solidFill>
                <a:prstDash val="solid"/>
              </a:ln>
              <a:effectLst/>
            </p:spPr>
          </p:cxnSp>
        </p:grpSp>
      </p:grpSp>
      <p:grpSp>
        <p:nvGrpSpPr>
          <p:cNvPr id="22" name="组合 21"/>
          <p:cNvGrpSpPr/>
          <p:nvPr/>
        </p:nvGrpSpPr>
        <p:grpSpPr>
          <a:xfrm>
            <a:off x="4676332" y="1736846"/>
            <a:ext cx="3300413" cy="2517775"/>
            <a:chOff x="5168900" y="2359018"/>
            <a:chExt cx="3300413" cy="2517775"/>
          </a:xfrm>
        </p:grpSpPr>
        <p:sp>
          <p:nvSpPr>
            <p:cNvPr id="23" name="矩形 67"/>
            <p:cNvSpPr>
              <a:spLocks noChangeArrowheads="1"/>
            </p:cNvSpPr>
            <p:nvPr/>
          </p:nvSpPr>
          <p:spPr bwMode="auto">
            <a:xfrm>
              <a:off x="5168900" y="2378068"/>
              <a:ext cx="1974868" cy="523220"/>
            </a:xfrm>
            <a:prstGeom prst="rect">
              <a:avLst/>
            </a:prstGeom>
            <a:noFill/>
            <a:ln w="9525">
              <a:noFill/>
              <a:miter lim="800000"/>
              <a:headEnd/>
              <a:tailEnd/>
            </a:ln>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示例</a:t>
              </a: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B</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a:t>
              </a:r>
              <a:endPar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a:p>
              <a:pPr lvl="0" fontAlgn="base">
                <a:spcBef>
                  <a:spcPct val="0"/>
                </a:spcBef>
                <a:spcAft>
                  <a:spcPct val="0"/>
                </a:spcAft>
                <a:defRPr/>
              </a:pPr>
              <a:r>
                <a:rPr lang="zh-CN" altLang="en-US" sz="1400" b="1" kern="0" dirty="0">
                  <a:solidFill>
                    <a:prstClr val="black"/>
                  </a:solidFill>
                  <a:latin typeface="微软雅黑" pitchFamily="34" charset="-122"/>
                  <a:ea typeface="微软雅黑" pitchFamily="34" charset="-122"/>
                </a:rPr>
                <a:t>培训</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因素驱动力</a:t>
              </a:r>
            </a:p>
          </p:txBody>
        </p:sp>
        <p:grpSp>
          <p:nvGrpSpPr>
            <p:cNvPr id="24" name="组合 35"/>
            <p:cNvGrpSpPr>
              <a:grpSpLocks/>
            </p:cNvGrpSpPr>
            <p:nvPr/>
          </p:nvGrpSpPr>
          <p:grpSpPr bwMode="auto">
            <a:xfrm>
              <a:off x="5260975" y="2359018"/>
              <a:ext cx="3208338" cy="2517775"/>
              <a:chOff x="5260975" y="3481388"/>
              <a:chExt cx="3208159" cy="2517775"/>
            </a:xfrm>
          </p:grpSpPr>
          <p:sp>
            <p:nvSpPr>
              <p:cNvPr id="25" name="矩形 24"/>
              <p:cNvSpPr/>
              <p:nvPr/>
            </p:nvSpPr>
            <p:spPr bwMode="auto">
              <a:xfrm>
                <a:off x="7754798" y="4429125"/>
                <a:ext cx="714335" cy="357188"/>
              </a:xfrm>
              <a:prstGeom prst="rect">
                <a:avLst/>
              </a:prstGeom>
              <a:no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rPr>
                  <a:t>敬业度</a:t>
                </a:r>
              </a:p>
            </p:txBody>
          </p:sp>
          <p:sp>
            <p:nvSpPr>
              <p:cNvPr id="26" name="矩形 25"/>
              <p:cNvSpPr/>
              <p:nvPr/>
            </p:nvSpPr>
            <p:spPr bwMode="auto">
              <a:xfrm>
                <a:off x="7754799" y="5641975"/>
                <a:ext cx="714335" cy="357188"/>
              </a:xfrm>
              <a:prstGeom prst="rect">
                <a:avLst/>
              </a:prstGeom>
              <a:noFill/>
              <a:ln w="25400" cap="flat" cmpd="sng" algn="ctr">
                <a:solidFill>
                  <a:srgbClr val="1F497D">
                    <a:lumMod val="50000"/>
                  </a:srgbClr>
                </a:solidFill>
                <a:prstDash val="sysDash"/>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rPr>
                  <a:t>敬业度</a:t>
                </a:r>
              </a:p>
            </p:txBody>
          </p:sp>
          <p:cxnSp>
            <p:nvCxnSpPr>
              <p:cNvPr id="27" name="直接箭头连接符 26"/>
              <p:cNvCxnSpPr/>
              <p:nvPr/>
            </p:nvCxnSpPr>
            <p:spPr bwMode="auto">
              <a:xfrm rot="5400000">
                <a:off x="7680166" y="5218113"/>
                <a:ext cx="863600" cy="0"/>
              </a:xfrm>
              <a:prstGeom prst="straightConnector1">
                <a:avLst/>
              </a:prstGeom>
              <a:noFill/>
              <a:ln w="25400" cap="flat" cmpd="sng" algn="ctr">
                <a:solidFill>
                  <a:srgbClr val="1F497D">
                    <a:lumMod val="50000"/>
                  </a:srgbClr>
                </a:solidFill>
                <a:prstDash val="solid"/>
                <a:headEnd type="stealth"/>
                <a:tailEnd type="none"/>
              </a:ln>
              <a:effectLst/>
            </p:spPr>
          </p:cxnSp>
          <p:sp>
            <p:nvSpPr>
              <p:cNvPr id="28" name="矩形 27"/>
              <p:cNvSpPr/>
              <p:nvPr/>
            </p:nvSpPr>
            <p:spPr bwMode="auto">
              <a:xfrm>
                <a:off x="5260975" y="5213350"/>
                <a:ext cx="714335" cy="357188"/>
              </a:xfrm>
              <a:prstGeom prst="rect">
                <a:avLst/>
              </a:prstGeom>
              <a:no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1200" b="1" kern="0" dirty="0">
                    <a:solidFill>
                      <a:srgbClr val="1F497D">
                        <a:lumMod val="50000"/>
                      </a:srgbClr>
                    </a:solidFill>
                    <a:latin typeface="微软雅黑" pitchFamily="34" charset="-122"/>
                    <a:ea typeface="微软雅黑" pitchFamily="34" charset="-122"/>
                  </a:rPr>
                  <a:t>培训</a:t>
                </a:r>
                <a:endParaRPr kumimoji="0" lang="zh-CN" altLang="en-US" sz="1200" b="1"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endParaRPr>
              </a:p>
            </p:txBody>
          </p:sp>
          <p:sp>
            <p:nvSpPr>
              <p:cNvPr id="29" name="矩形 28"/>
              <p:cNvSpPr/>
              <p:nvPr/>
            </p:nvSpPr>
            <p:spPr bwMode="auto">
              <a:xfrm>
                <a:off x="6365813" y="5213350"/>
                <a:ext cx="714335" cy="357188"/>
              </a:xfrm>
              <a:prstGeom prst="rect">
                <a:avLst/>
              </a:prstGeom>
              <a:noFill/>
              <a:ln w="25400" cap="flat" cmpd="sng" algn="ctr">
                <a:solidFill>
                  <a:srgbClr val="1F497D">
                    <a:lumMod val="50000"/>
                  </a:srgbClr>
                </a:solidFill>
                <a:prstDash val="sysDash"/>
              </a:ln>
              <a:effectLst/>
            </p:spPr>
            <p:txBody>
              <a:bodyPr anchor="ctr"/>
              <a:lstStyle/>
              <a:p>
                <a:pPr lvl="0" algn="ctr" fontAlgn="base">
                  <a:spcBef>
                    <a:spcPct val="0"/>
                  </a:spcBef>
                  <a:spcAft>
                    <a:spcPct val="0"/>
                  </a:spcAft>
                  <a:defRPr/>
                </a:pPr>
                <a:r>
                  <a:rPr lang="zh-CN" altLang="en-US" sz="1200" b="1" kern="0" dirty="0">
                    <a:solidFill>
                      <a:srgbClr val="1F497D">
                        <a:lumMod val="50000"/>
                      </a:srgbClr>
                    </a:solidFill>
                    <a:latin typeface="微软雅黑" pitchFamily="34" charset="-122"/>
                    <a:ea typeface="微软雅黑" pitchFamily="34" charset="-122"/>
                  </a:rPr>
                  <a:t>培训</a:t>
                </a:r>
              </a:p>
            </p:txBody>
          </p:sp>
          <p:cxnSp>
            <p:nvCxnSpPr>
              <p:cNvPr id="30" name="直接箭头连接符 29"/>
              <p:cNvCxnSpPr/>
              <p:nvPr/>
            </p:nvCxnSpPr>
            <p:spPr bwMode="auto">
              <a:xfrm>
                <a:off x="5983248" y="5381625"/>
                <a:ext cx="360342" cy="1588"/>
              </a:xfrm>
              <a:prstGeom prst="straightConnector1">
                <a:avLst/>
              </a:prstGeom>
              <a:noFill/>
              <a:ln w="25400" cap="flat" cmpd="sng" algn="ctr">
                <a:solidFill>
                  <a:srgbClr val="1F497D">
                    <a:lumMod val="50000"/>
                  </a:srgbClr>
                </a:solidFill>
                <a:prstDash val="solid"/>
                <a:headEnd type="stealth"/>
                <a:tailEnd type="none"/>
              </a:ln>
              <a:effectLst/>
            </p:spPr>
          </p:cxnSp>
          <p:sp>
            <p:nvSpPr>
              <p:cNvPr id="31" name="椭圆 30"/>
              <p:cNvSpPr/>
              <p:nvPr/>
            </p:nvSpPr>
            <p:spPr bwMode="auto">
              <a:xfrm>
                <a:off x="7269051" y="3481388"/>
                <a:ext cx="846090" cy="846137"/>
              </a:xfrm>
              <a:prstGeom prst="ellipse">
                <a:avLst/>
              </a:prstGeom>
              <a:solidFill>
                <a:srgbClr val="1F497D">
                  <a:lumMod val="50000"/>
                </a:srgbClr>
              </a:solidFill>
              <a:ln w="25400" cap="flat" cmpd="sng" algn="ctr">
                <a:solidFill>
                  <a:srgbClr val="1F497D">
                    <a:lumMod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dirty="0">
                  <a:ln>
                    <a:noFill/>
                  </a:ln>
                  <a:solidFill>
                    <a:srgbClr val="1F497D">
                      <a:lumMod val="50000"/>
                    </a:srgbClr>
                  </a:solidFill>
                  <a:effectLst/>
                  <a:uLnTx/>
                  <a:uFillTx/>
                  <a:latin typeface="微软雅黑" pitchFamily="34" charset="-122"/>
                  <a:ea typeface="微软雅黑" pitchFamily="34" charset="-122"/>
                  <a:cs typeface="+mn-cs"/>
                </a:endParaRPr>
              </a:p>
            </p:txBody>
          </p:sp>
          <p:sp>
            <p:nvSpPr>
              <p:cNvPr id="32" name="Text Box 11"/>
              <p:cNvSpPr txBox="1">
                <a:spLocks noChangeArrowheads="1"/>
              </p:cNvSpPr>
              <p:nvPr/>
            </p:nvSpPr>
            <p:spPr bwMode="auto">
              <a:xfrm>
                <a:off x="7296150" y="3630613"/>
                <a:ext cx="785813" cy="553998"/>
              </a:xfrm>
              <a:prstGeom prst="rect">
                <a:avLst/>
              </a:prstGeom>
              <a:noFill/>
              <a:ln w="9525">
                <a:noFill/>
                <a:miter lim="800000"/>
                <a:headEnd/>
                <a:tailEnd/>
              </a:ln>
            </p:spPr>
            <p:txBody>
              <a:bodyPr>
                <a:spAutoFit/>
              </a:bodyPr>
              <a:lstStyle/>
              <a:p>
                <a:pPr lvl="0" algn="ctr" fontAlgn="base">
                  <a:spcBef>
                    <a:spcPct val="50000"/>
                  </a:spcBef>
                  <a:spcAft>
                    <a:spcPct val="0"/>
                  </a:spcAft>
                  <a:defRPr/>
                </a:pPr>
                <a:r>
                  <a:rPr lang="zh-CN" altLang="en-US" sz="1200" b="1" kern="0" dirty="0">
                    <a:solidFill>
                      <a:prstClr val="white"/>
                    </a:solidFill>
                    <a:latin typeface="微软雅黑" pitchFamily="34" charset="-122"/>
                    <a:ea typeface="微软雅黑" pitchFamily="34" charset="-122"/>
                  </a:rPr>
                  <a:t>培训</a:t>
                </a:r>
              </a:p>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2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驱动力</a:t>
                </a:r>
              </a:p>
            </p:txBody>
          </p:sp>
          <p:cxnSp>
            <p:nvCxnSpPr>
              <p:cNvPr id="33" name="直接箭头连接符 32"/>
              <p:cNvCxnSpPr/>
              <p:nvPr/>
            </p:nvCxnSpPr>
            <p:spPr bwMode="auto">
              <a:xfrm rot="5400000">
                <a:off x="7824629" y="4140200"/>
                <a:ext cx="576262" cy="1588"/>
              </a:xfrm>
              <a:prstGeom prst="straightConnector1">
                <a:avLst/>
              </a:prstGeom>
              <a:noFill/>
              <a:ln w="25400" cap="flat" cmpd="sng" algn="ctr">
                <a:solidFill>
                  <a:srgbClr val="1F497D">
                    <a:lumMod val="50000"/>
                  </a:srgbClr>
                </a:solidFill>
                <a:prstDash val="solid"/>
                <a:headEnd type="none"/>
                <a:tailEnd type="none"/>
              </a:ln>
              <a:effectLst/>
            </p:spPr>
          </p:cxnSp>
          <p:cxnSp>
            <p:nvCxnSpPr>
              <p:cNvPr id="34" name="直接箭头连接符 33"/>
              <p:cNvCxnSpPr>
                <a:stCxn id="31" idx="1"/>
                <a:endCxn id="28" idx="0"/>
              </p:cNvCxnSpPr>
              <p:nvPr/>
            </p:nvCxnSpPr>
            <p:spPr bwMode="auto">
              <a:xfrm rot="16200000" flipH="1" flipV="1">
                <a:off x="5701438" y="3521919"/>
                <a:ext cx="1608137" cy="1774726"/>
              </a:xfrm>
              <a:prstGeom prst="straightConnector1">
                <a:avLst/>
              </a:prstGeom>
              <a:noFill/>
              <a:ln w="25400" cap="flat" cmpd="sng" algn="ctr">
                <a:solidFill>
                  <a:srgbClr val="1F497D">
                    <a:lumMod val="50000"/>
                  </a:srgbClr>
                </a:solidFill>
                <a:prstDash val="solid"/>
                <a:headEnd type="none"/>
                <a:tailEnd type="stealth"/>
              </a:ln>
              <a:effectLst/>
            </p:spPr>
          </p:cxnSp>
          <p:cxnSp>
            <p:nvCxnSpPr>
              <p:cNvPr id="35" name="直接箭头连接符 34"/>
              <p:cNvCxnSpPr/>
              <p:nvPr/>
            </p:nvCxnSpPr>
            <p:spPr bwMode="auto">
              <a:xfrm rot="16200000" flipH="1" flipV="1">
                <a:off x="6240365" y="4108468"/>
                <a:ext cx="1571625" cy="638139"/>
              </a:xfrm>
              <a:prstGeom prst="straightConnector1">
                <a:avLst/>
              </a:prstGeom>
              <a:noFill/>
              <a:ln w="25400" cap="flat" cmpd="sng" algn="ctr">
                <a:solidFill>
                  <a:srgbClr val="1F497D">
                    <a:lumMod val="50000"/>
                  </a:srgbClr>
                </a:solidFill>
                <a:prstDash val="sysDash"/>
                <a:headEnd type="none"/>
                <a:tailEnd type="stealth"/>
              </a:ln>
              <a:effectLst/>
            </p:spPr>
          </p:cxnSp>
          <p:cxnSp>
            <p:nvCxnSpPr>
              <p:cNvPr id="36" name="直接连接符 35"/>
              <p:cNvCxnSpPr/>
              <p:nvPr/>
            </p:nvCxnSpPr>
            <p:spPr>
              <a:xfrm>
                <a:off x="8123078" y="5083175"/>
                <a:ext cx="71433" cy="1588"/>
              </a:xfrm>
              <a:prstGeom prst="line">
                <a:avLst/>
              </a:prstGeom>
              <a:noFill/>
              <a:ln w="25400" cap="flat" cmpd="sng" algn="ctr">
                <a:solidFill>
                  <a:srgbClr val="1F497D">
                    <a:lumMod val="50000"/>
                  </a:srgbClr>
                </a:solidFill>
                <a:prstDash val="solid"/>
              </a:ln>
              <a:effectLst/>
            </p:spPr>
          </p:cxnSp>
          <p:cxnSp>
            <p:nvCxnSpPr>
              <p:cNvPr id="37" name="直接连接符 36"/>
              <p:cNvCxnSpPr/>
              <p:nvPr/>
            </p:nvCxnSpPr>
            <p:spPr>
              <a:xfrm>
                <a:off x="8124665" y="5391150"/>
                <a:ext cx="71434" cy="1588"/>
              </a:xfrm>
              <a:prstGeom prst="line">
                <a:avLst/>
              </a:prstGeom>
              <a:noFill/>
              <a:ln w="25400" cap="flat" cmpd="sng" algn="ctr">
                <a:solidFill>
                  <a:srgbClr val="1F497D">
                    <a:lumMod val="50000"/>
                  </a:srgbClr>
                </a:solidFill>
                <a:prstDash val="solid"/>
              </a:ln>
              <a:effectLst/>
            </p:spPr>
          </p:cxnSp>
        </p:grpSp>
      </p:grpSp>
      <p:grpSp>
        <p:nvGrpSpPr>
          <p:cNvPr id="39" name="组合 38"/>
          <p:cNvGrpSpPr/>
          <p:nvPr/>
        </p:nvGrpSpPr>
        <p:grpSpPr>
          <a:xfrm>
            <a:off x="598525" y="4914875"/>
            <a:ext cx="7640039" cy="922154"/>
            <a:chOff x="4551961" y="5560334"/>
            <a:chExt cx="7640039" cy="922154"/>
          </a:xfrm>
        </p:grpSpPr>
        <p:sp>
          <p:nvSpPr>
            <p:cNvPr id="5" name="矩形 4"/>
            <p:cNvSpPr/>
            <p:nvPr/>
          </p:nvSpPr>
          <p:spPr>
            <a:xfrm>
              <a:off x="4582290" y="5560334"/>
              <a:ext cx="7511418" cy="92215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4551961" y="5644182"/>
              <a:ext cx="7640039" cy="784830"/>
            </a:xfrm>
            <a:prstGeom prst="rect">
              <a:avLst/>
            </a:prstGeom>
            <a:noFill/>
          </p:spPr>
          <p:txBody>
            <a:bodyPr wrap="square" rtlCol="0">
              <a:spAutoFit/>
            </a:bodyPr>
            <a:lstStyle/>
            <a:p>
              <a:r>
                <a:rPr lang="zh-CN" altLang="en-US" b="1" dirty="0">
                  <a:latin typeface="微软雅黑" pitchFamily="34" charset="-122"/>
                  <a:ea typeface="微软雅黑" pitchFamily="34" charset="-122"/>
                </a:rPr>
                <a:t>驱动力基础模型</a:t>
              </a:r>
              <a:endParaRPr lang="en-US" altLang="zh-CN" b="1" dirty="0">
                <a:latin typeface="微软雅黑" pitchFamily="34" charset="-122"/>
                <a:ea typeface="微软雅黑" pitchFamily="34" charset="-122"/>
              </a:endParaRPr>
            </a:p>
            <a:p>
              <a:pPr>
                <a:spcBef>
                  <a:spcPct val="50000"/>
                </a:spcBef>
                <a:defRPr/>
              </a:pP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员工敬业度</a:t>
              </a:r>
              <a:r>
                <a:rPr lang="en-US" altLang="zh-CN" b="1" dirty="0">
                  <a:latin typeface="微软雅黑" pitchFamily="34" charset="-122"/>
                  <a:ea typeface="微软雅黑" pitchFamily="34" charset="-122"/>
                </a:rPr>
                <a:t>=</a:t>
              </a:r>
              <a:r>
                <a:rPr lang="el-GR" altLang="zh-CN" b="1" dirty="0">
                  <a:latin typeface="微软雅黑" pitchFamily="34" charset="-122"/>
                  <a:ea typeface="微软雅黑" pitchFamily="34" charset="-122"/>
                </a:rPr>
                <a:t>β</a:t>
              </a:r>
              <a:r>
                <a:rPr lang="en-US" altLang="zh-CN" b="1" baseline="-25000" dirty="0">
                  <a:latin typeface="微软雅黑" pitchFamily="34" charset="-122"/>
                  <a:ea typeface="微软雅黑" pitchFamily="34" charset="-122"/>
                </a:rPr>
                <a:t>1</a:t>
              </a: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发展机会</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 </a:t>
              </a:r>
              <a:r>
                <a:rPr lang="el-GR" altLang="zh-CN" b="1" dirty="0">
                  <a:latin typeface="微软雅黑" pitchFamily="34" charset="-122"/>
                  <a:ea typeface="微软雅黑" pitchFamily="34" charset="-122"/>
                </a:rPr>
                <a:t>β</a:t>
              </a:r>
              <a:r>
                <a:rPr lang="en-US" altLang="zh-CN" b="1" baseline="-25000" dirty="0">
                  <a:latin typeface="微软雅黑" pitchFamily="34" charset="-122"/>
                  <a:ea typeface="微软雅黑" pitchFamily="34" charset="-122"/>
                </a:rPr>
                <a:t>2</a:t>
              </a: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培训</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 </a:t>
              </a:r>
              <a:r>
                <a:rPr lang="el-GR" altLang="zh-CN" b="1" dirty="0">
                  <a:latin typeface="微软雅黑" pitchFamily="34" charset="-122"/>
                  <a:ea typeface="微软雅黑" pitchFamily="34" charset="-122"/>
                </a:rPr>
                <a:t>β</a:t>
              </a:r>
              <a:r>
                <a:rPr lang="en-US" altLang="zh-CN" b="1" baseline="-25000" dirty="0">
                  <a:latin typeface="微软雅黑" pitchFamily="34" charset="-122"/>
                  <a:ea typeface="微软雅黑" pitchFamily="34" charset="-122"/>
                </a:rPr>
                <a:t>3</a:t>
              </a: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挑战性</a:t>
              </a:r>
              <a:r>
                <a:rPr lang="en-US" altLang="zh-CN" b="1" dirty="0">
                  <a:latin typeface="微软雅黑" pitchFamily="34" charset="-122"/>
                  <a:ea typeface="微软雅黑" pitchFamily="34" charset="-122"/>
                </a:rPr>
                <a:t>+ ……+</a:t>
              </a:r>
              <a:r>
                <a:rPr lang="en-US" altLang="zh-CN" b="1" baseline="-25000" dirty="0">
                  <a:latin typeface="微软雅黑" pitchFamily="34" charset="-122"/>
                  <a:ea typeface="微软雅黑" pitchFamily="34" charset="-122"/>
                </a:rPr>
                <a:t> </a:t>
              </a:r>
              <a:r>
                <a:rPr lang="el-GR" altLang="zh-CN" b="1" dirty="0">
                  <a:latin typeface="微软雅黑" pitchFamily="34" charset="-122"/>
                  <a:ea typeface="微软雅黑" pitchFamily="34" charset="-122"/>
                </a:rPr>
                <a:t>β</a:t>
              </a:r>
              <a:r>
                <a:rPr lang="en-US" altLang="zh-CN" b="1" baseline="-25000" dirty="0">
                  <a:latin typeface="微软雅黑" pitchFamily="34" charset="-122"/>
                  <a:ea typeface="微软雅黑" pitchFamily="34" charset="-122"/>
                </a:rPr>
                <a:t>16</a:t>
              </a: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绩效</a:t>
              </a:r>
              <a:r>
                <a:rPr lang="en-US" altLang="zh-CN" b="1" dirty="0">
                  <a:latin typeface="微软雅黑" pitchFamily="34" charset="-122"/>
                  <a:ea typeface="微软雅黑" pitchFamily="34" charset="-122"/>
                </a:rPr>
                <a:t>+ </a:t>
              </a:r>
              <a:r>
                <a:rPr lang="el-GR" altLang="zh-CN" b="1" dirty="0">
                  <a:latin typeface="微软雅黑" pitchFamily="34" charset="-122"/>
                  <a:ea typeface="微软雅黑" pitchFamily="34" charset="-122"/>
                </a:rPr>
                <a:t>β</a:t>
              </a:r>
              <a:r>
                <a:rPr lang="en-US" altLang="zh-CN" b="1" baseline="-25000" dirty="0">
                  <a:latin typeface="微软雅黑" pitchFamily="34" charset="-122"/>
                  <a:ea typeface="微软雅黑" pitchFamily="34" charset="-122"/>
                </a:rPr>
                <a:t>17</a:t>
              </a:r>
              <a:r>
                <a:rPr lang="en-US" altLang="zh-CN" b="1" dirty="0">
                  <a:latin typeface="微软雅黑" pitchFamily="34" charset="-122"/>
                  <a:ea typeface="微软雅黑" pitchFamily="34" charset="-122"/>
                </a:rPr>
                <a:t>•F</a:t>
              </a:r>
              <a:r>
                <a:rPr lang="zh-CN" altLang="en-US" b="1" baseline="-25000" dirty="0">
                  <a:latin typeface="微软雅黑" pitchFamily="34" charset="-122"/>
                  <a:ea typeface="微软雅黑" pitchFamily="34" charset="-122"/>
                </a:rPr>
                <a:t>资源</a:t>
              </a:r>
            </a:p>
          </p:txBody>
        </p:sp>
      </p:grpSp>
      <p:sp>
        <p:nvSpPr>
          <p:cNvPr id="40" name="矩形 39"/>
          <p:cNvSpPr/>
          <p:nvPr/>
        </p:nvSpPr>
        <p:spPr>
          <a:xfrm>
            <a:off x="8813436" y="3483"/>
            <a:ext cx="3378564" cy="6858000"/>
          </a:xfrm>
          <a:prstGeom prst="rect">
            <a:avLst/>
          </a:prstGeom>
          <a:solidFill>
            <a:srgbClr val="1C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solidFill>
                  <a:schemeClr val="bg1"/>
                </a:solidFill>
                <a:latin typeface="微软雅黑" pitchFamily="34" charset="-122"/>
                <a:ea typeface="微软雅黑" pitchFamily="34" charset="-122"/>
              </a:rPr>
              <a:t>驱动力是满意度因素对于提升敬业度的驱动能力，直接反映组织投入资源所产生的效能。由于员工需求不同，每一项满意度因素所能产生的效能不同。</a:t>
            </a:r>
            <a:endParaRPr lang="zh-CN" altLang="en-US" dirty="0">
              <a:solidFill>
                <a:schemeClr val="bg1"/>
              </a:solidFill>
            </a:endParaRPr>
          </a:p>
          <a:p>
            <a:pPr algn="ctr"/>
            <a:endParaRPr lang="zh-CN" altLang="en-US" dirty="0"/>
          </a:p>
        </p:txBody>
      </p:sp>
    </p:spTree>
    <p:extLst>
      <p:ext uri="{BB962C8B-B14F-4D97-AF65-F5344CB8AC3E}">
        <p14:creationId xmlns:p14="http://schemas.microsoft.com/office/powerpoint/2010/main" val="305843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out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4.1</a:t>
            </a:r>
            <a:endParaRPr lang="zh-CN" altLang="en-US" sz="17300" dirty="0"/>
          </a:p>
        </p:txBody>
      </p:sp>
      <p:sp>
        <p:nvSpPr>
          <p:cNvPr id="5" name="文本占位符 4"/>
          <p:cNvSpPr>
            <a:spLocks noGrp="1"/>
          </p:cNvSpPr>
          <p:nvPr>
            <p:ph type="body" idx="1"/>
          </p:nvPr>
        </p:nvSpPr>
        <p:spPr/>
        <p:txBody>
          <a:bodyPr/>
          <a:lstStyle/>
          <a:p>
            <a:r>
              <a:rPr lang="zh-CN" altLang="en-US" dirty="0"/>
              <a:t>定位关键驱动因素</a:t>
            </a:r>
            <a:endParaRPr lang="ko-KR" altLang="en-US" dirty="0"/>
          </a:p>
        </p:txBody>
      </p:sp>
      <p:sp>
        <p:nvSpPr>
          <p:cNvPr id="6" name="文本占位符 5"/>
          <p:cNvSpPr>
            <a:spLocks noGrp="1"/>
          </p:cNvSpPr>
          <p:nvPr>
            <p:ph type="body" idx="13"/>
          </p:nvPr>
        </p:nvSpPr>
        <p:spPr>
          <a:xfrm>
            <a:off x="8223037" y="3257689"/>
            <a:ext cx="3373217" cy="285815"/>
          </a:xfrm>
        </p:spPr>
        <p:txBody>
          <a:bodyPr/>
          <a:lstStyle/>
          <a:p>
            <a:r>
              <a:rPr lang="zh-CN" altLang="en-US" dirty="0"/>
              <a:t>不同敬业程度员工群体对比</a:t>
            </a:r>
          </a:p>
        </p:txBody>
      </p:sp>
      <p:sp>
        <p:nvSpPr>
          <p:cNvPr id="2" name="文本占位符 1"/>
          <p:cNvSpPr>
            <a:spLocks noGrp="1"/>
          </p:cNvSpPr>
          <p:nvPr>
            <p:ph type="body" idx="14"/>
          </p:nvPr>
        </p:nvSpPr>
        <p:spPr/>
        <p:txBody>
          <a:bodyPr/>
          <a:lstStyle/>
          <a:p>
            <a:r>
              <a:rPr lang="zh-CN" altLang="en-US" dirty="0"/>
              <a:t>员工意见关键词</a:t>
            </a:r>
          </a:p>
        </p:txBody>
      </p:sp>
      <p:sp>
        <p:nvSpPr>
          <p:cNvPr id="8" name="文本占位符 7"/>
          <p:cNvSpPr>
            <a:spLocks noGrp="1"/>
          </p:cNvSpPr>
          <p:nvPr>
            <p:ph type="body" idx="15"/>
          </p:nvPr>
        </p:nvSpPr>
        <p:spPr>
          <a:xfrm>
            <a:off x="5397716" y="3254248"/>
            <a:ext cx="2349746" cy="285815"/>
          </a:xfrm>
        </p:spPr>
        <p:txBody>
          <a:bodyPr/>
          <a:lstStyle/>
          <a:p>
            <a:r>
              <a:rPr lang="zh-CN" altLang="en-US" dirty="0"/>
              <a:t>满意度因素外部对比</a:t>
            </a:r>
          </a:p>
        </p:txBody>
      </p:sp>
      <p:sp>
        <p:nvSpPr>
          <p:cNvPr id="3" name="文本占位符 2"/>
          <p:cNvSpPr>
            <a:spLocks noGrp="1"/>
          </p:cNvSpPr>
          <p:nvPr>
            <p:ph type="body" idx="16"/>
          </p:nvPr>
        </p:nvSpPr>
        <p:spPr/>
        <p:txBody>
          <a:bodyPr/>
          <a:lstStyle/>
          <a:p>
            <a:r>
              <a:rPr lang="zh-CN" altLang="en-US" dirty="0">
                <a:latin typeface="Microsoft YaHei" charset="-122"/>
                <a:ea typeface="Microsoft YaHei" charset="-122"/>
                <a:cs typeface="Microsoft YaHei" charset="-122"/>
              </a:rPr>
              <a:t>满意度改进矩阵</a:t>
            </a:r>
            <a:endParaRPr lang="zh-CN" altLang="en-US" dirty="0"/>
          </a:p>
        </p:txBody>
      </p:sp>
    </p:spTree>
    <p:extLst>
      <p:ext uri="{BB962C8B-B14F-4D97-AF65-F5344CB8AC3E}">
        <p14:creationId xmlns:p14="http://schemas.microsoft.com/office/powerpoint/2010/main" val="1448487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a:extLst>
              <a:ext uri="{FF2B5EF4-FFF2-40B4-BE49-F238E27FC236}">
                <a16:creationId xmlns:a16="http://schemas.microsoft.com/office/drawing/2014/main" id="{D56CFC04-9E17-4289-B46F-03A306DC238E}"/>
              </a:ext>
            </a:extLst>
          </p:cNvPr>
          <p:cNvGraphicFramePr/>
          <p:nvPr>
            <p:extLst>
              <p:ext uri="{D42A27DB-BD31-4B8C-83A1-F6EECF244321}">
                <p14:modId xmlns:p14="http://schemas.microsoft.com/office/powerpoint/2010/main" val="480892047"/>
              </p:ext>
            </p:extLst>
          </p:nvPr>
        </p:nvGraphicFramePr>
        <p:xfrm>
          <a:off x="703233" y="1236927"/>
          <a:ext cx="10769364" cy="5252773"/>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p:cNvSpPr>
            <a:spLocks noGrp="1"/>
          </p:cNvSpPr>
          <p:nvPr>
            <p:ph type="title"/>
          </p:nvPr>
        </p:nvSpPr>
        <p:spPr/>
        <p:txBody>
          <a:bodyPr/>
          <a:lstStyle/>
          <a:p>
            <a:r>
              <a:rPr lang="zh-CN" altLang="en-US" dirty="0">
                <a:latin typeface="Microsoft YaHei" charset="-122"/>
                <a:ea typeface="Microsoft YaHei" charset="-122"/>
                <a:cs typeface="Microsoft YaHei" charset="-122"/>
              </a:rPr>
              <a:t>方法一：</a:t>
            </a:r>
            <a:r>
              <a:rPr lang="zh-CN" altLang="en-US" dirty="0"/>
              <a:t>满意度因素外部对比</a:t>
            </a:r>
          </a:p>
        </p:txBody>
      </p:sp>
      <p:sp>
        <p:nvSpPr>
          <p:cNvPr id="3" name="灯片编号占位符 2"/>
          <p:cNvSpPr>
            <a:spLocks noGrp="1"/>
          </p:cNvSpPr>
          <p:nvPr>
            <p:ph type="sldNum" sz="quarter" idx="4"/>
          </p:nvPr>
        </p:nvSpPr>
        <p:spPr/>
        <p:txBody>
          <a:bodyPr/>
          <a:lstStyle/>
          <a:p>
            <a:fld id="{9D9ED64A-0B67-4079-A76D-675066C2CDF9}" type="slidenum">
              <a:rPr lang="zh-CN" altLang="en-US" smtClean="0"/>
              <a:t>81</a:t>
            </a:fld>
            <a:endParaRPr lang="zh-CN" altLang="en-US" dirty="0"/>
          </a:p>
        </p:txBody>
      </p:sp>
      <p:sp>
        <p:nvSpPr>
          <p:cNvPr id="36" name="圆角矩形 35"/>
          <p:cNvSpPr/>
          <p:nvPr/>
        </p:nvSpPr>
        <p:spPr>
          <a:xfrm>
            <a:off x="703232" y="4591215"/>
            <a:ext cx="9617717" cy="491919"/>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703233" y="5383910"/>
            <a:ext cx="9617716" cy="491919"/>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0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90307" y="491354"/>
            <a:ext cx="8992359" cy="491919"/>
          </a:xfrm>
        </p:spPr>
        <p:txBody>
          <a:bodyPr/>
          <a:lstStyle/>
          <a:p>
            <a:r>
              <a:rPr lang="zh-CN" altLang="en-US" dirty="0">
                <a:latin typeface="Microsoft YaHei" charset="-122"/>
                <a:ea typeface="Microsoft YaHei" charset="-122"/>
                <a:cs typeface="Microsoft YaHei" charset="-122"/>
              </a:rPr>
              <a:t>方法二：</a:t>
            </a:r>
            <a:r>
              <a:rPr lang="zh-CN" altLang="en-US" dirty="0"/>
              <a:t>不同敬业程度员工群体对比</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82</a:t>
            </a:fld>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80016536"/>
              </p:ext>
            </p:extLst>
          </p:nvPr>
        </p:nvGraphicFramePr>
        <p:xfrm>
          <a:off x="653144" y="1118712"/>
          <a:ext cx="10819453" cy="5281990"/>
        </p:xfrm>
        <a:graphic>
          <a:graphicData uri="http://schemas.openxmlformats.org/drawingml/2006/table">
            <a:tbl>
              <a:tblPr firstRow="1" bandRow="1">
                <a:tableStyleId>{9D7B26C5-4107-4FEC-AEDC-1716B250A1EF}</a:tableStyleId>
              </a:tblPr>
              <a:tblGrid>
                <a:gridCol w="772820">
                  <a:extLst>
                    <a:ext uri="{9D8B030D-6E8A-4147-A177-3AD203B41FA5}">
                      <a16:colId xmlns:a16="http://schemas.microsoft.com/office/drawing/2014/main" val="20000"/>
                    </a:ext>
                  </a:extLst>
                </a:gridCol>
                <a:gridCol w="2608261">
                  <a:extLst>
                    <a:ext uri="{9D8B030D-6E8A-4147-A177-3AD203B41FA5}">
                      <a16:colId xmlns:a16="http://schemas.microsoft.com/office/drawing/2014/main" val="20002"/>
                    </a:ext>
                  </a:extLst>
                </a:gridCol>
                <a:gridCol w="2511658">
                  <a:extLst>
                    <a:ext uri="{9D8B030D-6E8A-4147-A177-3AD203B41FA5}">
                      <a16:colId xmlns:a16="http://schemas.microsoft.com/office/drawing/2014/main" val="20003"/>
                    </a:ext>
                  </a:extLst>
                </a:gridCol>
                <a:gridCol w="2511658">
                  <a:extLst>
                    <a:ext uri="{9D8B030D-6E8A-4147-A177-3AD203B41FA5}">
                      <a16:colId xmlns:a16="http://schemas.microsoft.com/office/drawing/2014/main" val="3876454573"/>
                    </a:ext>
                  </a:extLst>
                </a:gridCol>
                <a:gridCol w="2415056">
                  <a:extLst>
                    <a:ext uri="{9D8B030D-6E8A-4147-A177-3AD203B41FA5}">
                      <a16:colId xmlns:a16="http://schemas.microsoft.com/office/drawing/2014/main" val="20004"/>
                    </a:ext>
                  </a:extLst>
                </a:gridCol>
              </a:tblGrid>
              <a:tr h="451219">
                <a:tc>
                  <a:txBody>
                    <a:bodyPr/>
                    <a:lstStyle/>
                    <a:p>
                      <a:pPr algn="ctr"/>
                      <a:r>
                        <a:rPr lang="zh-CN" altLang="en-US" sz="1400" b="1" dirty="0">
                          <a:solidFill>
                            <a:schemeClr val="bg1"/>
                          </a:solidFill>
                          <a:latin typeface="微软雅黑" pitchFamily="34" charset="-122"/>
                          <a:ea typeface="微软雅黑" pitchFamily="34" charset="-122"/>
                        </a:rPr>
                        <a:t>排序</a:t>
                      </a:r>
                    </a:p>
                  </a:txBody>
                  <a:tcPr marL="0" marR="0" marT="0" marB="0" anchor="ctr">
                    <a:lnL w="12700" cap="flat" cmpd="sng" algn="ctr">
                      <a:solidFill>
                        <a:schemeClr val="accent5"/>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rgbClr val="C1ACD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极不敬业群体</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rgbClr val="C1ACD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不敬业群体</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rgbClr val="C1ACD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敬业群体</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rgbClr val="C1ACD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algn="ctr" defTabSz="1219170" rtl="0" eaLnBrk="1" fontAlgn="ctr" latinLnBrk="1" hangingPunct="1"/>
                      <a:r>
                        <a:rPr lang="zh-CN" altLang="en-US"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高敬业群体</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rgbClr val="C1ACD3"/>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4163">
                <a:tc>
                  <a:txBody>
                    <a:bodyPr/>
                    <a:lstStyle/>
                    <a:p>
                      <a:pPr algn="ctr" fontAlgn="ctr"/>
                      <a:r>
                        <a:rPr lang="en-US" altLang="zh-CN" sz="1200" u="none" strike="noStrike" dirty="0">
                          <a:latin typeface="微软雅黑" pitchFamily="34" charset="-122"/>
                          <a:ea typeface="微软雅黑" pitchFamily="34" charset="-122"/>
                        </a:rPr>
                        <a:t>1</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w="12700" cap="flat" cmpd="sng" algn="ctr">
                      <a:solidFill>
                        <a:srgbClr val="C1ACD3"/>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a:noFill/>
                    </a:lnL>
                    <a:lnR>
                      <a:noFill/>
                    </a:lnR>
                    <a:lnT w="12700" cap="flat" cmpd="sng" algn="ctr">
                      <a:solidFill>
                        <a:srgbClr val="C1ACD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a:noFill/>
                    </a:lnL>
                    <a:lnR>
                      <a:noFill/>
                    </a:lnR>
                    <a:lnT w="12700" cap="flat" cmpd="sng" algn="ctr">
                      <a:solidFill>
                        <a:srgbClr val="C1ACD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a:noFill/>
                    </a:lnL>
                    <a:lnR>
                      <a:noFill/>
                    </a:lnR>
                    <a:lnT w="12700" cap="flat" cmpd="sng" algn="ctr">
                      <a:solidFill>
                        <a:srgbClr val="C1ACD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C1ACD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84163">
                <a:tc>
                  <a:txBody>
                    <a:bodyPr/>
                    <a:lstStyle/>
                    <a:p>
                      <a:pPr algn="ctr" fontAlgn="ctr"/>
                      <a:r>
                        <a:rPr lang="en-US" altLang="zh-CN" sz="1200" u="none" strike="noStrike">
                          <a:latin typeface="微软雅黑" pitchFamily="34" charset="-122"/>
                          <a:ea typeface="微软雅黑" pitchFamily="34" charset="-122"/>
                        </a:rPr>
                        <a:t>2</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4163">
                <a:tc>
                  <a:txBody>
                    <a:bodyPr/>
                    <a:lstStyle/>
                    <a:p>
                      <a:pPr algn="ctr" fontAlgn="ctr"/>
                      <a:r>
                        <a:rPr lang="en-US" altLang="zh-CN" sz="1200" u="none" strike="noStrike" dirty="0">
                          <a:latin typeface="微软雅黑" pitchFamily="34" charset="-122"/>
                          <a:ea typeface="微软雅黑" pitchFamily="34" charset="-122"/>
                        </a:rPr>
                        <a:t>3</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4163">
                <a:tc>
                  <a:txBody>
                    <a:bodyPr/>
                    <a:lstStyle/>
                    <a:p>
                      <a:pPr algn="ctr" fontAlgn="ctr"/>
                      <a:r>
                        <a:rPr lang="en-US" altLang="zh-CN" sz="1200" u="none" strike="noStrike">
                          <a:latin typeface="微软雅黑" pitchFamily="34" charset="-122"/>
                          <a:ea typeface="微软雅黑" pitchFamily="34" charset="-122"/>
                        </a:rPr>
                        <a:t>4</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4"/>
                  </a:ext>
                </a:extLst>
              </a:tr>
              <a:tr h="284163">
                <a:tc>
                  <a:txBody>
                    <a:bodyPr/>
                    <a:lstStyle/>
                    <a:p>
                      <a:pPr algn="ctr" fontAlgn="ctr"/>
                      <a:r>
                        <a:rPr lang="en-US" altLang="zh-CN" sz="1200" u="none" strike="noStrike" dirty="0">
                          <a:latin typeface="微软雅黑" pitchFamily="34" charset="-122"/>
                          <a:ea typeface="微软雅黑" pitchFamily="34" charset="-122"/>
                        </a:rPr>
                        <a:t>5</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0005"/>
                  </a:ext>
                </a:extLst>
              </a:tr>
              <a:tr h="284163">
                <a:tc>
                  <a:txBody>
                    <a:bodyPr/>
                    <a:lstStyle/>
                    <a:p>
                      <a:pPr algn="ctr" fontAlgn="ctr"/>
                      <a:r>
                        <a:rPr lang="en-US" altLang="zh-CN" sz="1200" u="none" strike="noStrike">
                          <a:latin typeface="微软雅黑" pitchFamily="34" charset="-122"/>
                          <a:ea typeface="微软雅黑" pitchFamily="34" charset="-122"/>
                        </a:rPr>
                        <a:t>6</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6"/>
                  </a:ext>
                </a:extLst>
              </a:tr>
              <a:tr h="284163">
                <a:tc>
                  <a:txBody>
                    <a:bodyPr/>
                    <a:lstStyle/>
                    <a:p>
                      <a:pPr algn="ctr" fontAlgn="ctr"/>
                      <a:r>
                        <a:rPr lang="en-US" altLang="zh-CN" sz="1200" u="none" strike="noStrike" dirty="0">
                          <a:latin typeface="微软雅黑" pitchFamily="34" charset="-122"/>
                          <a:ea typeface="微软雅黑" pitchFamily="34" charset="-122"/>
                        </a:rPr>
                        <a:t>7</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84163">
                <a:tc>
                  <a:txBody>
                    <a:bodyPr/>
                    <a:lstStyle/>
                    <a:p>
                      <a:pPr algn="ctr" fontAlgn="ctr"/>
                      <a:r>
                        <a:rPr lang="en-US" altLang="zh-CN" sz="1200" u="none" strike="noStrike">
                          <a:latin typeface="微软雅黑" pitchFamily="34" charset="-122"/>
                          <a:ea typeface="微软雅黑" pitchFamily="34" charset="-122"/>
                        </a:rPr>
                        <a:t>8</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2">
                        <a:lumMod val="9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8"/>
                  </a:ext>
                </a:extLst>
              </a:tr>
              <a:tr h="284163">
                <a:tc>
                  <a:txBody>
                    <a:bodyPr/>
                    <a:lstStyle/>
                    <a:p>
                      <a:pPr algn="ctr" fontAlgn="ctr"/>
                      <a:r>
                        <a:rPr lang="en-US" altLang="zh-CN" sz="1200" u="none" strike="noStrike" dirty="0">
                          <a:latin typeface="微软雅黑" pitchFamily="34" charset="-122"/>
                          <a:ea typeface="微软雅黑" pitchFamily="34" charset="-122"/>
                        </a:rPr>
                        <a:t>9</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84163">
                <a:tc>
                  <a:txBody>
                    <a:bodyPr/>
                    <a:lstStyle/>
                    <a:p>
                      <a:pPr algn="ctr" fontAlgn="ctr"/>
                      <a:r>
                        <a:rPr lang="en-US" altLang="zh-CN" sz="1200" u="none" strike="noStrike">
                          <a:latin typeface="微软雅黑" pitchFamily="34" charset="-122"/>
                          <a:ea typeface="微软雅黑" pitchFamily="34" charset="-122"/>
                        </a:rPr>
                        <a:t>10</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tx2">
                        <a:lumMod val="40000"/>
                        <a:lumOff val="6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2">
                        <a:lumMod val="9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284163">
                <a:tc>
                  <a:txBody>
                    <a:bodyPr/>
                    <a:lstStyle/>
                    <a:p>
                      <a:pPr algn="ctr" fontAlgn="ctr"/>
                      <a:r>
                        <a:rPr lang="en-US" altLang="zh-CN" sz="1200" u="none" strike="noStrike" dirty="0">
                          <a:latin typeface="微软雅黑" pitchFamily="34" charset="-122"/>
                          <a:ea typeface="微软雅黑" pitchFamily="34" charset="-122"/>
                        </a:rPr>
                        <a:t>11</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资源</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84163">
                <a:tc>
                  <a:txBody>
                    <a:bodyPr/>
                    <a:lstStyle/>
                    <a:p>
                      <a:pPr algn="ctr" fontAlgn="ctr"/>
                      <a:r>
                        <a:rPr lang="en-US" altLang="zh-CN" sz="1200" u="none" strike="noStrike">
                          <a:latin typeface="微软雅黑" pitchFamily="34" charset="-122"/>
                          <a:ea typeface="微软雅黑" pitchFamily="34" charset="-122"/>
                        </a:rPr>
                        <a:t>12</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84163">
                <a:tc>
                  <a:txBody>
                    <a:bodyPr/>
                    <a:lstStyle/>
                    <a:p>
                      <a:pPr algn="ctr" fontAlgn="ctr"/>
                      <a:r>
                        <a:rPr lang="en-US" altLang="zh-CN" sz="1200" u="none" strike="noStrike" dirty="0">
                          <a:latin typeface="微软雅黑" pitchFamily="34" charset="-122"/>
                          <a:ea typeface="微软雅黑" pitchFamily="34" charset="-122"/>
                        </a:rPr>
                        <a:t>13</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绩效</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r h="284163">
                <a:tc>
                  <a:txBody>
                    <a:bodyPr/>
                    <a:lstStyle/>
                    <a:p>
                      <a:pPr algn="ctr" fontAlgn="ctr"/>
                      <a:r>
                        <a:rPr lang="en-US" altLang="zh-CN" sz="1200" u="none" strike="noStrike">
                          <a:latin typeface="微软雅黑" pitchFamily="34" charset="-122"/>
                          <a:ea typeface="微软雅黑" pitchFamily="34" charset="-122"/>
                        </a:rPr>
                        <a:t>14</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14"/>
                  </a:ext>
                </a:extLst>
              </a:tr>
              <a:tr h="284163">
                <a:tc>
                  <a:txBody>
                    <a:bodyPr/>
                    <a:lstStyle/>
                    <a:p>
                      <a:pPr algn="ctr" fontAlgn="ctr"/>
                      <a:r>
                        <a:rPr lang="en-US" altLang="zh-CN" sz="1200" u="none" strike="noStrike" dirty="0">
                          <a:latin typeface="微软雅黑" pitchFamily="34" charset="-122"/>
                          <a:ea typeface="微软雅黑" pitchFamily="34" charset="-122"/>
                        </a:rPr>
                        <a:t>15</a:t>
                      </a:r>
                      <a:endParaRPr lang="en-US" altLang="zh-CN" sz="1200" b="0" i="0" u="none" strike="noStrike" dirty="0">
                        <a:latin typeface="微软雅黑" pitchFamily="34" charset="-122"/>
                        <a:ea typeface="微软雅黑" pitchFamily="34" charset="-122"/>
                      </a:endParaRP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工作与生活</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5"/>
                  </a:ext>
                </a:extLst>
              </a:tr>
              <a:tr h="284163">
                <a:tc>
                  <a:txBody>
                    <a:bodyPr/>
                    <a:lstStyle/>
                    <a:p>
                      <a:pPr algn="ctr" fontAlgn="ctr"/>
                      <a:r>
                        <a:rPr lang="en-US" altLang="zh-CN" sz="1200" b="0" i="0" u="none" strike="noStrike" dirty="0">
                          <a:latin typeface="微软雅黑" pitchFamily="34" charset="-122"/>
                          <a:ea typeface="微软雅黑" pitchFamily="34" charset="-122"/>
                        </a:rPr>
                        <a:t>16</a:t>
                      </a:r>
                    </a:p>
                  </a:txBody>
                  <a:tcPr marL="9525" marR="9525" marT="9525" marB="0" anchor="ctr">
                    <a:lnL w="12700" cap="flat" cmpd="sng" algn="ctr">
                      <a:solidFill>
                        <a:schemeClr val="accent5"/>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认可</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a:noFill/>
                    </a:lnL>
                    <a:lnR w="12700" cap="flat" cmpd="sng" algn="ctr">
                      <a:solidFill>
                        <a:schemeClr val="accent5"/>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5143406"/>
                  </a:ext>
                </a:extLst>
              </a:tr>
              <a:tr h="284163">
                <a:tc>
                  <a:txBody>
                    <a:bodyPr/>
                    <a:lstStyle/>
                    <a:p>
                      <a:pPr marL="0" algn="ctr" defTabSz="1219170" rtl="0" eaLnBrk="1" fontAlgn="ctr" latinLnBrk="1" hangingPunct="1"/>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17</a:t>
                      </a:r>
                    </a:p>
                  </a:txBody>
                  <a:tcPr marL="9525" marR="9525" marT="9525" marB="0" anchor="ctr">
                    <a:lnL w="12700" cap="flat" cmpd="sng" algn="ctr">
                      <a:solidFill>
                        <a:schemeClr val="accent5"/>
                      </a:solidFill>
                      <a:prstDash val="solid"/>
                      <a:round/>
                      <a:headEnd type="none" w="med" len="med"/>
                      <a:tailEnd type="none" w="med" len="med"/>
                    </a:lnL>
                    <a:lnR>
                      <a:noFill/>
                    </a:lnR>
                    <a:lnT>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a:noFill/>
                    </a:lnL>
                    <a:lnR>
                      <a:noFill/>
                    </a:lnR>
                    <a:lnT>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lnL>
                      <a:noFill/>
                    </a:lnL>
                    <a:lnR>
                      <a:noFill/>
                    </a:lnR>
                    <a:lnT>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a:noFill/>
                    </a:lnL>
                    <a:lnR>
                      <a:noFill/>
                    </a:lnR>
                    <a:lnT>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温度与情感关怀</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福利</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6"/>
                  </a:ext>
                </a:extLst>
              </a:tr>
            </a:tbl>
          </a:graphicData>
        </a:graphic>
      </p:graphicFrame>
      <p:sp>
        <p:nvSpPr>
          <p:cNvPr id="5" name="矩形 4"/>
          <p:cNvSpPr/>
          <p:nvPr/>
        </p:nvSpPr>
        <p:spPr>
          <a:xfrm>
            <a:off x="490308" y="6491477"/>
            <a:ext cx="8176422" cy="276999"/>
          </a:xfrm>
          <a:prstGeom prst="rect">
            <a:avLst/>
          </a:prstGeom>
        </p:spPr>
        <p:txBody>
          <a:bodyPr wrap="square">
            <a:spAutoFit/>
          </a:bodyPr>
          <a:lstStyle/>
          <a:p>
            <a:r>
              <a:rPr lang="zh-CN" altLang="en-US" sz="1200" dirty="0">
                <a:latin typeface="微软雅黑" pitchFamily="34" charset="-122"/>
                <a:ea typeface="微软雅黑" pitchFamily="34" charset="-122"/>
              </a:rPr>
              <a:t>注：比较不同敬业程度群体对满意度的排名，高敬业群体评价高，低敬业群体评价低的因素为管理改进因素。</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4993713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方法三：满意度改进矩阵</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83</a:t>
            </a:fld>
            <a:endParaRPr lang="zh-CN" altLang="en-US" dirty="0"/>
          </a:p>
        </p:txBody>
      </p:sp>
      <p:sp>
        <p:nvSpPr>
          <p:cNvPr id="18" name="文本框 17"/>
          <p:cNvSpPr txBox="1"/>
          <p:nvPr/>
        </p:nvSpPr>
        <p:spPr>
          <a:xfrm>
            <a:off x="412750" y="6417012"/>
            <a:ext cx="7721925" cy="276999"/>
          </a:xfrm>
          <a:prstGeom prst="rect">
            <a:avLst/>
          </a:prstGeom>
        </p:spPr>
        <p:txBody>
          <a:bodyPr wrap="square">
            <a:spAutoFit/>
          </a:bodyPr>
          <a:lstStyle>
            <a:defPPr>
              <a:defRPr lang="zh-CN"/>
            </a:defPPr>
            <a:lvl1pPr>
              <a:defRPr sz="1200">
                <a:latin typeface="微软雅黑" pitchFamily="34" charset="-122"/>
                <a:ea typeface="微软雅黑" pitchFamily="34" charset="-122"/>
              </a:defRPr>
            </a:lvl1pPr>
          </a:lstStyle>
          <a:p>
            <a:r>
              <a:rPr lang="zh-CN" altLang="en-US" dirty="0"/>
              <a:t>注：象限用中位值划分。</a:t>
            </a:r>
          </a:p>
        </p:txBody>
      </p:sp>
      <p:grpSp>
        <p:nvGrpSpPr>
          <p:cNvPr id="6" name="组合 5">
            <a:extLst>
              <a:ext uri="{FF2B5EF4-FFF2-40B4-BE49-F238E27FC236}">
                <a16:creationId xmlns:a16="http://schemas.microsoft.com/office/drawing/2014/main" id="{575F57F8-F768-40DF-AACF-F3B3EDF2803B}"/>
              </a:ext>
            </a:extLst>
          </p:cNvPr>
          <p:cNvGrpSpPr/>
          <p:nvPr/>
        </p:nvGrpSpPr>
        <p:grpSpPr>
          <a:xfrm>
            <a:off x="811871" y="1325242"/>
            <a:ext cx="10568258" cy="5022107"/>
            <a:chOff x="811871" y="1325242"/>
            <a:chExt cx="10568258" cy="5022107"/>
          </a:xfrm>
        </p:grpSpPr>
        <p:graphicFrame>
          <p:nvGraphicFramePr>
            <p:cNvPr id="7" name="图表 6">
              <a:extLst>
                <a:ext uri="{FF2B5EF4-FFF2-40B4-BE49-F238E27FC236}">
                  <a16:creationId xmlns:a16="http://schemas.microsoft.com/office/drawing/2014/main" id="{57FC93DE-EDF1-46EA-B7A7-C37226351032}"/>
                </a:ext>
              </a:extLst>
            </p:cNvPr>
            <p:cNvGraphicFramePr/>
            <p:nvPr>
              <p:extLst>
                <p:ext uri="{D42A27DB-BD31-4B8C-83A1-F6EECF244321}">
                  <p14:modId xmlns:p14="http://schemas.microsoft.com/office/powerpoint/2010/main" val="1377500719"/>
                </p:ext>
              </p:extLst>
            </p:nvPr>
          </p:nvGraphicFramePr>
          <p:xfrm>
            <a:off x="847331" y="1325242"/>
            <a:ext cx="10532798" cy="4749800"/>
          </p:xfrm>
          <a:graphic>
            <a:graphicData uri="http://schemas.openxmlformats.org/drawingml/2006/chart">
              <c:chart xmlns:c="http://schemas.openxmlformats.org/drawingml/2006/chart" xmlns:r="http://schemas.openxmlformats.org/officeDocument/2006/relationships" r:id="rId3"/>
            </a:graphicData>
          </a:graphic>
        </p:graphicFrame>
        <p:sp>
          <p:nvSpPr>
            <p:cNvPr id="9" name="文本框 8">
              <a:extLst>
                <a:ext uri="{FF2B5EF4-FFF2-40B4-BE49-F238E27FC236}">
                  <a16:creationId xmlns:a16="http://schemas.microsoft.com/office/drawing/2014/main" id="{C8BFB348-B9A7-4A72-9C4D-F42D71784DB3}"/>
                </a:ext>
              </a:extLst>
            </p:cNvPr>
            <p:cNvSpPr txBox="1"/>
            <p:nvPr/>
          </p:nvSpPr>
          <p:spPr>
            <a:xfrm>
              <a:off x="10117412" y="6039572"/>
              <a:ext cx="1112179" cy="307777"/>
            </a:xfrm>
            <a:prstGeom prst="rect">
              <a:avLst/>
            </a:prstGeom>
            <a:noFill/>
          </p:spPr>
          <p:txBody>
            <a:bodyPr wrap="square" rtlCol="0">
              <a:spAutoFit/>
            </a:bodyPr>
            <a:lstStyle/>
            <a:p>
              <a:r>
                <a:rPr lang="zh-CN" altLang="en-US" sz="1400" dirty="0"/>
                <a:t>驱动力</a:t>
              </a:r>
            </a:p>
          </p:txBody>
        </p:sp>
        <p:sp>
          <p:nvSpPr>
            <p:cNvPr id="10" name="文本框 1">
              <a:extLst>
                <a:ext uri="{FF2B5EF4-FFF2-40B4-BE49-F238E27FC236}">
                  <a16:creationId xmlns:a16="http://schemas.microsoft.com/office/drawing/2014/main" id="{3C0B7744-8450-4DD3-AF9C-9B54DFB42601}"/>
                </a:ext>
              </a:extLst>
            </p:cNvPr>
            <p:cNvSpPr txBox="1"/>
            <p:nvPr/>
          </p:nvSpPr>
          <p:spPr>
            <a:xfrm>
              <a:off x="811871" y="1325242"/>
              <a:ext cx="381393" cy="81915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CN" altLang="en-US" sz="1400" dirty="0"/>
                <a:t>满意度</a:t>
              </a:r>
            </a:p>
          </p:txBody>
        </p:sp>
      </p:grpSp>
    </p:spTree>
    <p:extLst>
      <p:ext uri="{BB962C8B-B14F-4D97-AF65-F5344CB8AC3E}">
        <p14:creationId xmlns:p14="http://schemas.microsoft.com/office/powerpoint/2010/main" val="85510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latin typeface="Microsoft YaHei" charset="-122"/>
                <a:ea typeface="Microsoft YaHei" charset="-122"/>
                <a:cs typeface="Microsoft YaHei" charset="-122"/>
              </a:rPr>
              <a:t>方法三：满意度改进矩阵</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84</a:t>
            </a:fld>
            <a:endParaRPr lang="zh-CN" altLang="en-US" dirty="0"/>
          </a:p>
        </p:txBody>
      </p:sp>
      <p:graphicFrame>
        <p:nvGraphicFramePr>
          <p:cNvPr id="3" name="图表 2"/>
          <p:cNvGraphicFramePr/>
          <p:nvPr>
            <p:extLst>
              <p:ext uri="{D42A27DB-BD31-4B8C-83A1-F6EECF244321}">
                <p14:modId xmlns:p14="http://schemas.microsoft.com/office/powerpoint/2010/main" val="3241629286"/>
              </p:ext>
            </p:extLst>
          </p:nvPr>
        </p:nvGraphicFramePr>
        <p:xfrm>
          <a:off x="895349" y="1171254"/>
          <a:ext cx="10231563" cy="4785346"/>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p:cNvSpPr/>
          <p:nvPr/>
        </p:nvSpPr>
        <p:spPr>
          <a:xfrm>
            <a:off x="643226" y="5956600"/>
            <a:ext cx="11061936" cy="613694"/>
          </a:xfrm>
          <a:prstGeom prst="rect">
            <a:avLst/>
          </a:prstGeom>
        </p:spPr>
        <p:txBody>
          <a:bodyPr wrap="square">
            <a:spAutoFit/>
          </a:bodyPr>
          <a:lstStyle/>
          <a:p>
            <a:pPr>
              <a:lnSpc>
                <a:spcPct val="150000"/>
              </a:lnSpc>
            </a:pPr>
            <a:r>
              <a:rPr lang="zh-CN" altLang="en-US" sz="1200" dirty="0">
                <a:latin typeface="微软雅黑" pitchFamily="34" charset="-122"/>
                <a:ea typeface="微软雅黑" pitchFamily="34" charset="-122"/>
              </a:rPr>
              <a:t>注：驱动力系数代表了满意度各因素对于提升员工敬业度的影响能力，系数越大，正向影响能力越大。驱动力系数根据本次调查中每位员工对满意度和敬业度</a:t>
            </a:r>
            <a:endParaRPr lang="en-US" altLang="zh-CN" sz="1200" dirty="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的评价，进行多元线性回归分析得到。</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679171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方法四：员工意见关键词</a:t>
            </a:r>
            <a:endParaRPr lang="en-US" altLang="ko-KR"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85</a:t>
            </a:fld>
            <a:endParaRPr lang="zh-CN" altLang="en-US" dirty="0"/>
          </a:p>
        </p:txBody>
      </p:sp>
      <p:graphicFrame>
        <p:nvGraphicFramePr>
          <p:cNvPr id="30" name="图表 29"/>
          <p:cNvGraphicFramePr/>
          <p:nvPr>
            <p:extLst>
              <p:ext uri="{D42A27DB-BD31-4B8C-83A1-F6EECF244321}">
                <p14:modId xmlns:p14="http://schemas.microsoft.com/office/powerpoint/2010/main" val="1431955757"/>
              </p:ext>
            </p:extLst>
          </p:nvPr>
        </p:nvGraphicFramePr>
        <p:xfrm>
          <a:off x="849207" y="1250741"/>
          <a:ext cx="10397297" cy="50140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3859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05152783"/>
              </p:ext>
            </p:extLst>
          </p:nvPr>
        </p:nvGraphicFramePr>
        <p:xfrm>
          <a:off x="345634" y="1138363"/>
          <a:ext cx="11478130" cy="5351338"/>
        </p:xfrm>
        <a:graphic>
          <a:graphicData uri="http://schemas.openxmlformats.org/drawingml/2006/table">
            <a:tbl>
              <a:tblPr firstRow="1" bandRow="1">
                <a:tableStyleId>{3B4B98B0-60AC-42C2-AFA5-B58CD77FA1E5}</a:tableStyleId>
              </a:tblPr>
              <a:tblGrid>
                <a:gridCol w="2295626">
                  <a:extLst>
                    <a:ext uri="{9D8B030D-6E8A-4147-A177-3AD203B41FA5}">
                      <a16:colId xmlns:a16="http://schemas.microsoft.com/office/drawing/2014/main" val="2124333772"/>
                    </a:ext>
                  </a:extLst>
                </a:gridCol>
                <a:gridCol w="2295626">
                  <a:extLst>
                    <a:ext uri="{9D8B030D-6E8A-4147-A177-3AD203B41FA5}">
                      <a16:colId xmlns:a16="http://schemas.microsoft.com/office/drawing/2014/main" val="3652853351"/>
                    </a:ext>
                  </a:extLst>
                </a:gridCol>
                <a:gridCol w="2295626">
                  <a:extLst>
                    <a:ext uri="{9D8B030D-6E8A-4147-A177-3AD203B41FA5}">
                      <a16:colId xmlns:a16="http://schemas.microsoft.com/office/drawing/2014/main" val="1948676315"/>
                    </a:ext>
                  </a:extLst>
                </a:gridCol>
                <a:gridCol w="2295626">
                  <a:extLst>
                    <a:ext uri="{9D8B030D-6E8A-4147-A177-3AD203B41FA5}">
                      <a16:colId xmlns:a16="http://schemas.microsoft.com/office/drawing/2014/main" val="1819259481"/>
                    </a:ext>
                  </a:extLst>
                </a:gridCol>
                <a:gridCol w="2295626">
                  <a:extLst>
                    <a:ext uri="{9D8B030D-6E8A-4147-A177-3AD203B41FA5}">
                      <a16:colId xmlns:a16="http://schemas.microsoft.com/office/drawing/2014/main" val="2719803980"/>
                    </a:ext>
                  </a:extLst>
                </a:gridCol>
              </a:tblGrid>
              <a:tr h="571992">
                <a:tc>
                  <a:txBody>
                    <a:bodyPr/>
                    <a:lstStyle/>
                    <a:p>
                      <a:pPr algn="ctr" rtl="0" fontAlgn="ctr"/>
                      <a:r>
                        <a:rPr lang="zh-CN" altLang="en-US" sz="1600" u="none" strike="noStrike" dirty="0"/>
                        <a:t>敬业度驱动因素</a:t>
                      </a:r>
                      <a:endParaRPr lang="zh-CN" altLang="en-US" sz="1600" b="1" i="0" u="none" strike="noStrike" dirty="0">
                        <a:solidFill>
                          <a:schemeClr val="bg1"/>
                        </a:solidFill>
                        <a:latin typeface="+mj-lt"/>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600" u="none" strike="noStrike" dirty="0"/>
                        <a:t>方法一：满意度</a:t>
                      </a:r>
                    </a:p>
                    <a:p>
                      <a:pPr algn="ctr" rtl="0" fontAlgn="ctr"/>
                      <a:r>
                        <a:rPr lang="zh-CN" altLang="en-US" sz="1600" u="none" strike="noStrike" dirty="0"/>
                        <a:t>因素外部对比</a:t>
                      </a:r>
                      <a:endParaRPr lang="zh-CN" altLang="en-US" sz="1600" u="none" strike="noStrike" dirty="0">
                        <a:latin typeface="+mj-lt"/>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600" u="none" strike="noStrike" dirty="0"/>
                        <a:t>方法二：不同敬业</a:t>
                      </a:r>
                      <a:endParaRPr lang="en-US" altLang="zh-CN" sz="1600" u="none" strike="noStrike" dirty="0"/>
                    </a:p>
                    <a:p>
                      <a:pPr algn="ctr" rtl="0" fontAlgn="ctr"/>
                      <a:r>
                        <a:rPr lang="zh-CN" altLang="en-US" sz="1600" u="none" strike="noStrike" dirty="0"/>
                        <a:t>程度群体对比</a:t>
                      </a:r>
                      <a:endParaRPr lang="zh-CN" altLang="en-US" sz="1600" b="1" i="0" u="none" strike="noStrike" dirty="0">
                        <a:solidFill>
                          <a:schemeClr val="bg1"/>
                        </a:solidFill>
                        <a:latin typeface="+mj-lt"/>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600" u="none" strike="noStrike" dirty="0"/>
                        <a:t>方法三：满意度因素</a:t>
                      </a:r>
                      <a:endParaRPr lang="en-US" altLang="zh-CN" sz="1600" u="none" strike="noStrike" dirty="0"/>
                    </a:p>
                    <a:p>
                      <a:pPr algn="ctr" rtl="0" fontAlgn="ctr"/>
                      <a:r>
                        <a:rPr lang="zh-CN" altLang="en-US" sz="1600" u="none" strike="noStrike" dirty="0"/>
                        <a:t>改进效果矩阵</a:t>
                      </a:r>
                      <a:endParaRPr lang="zh-CN" altLang="en-US" sz="1600" b="1" i="0" u="none" strike="noStrike" dirty="0">
                        <a:solidFill>
                          <a:schemeClr val="bg1"/>
                        </a:solidFill>
                        <a:latin typeface="+mj-lt"/>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600" u="none" strike="noStrike" dirty="0"/>
                        <a:t>方法四：员工主观题分析</a:t>
                      </a:r>
                      <a:endParaRPr lang="zh-CN" altLang="en-US" sz="1600" b="1" i="0" u="none" strike="noStrike" dirty="0">
                        <a:solidFill>
                          <a:schemeClr val="bg1"/>
                        </a:solidFill>
                        <a:latin typeface="+mj-lt"/>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879045310"/>
                  </a:ext>
                </a:extLst>
              </a:tr>
              <a:tr h="281138">
                <a:tc>
                  <a:txBody>
                    <a:bodyPr/>
                    <a:lstStyle/>
                    <a:p>
                      <a:pPr algn="ctr" fontAlgn="ctr"/>
                      <a:r>
                        <a:rPr lang="zh-CN" altLang="en-US" sz="1400" u="none" strike="noStrike" dirty="0">
                          <a:effectLst/>
                        </a:rPr>
                        <a:t>成长机会</a:t>
                      </a:r>
                      <a:r>
                        <a:rPr lang="en-US" altLang="zh-CN" sz="1400" u="none" strike="noStrike" dirty="0">
                          <a:effectLst/>
                        </a:rPr>
                        <a:t>-</a:t>
                      </a:r>
                      <a:r>
                        <a:rPr lang="zh-CN" altLang="en-US" sz="1400" u="none" strike="noStrike" dirty="0">
                          <a:effectLst/>
                        </a:rPr>
                        <a:t>发展机会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marL="0" marR="0" lvl="0" indent="0" algn="ctr" defTabSz="1219170" rtl="0" eaLnBrk="1" fontAlgn="b" latinLnBrk="1"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26471550"/>
                  </a:ext>
                </a:extLst>
              </a:tr>
              <a:tr h="281138">
                <a:tc>
                  <a:txBody>
                    <a:bodyPr/>
                    <a:lstStyle/>
                    <a:p>
                      <a:pPr algn="ctr" fontAlgn="ctr"/>
                      <a:r>
                        <a:rPr lang="zh-CN" altLang="en-US" sz="1400" u="none" strike="noStrike" dirty="0">
                          <a:effectLst/>
                        </a:rPr>
                        <a:t>成长机会</a:t>
                      </a:r>
                      <a:r>
                        <a:rPr lang="en-US" altLang="zh-CN" sz="1400" u="none" strike="noStrike" dirty="0">
                          <a:effectLst/>
                        </a:rPr>
                        <a:t>-</a:t>
                      </a:r>
                      <a:r>
                        <a:rPr lang="zh-CN" altLang="en-US" sz="1400" u="none" strike="noStrike" dirty="0">
                          <a:effectLst/>
                        </a:rPr>
                        <a:t>培训</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894688865"/>
                  </a:ext>
                </a:extLst>
              </a:tr>
              <a:tr h="281138">
                <a:tc>
                  <a:txBody>
                    <a:bodyPr/>
                    <a:lstStyle/>
                    <a:p>
                      <a:pPr algn="ctr" fontAlgn="ctr"/>
                      <a:r>
                        <a:rPr lang="zh-CN" altLang="en-US" sz="1400" u="none" strike="noStrike" dirty="0">
                          <a:effectLst/>
                        </a:rPr>
                        <a:t>成长机会</a:t>
                      </a:r>
                      <a:r>
                        <a:rPr lang="en-US" altLang="zh-CN" sz="1400" u="none" strike="noStrike" dirty="0">
                          <a:effectLst/>
                        </a:rPr>
                        <a:t>-</a:t>
                      </a:r>
                      <a:r>
                        <a:rPr lang="zh-CN" altLang="en-US" sz="1400" u="none" strike="noStrike" dirty="0">
                          <a:effectLst/>
                        </a:rPr>
                        <a:t>挑战性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1219170" rtl="0" eaLnBrk="1" fontAlgn="b" latinLnBrk="1"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734808276"/>
                  </a:ext>
                </a:extLst>
              </a:tr>
              <a:tr h="281138">
                <a:tc>
                  <a:txBody>
                    <a:bodyPr/>
                    <a:lstStyle/>
                    <a:p>
                      <a:pPr algn="ctr" fontAlgn="ctr"/>
                      <a:r>
                        <a:rPr lang="zh-CN" altLang="en-US" sz="1400" u="none" strike="noStrike" dirty="0">
                          <a:effectLst/>
                        </a:rPr>
                        <a:t>有效沟通</a:t>
                      </a:r>
                      <a:r>
                        <a:rPr lang="en-US" altLang="zh-CN" sz="1400" u="none" strike="noStrike" dirty="0">
                          <a:effectLst/>
                        </a:rPr>
                        <a:t>-</a:t>
                      </a:r>
                      <a:r>
                        <a:rPr lang="zh-CN" altLang="en-US" sz="1400" u="none" strike="noStrike" dirty="0">
                          <a:effectLst/>
                        </a:rPr>
                        <a:t>领导风格</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948190182"/>
                  </a:ext>
                </a:extLst>
              </a:tr>
              <a:tr h="281138">
                <a:tc>
                  <a:txBody>
                    <a:bodyPr/>
                    <a:lstStyle/>
                    <a:p>
                      <a:pPr algn="ctr" fontAlgn="ctr"/>
                      <a:r>
                        <a:rPr lang="zh-CN" altLang="en-US" sz="1400" u="none" strike="noStrike">
                          <a:effectLst/>
                        </a:rPr>
                        <a:t>有效沟通</a:t>
                      </a:r>
                      <a:r>
                        <a:rPr lang="en-US" altLang="zh-CN" sz="1400" u="none" strike="noStrike">
                          <a:effectLst/>
                        </a:rPr>
                        <a:t>-</a:t>
                      </a:r>
                      <a:r>
                        <a:rPr lang="zh-CN" altLang="en-US" sz="1400" u="none" strike="noStrike">
                          <a:effectLst/>
                        </a:rPr>
                        <a:t>同事合作</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2604255333"/>
                  </a:ext>
                </a:extLst>
              </a:tr>
              <a:tr h="281138">
                <a:tc>
                  <a:txBody>
                    <a:bodyPr/>
                    <a:lstStyle/>
                    <a:p>
                      <a:pPr algn="ctr" fontAlgn="ctr"/>
                      <a:r>
                        <a:rPr lang="zh-CN" altLang="en-US" sz="1400" u="none" strike="noStrike" dirty="0">
                          <a:effectLst/>
                        </a:rPr>
                        <a:t>有效沟通</a:t>
                      </a:r>
                      <a:r>
                        <a:rPr lang="en-US" altLang="zh-CN" sz="1400" u="none" strike="noStrike" dirty="0">
                          <a:effectLst/>
                        </a:rPr>
                        <a:t>-</a:t>
                      </a:r>
                      <a:r>
                        <a:rPr lang="zh-CN" altLang="en-US" sz="1400" u="none" strike="noStrike" dirty="0">
                          <a:effectLst/>
                        </a:rPr>
                        <a:t>信任</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152337376"/>
                  </a:ext>
                </a:extLst>
              </a:tr>
              <a:tr h="281138">
                <a:tc>
                  <a:txBody>
                    <a:bodyPr/>
                    <a:lstStyle/>
                    <a:p>
                      <a:pPr algn="ctr" fontAlgn="ctr"/>
                      <a:r>
                        <a:rPr lang="zh-CN" altLang="en-US" sz="1400" u="none" strike="noStrike">
                          <a:effectLst/>
                        </a:rPr>
                        <a:t>有效沟通</a:t>
                      </a:r>
                      <a:r>
                        <a:rPr lang="en-US" altLang="zh-CN" sz="1400" u="none" strike="noStrike">
                          <a:effectLst/>
                        </a:rPr>
                        <a:t>-</a:t>
                      </a:r>
                      <a:r>
                        <a:rPr lang="zh-CN" altLang="en-US" sz="1400" u="none" strike="noStrike">
                          <a:effectLst/>
                        </a:rPr>
                        <a:t>制度流程</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1219170" rtl="0" eaLnBrk="1" fontAlgn="b" latinLnBrk="1"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1219170" rtl="0" eaLnBrk="1" fontAlgn="b" latinLnBrk="1"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997640428"/>
                  </a:ext>
                </a:extLst>
              </a:tr>
              <a:tr h="281138">
                <a:tc>
                  <a:txBody>
                    <a:bodyPr/>
                    <a:lstStyle/>
                    <a:p>
                      <a:pPr algn="ctr" fontAlgn="ctr"/>
                      <a:r>
                        <a:rPr lang="zh-CN" altLang="en-US" sz="1400" u="none" strike="noStrike">
                          <a:effectLst/>
                        </a:rPr>
                        <a:t>目标感与使命感</a:t>
                      </a:r>
                      <a:r>
                        <a:rPr lang="en-US" altLang="zh-CN" sz="1400" u="none" strike="noStrike">
                          <a:effectLst/>
                        </a:rPr>
                        <a:t>-</a:t>
                      </a:r>
                      <a:r>
                        <a:rPr lang="zh-CN" altLang="en-US" sz="1400" u="none" strike="noStrike">
                          <a:effectLst/>
                        </a:rPr>
                        <a:t>成就感</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3757355749"/>
                  </a:ext>
                </a:extLst>
              </a:tr>
              <a:tr h="281138">
                <a:tc>
                  <a:txBody>
                    <a:bodyPr/>
                    <a:lstStyle/>
                    <a:p>
                      <a:pPr algn="ctr" fontAlgn="ctr"/>
                      <a:r>
                        <a:rPr lang="zh-CN" altLang="en-US" sz="1400" u="none" strike="noStrike">
                          <a:effectLst/>
                        </a:rPr>
                        <a:t>目标感与使命感</a:t>
                      </a:r>
                      <a:r>
                        <a:rPr lang="en-US" altLang="zh-CN" sz="1400" u="none" strike="noStrike">
                          <a:effectLst/>
                        </a:rPr>
                        <a:t>-</a:t>
                      </a:r>
                      <a:r>
                        <a:rPr lang="zh-CN" altLang="en-US" sz="1400" u="none" strike="noStrike">
                          <a:effectLst/>
                        </a:rPr>
                        <a:t>企业文化</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131439880"/>
                  </a:ext>
                </a:extLst>
              </a:tr>
              <a:tr h="281138">
                <a:tc>
                  <a:txBody>
                    <a:bodyPr/>
                    <a:lstStyle/>
                    <a:p>
                      <a:pPr algn="ctr" fontAlgn="ctr"/>
                      <a:r>
                        <a:rPr lang="zh-CN" altLang="en-US" sz="1400" u="none" strike="noStrike" dirty="0">
                          <a:effectLst/>
                        </a:rPr>
                        <a:t>目标感与使命感</a:t>
                      </a:r>
                      <a:r>
                        <a:rPr lang="en-US" altLang="zh-CN" sz="1400" u="none" strike="noStrike" dirty="0">
                          <a:effectLst/>
                        </a:rPr>
                        <a:t>-</a:t>
                      </a:r>
                      <a:r>
                        <a:rPr lang="zh-CN" altLang="en-US" sz="1400" u="none" strike="noStrike" dirty="0">
                          <a:effectLst/>
                        </a:rPr>
                        <a:t>愿景激励</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657603553"/>
                  </a:ext>
                </a:extLst>
              </a:tr>
              <a:tr h="281138">
                <a:tc>
                  <a:txBody>
                    <a:bodyPr/>
                    <a:lstStyle/>
                    <a:p>
                      <a:pPr algn="ctr" fontAlgn="ctr"/>
                      <a:r>
                        <a:rPr lang="zh-CN" altLang="en-US" sz="1400" u="none" strike="noStrike" dirty="0">
                          <a:effectLst/>
                        </a:rPr>
                        <a:t>目标感与使命感</a:t>
                      </a:r>
                      <a:r>
                        <a:rPr lang="en-US" altLang="zh-CN" sz="1400" u="none" strike="noStrike" dirty="0">
                          <a:effectLst/>
                        </a:rPr>
                        <a:t>-</a:t>
                      </a:r>
                      <a:r>
                        <a:rPr lang="zh-CN" altLang="en-US" sz="1400" u="none" strike="noStrike" dirty="0">
                          <a:effectLst/>
                        </a:rPr>
                        <a:t>责任</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1219170" rtl="0" eaLnBrk="1" fontAlgn="b" latinLnBrk="1"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714683128"/>
                  </a:ext>
                </a:extLst>
              </a:tr>
              <a:tr h="281138">
                <a:tc>
                  <a:txBody>
                    <a:bodyPr/>
                    <a:lstStyle/>
                    <a:p>
                      <a:pPr algn="ctr" fontAlgn="ctr"/>
                      <a:r>
                        <a:rPr lang="zh-CN" altLang="en-US" sz="1400" u="none" strike="noStrike" dirty="0">
                          <a:effectLst/>
                        </a:rPr>
                        <a:t>温度与情感关怀</a:t>
                      </a:r>
                      <a:r>
                        <a:rPr lang="en-US" altLang="zh-CN" sz="1400" u="none" strike="noStrike" dirty="0">
                          <a:effectLst/>
                        </a:rPr>
                        <a:t>-</a:t>
                      </a:r>
                      <a:r>
                        <a:rPr lang="zh-CN" altLang="en-US" sz="1400" u="none" strike="noStrike" dirty="0">
                          <a:effectLst/>
                        </a:rPr>
                        <a:t>福利</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04720503"/>
                  </a:ext>
                </a:extLst>
              </a:tr>
              <a:tr h="281138">
                <a:tc>
                  <a:txBody>
                    <a:bodyPr/>
                    <a:lstStyle/>
                    <a:p>
                      <a:pPr algn="ctr" fontAlgn="ctr"/>
                      <a:r>
                        <a:rPr lang="zh-CN" altLang="en-US" sz="1400" u="none" strike="noStrike" dirty="0">
                          <a:effectLst/>
                        </a:rPr>
                        <a:t>温度与情感关怀</a:t>
                      </a:r>
                      <a:r>
                        <a:rPr lang="en-US" altLang="zh-CN" sz="1400" u="none" strike="noStrike" dirty="0">
                          <a:effectLst/>
                        </a:rPr>
                        <a:t>-</a:t>
                      </a:r>
                      <a:r>
                        <a:rPr lang="zh-CN" altLang="en-US" sz="1400" u="none" strike="noStrike" dirty="0">
                          <a:effectLst/>
                        </a:rPr>
                        <a:t>工作与生活</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753022326"/>
                  </a:ext>
                </a:extLst>
              </a:tr>
              <a:tr h="281138">
                <a:tc>
                  <a:txBody>
                    <a:bodyPr/>
                    <a:lstStyle/>
                    <a:p>
                      <a:pPr algn="ctr" fontAlgn="ctr"/>
                      <a:r>
                        <a:rPr lang="zh-CN" altLang="en-US" sz="1400" u="none" strike="noStrike" dirty="0">
                          <a:effectLst/>
                        </a:rPr>
                        <a:t>温度与情感关怀</a:t>
                      </a:r>
                      <a:r>
                        <a:rPr lang="en-US" altLang="zh-CN" sz="1400" u="none" strike="noStrike" dirty="0">
                          <a:effectLst/>
                        </a:rPr>
                        <a:t>-</a:t>
                      </a:r>
                      <a:r>
                        <a:rPr lang="zh-CN" altLang="en-US" sz="1400" u="none" strike="noStrike" dirty="0">
                          <a:effectLst/>
                        </a:rPr>
                        <a:t>认可</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2783589482"/>
                  </a:ext>
                </a:extLst>
              </a:tr>
              <a:tr h="281138">
                <a:tc>
                  <a:txBody>
                    <a:bodyPr/>
                    <a:lstStyle/>
                    <a:p>
                      <a:pPr algn="ctr" fontAlgn="ctr"/>
                      <a:r>
                        <a:rPr lang="zh-CN" altLang="en-US" sz="1400" u="none" strike="noStrike" dirty="0">
                          <a:effectLst/>
                        </a:rPr>
                        <a:t>物质基础</a:t>
                      </a:r>
                      <a:r>
                        <a:rPr lang="en-US" altLang="zh-CN" sz="1400" u="none" strike="noStrike" dirty="0">
                          <a:effectLst/>
                        </a:rPr>
                        <a:t>-</a:t>
                      </a:r>
                      <a:r>
                        <a:rPr lang="zh-CN" altLang="en-US" sz="1400" u="none" strike="noStrike" dirty="0">
                          <a:effectLst/>
                        </a:rPr>
                        <a:t>绩效</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1184859035"/>
                  </a:ext>
                </a:extLst>
              </a:tr>
              <a:tr h="281138">
                <a:tc>
                  <a:txBody>
                    <a:bodyPr/>
                    <a:lstStyle/>
                    <a:p>
                      <a:pPr algn="ctr" fontAlgn="ctr"/>
                      <a:r>
                        <a:rPr lang="zh-CN" altLang="en-US" sz="1400" u="none" strike="noStrike" dirty="0">
                          <a:effectLst/>
                        </a:rPr>
                        <a:t>物质基础</a:t>
                      </a:r>
                      <a:r>
                        <a:rPr lang="en-US" altLang="zh-CN" sz="1400" u="none" strike="noStrike" dirty="0">
                          <a:effectLst/>
                        </a:rPr>
                        <a:t>-</a:t>
                      </a:r>
                      <a:r>
                        <a:rPr lang="zh-CN" altLang="en-US" sz="1400" u="none" strike="noStrike" dirty="0">
                          <a:effectLst/>
                        </a:rPr>
                        <a:t>薪酬</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algn="ctr" fontAlgn="b"/>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u="none" strike="noStrike" dirty="0"/>
                        <a:t>√</a:t>
                      </a: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3632364052"/>
                  </a:ext>
                </a:extLst>
              </a:tr>
              <a:tr h="281138">
                <a:tc>
                  <a:txBody>
                    <a:bodyPr/>
                    <a:lstStyle/>
                    <a:p>
                      <a:pPr algn="ctr" fontAlgn="ctr"/>
                      <a:r>
                        <a:rPr lang="zh-CN" altLang="en-US" sz="1400" u="none" strike="noStrike" dirty="0">
                          <a:effectLst/>
                        </a:rPr>
                        <a:t>物质基础</a:t>
                      </a:r>
                      <a:r>
                        <a:rPr lang="en-US" altLang="zh-CN" sz="1400" u="none" strike="noStrike" dirty="0">
                          <a:effectLst/>
                        </a:rPr>
                        <a:t>-</a:t>
                      </a:r>
                      <a:r>
                        <a:rPr lang="zh-CN" altLang="en-US" sz="1400" u="none" strike="noStrike" dirty="0">
                          <a:effectLst/>
                        </a:rPr>
                        <a:t>资源</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altLang="zh-CN" sz="1200" b="0" i="0" u="none" strike="noStrike" dirty="0">
                        <a:latin typeface="微软雅黑" pitchFamily="34" charset="-122"/>
                        <a:ea typeface="微软雅黑" pitchFamily="34" charset="-122"/>
                      </a:endParaRPr>
                    </a:p>
                  </a:txBody>
                  <a:tcPr marL="9525" marR="9525" marT="9525" marB="0" anchor="ctr"/>
                </a:tc>
                <a:extLst>
                  <a:ext uri="{0D108BD9-81ED-4DB2-BD59-A6C34878D82A}">
                    <a16:rowId xmlns:a16="http://schemas.microsoft.com/office/drawing/2014/main" val="3742099946"/>
                  </a:ext>
                </a:extLst>
              </a:tr>
            </a:tbl>
          </a:graphicData>
        </a:graphic>
      </p:graphicFrame>
      <p:sp>
        <p:nvSpPr>
          <p:cNvPr id="3" name="标题 2"/>
          <p:cNvSpPr>
            <a:spLocks noGrp="1"/>
          </p:cNvSpPr>
          <p:nvPr>
            <p:ph type="title"/>
          </p:nvPr>
        </p:nvSpPr>
        <p:spPr/>
        <p:txBody>
          <a:bodyPr/>
          <a:lstStyle/>
          <a:p>
            <a:r>
              <a:rPr lang="zh-CN" altLang="en-US" dirty="0"/>
              <a:t>确定关键驱动因素</a:t>
            </a:r>
          </a:p>
        </p:txBody>
      </p:sp>
      <p:sp>
        <p:nvSpPr>
          <p:cNvPr id="2" name="灯片编号占位符 1"/>
          <p:cNvSpPr>
            <a:spLocks noGrp="1"/>
          </p:cNvSpPr>
          <p:nvPr>
            <p:ph type="sldNum" sz="quarter" idx="4"/>
          </p:nvPr>
        </p:nvSpPr>
        <p:spPr/>
        <p:txBody>
          <a:bodyPr/>
          <a:lstStyle/>
          <a:p>
            <a:fld id="{9D9ED64A-0B67-4079-A76D-675066C2CDF9}" type="slidenum">
              <a:rPr lang="zh-CN" altLang="en-US" smtClean="0"/>
              <a:t>86</a:t>
            </a:fld>
            <a:endParaRPr lang="zh-CN" altLang="en-US" dirty="0"/>
          </a:p>
        </p:txBody>
      </p:sp>
      <p:sp>
        <p:nvSpPr>
          <p:cNvPr id="5" name="圆角矩形 4"/>
          <p:cNvSpPr/>
          <p:nvPr/>
        </p:nvSpPr>
        <p:spPr>
          <a:xfrm>
            <a:off x="345634" y="5902720"/>
            <a:ext cx="11478128" cy="28953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45634" y="1711720"/>
            <a:ext cx="11478128" cy="28953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63136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4.2</a:t>
            </a:r>
            <a:endParaRPr lang="zh-CN" altLang="en-US" sz="17300" dirty="0"/>
          </a:p>
        </p:txBody>
      </p:sp>
      <p:sp>
        <p:nvSpPr>
          <p:cNvPr id="5" name="文本占位符 4"/>
          <p:cNvSpPr>
            <a:spLocks noGrp="1"/>
          </p:cNvSpPr>
          <p:nvPr>
            <p:ph type="body" idx="1"/>
          </p:nvPr>
        </p:nvSpPr>
        <p:spPr/>
        <p:txBody>
          <a:bodyPr/>
          <a:lstStyle/>
          <a:p>
            <a:r>
              <a:rPr lang="zh-CN" altLang="en-US" dirty="0"/>
              <a:t>关键驱动管理诊断</a:t>
            </a:r>
            <a:endParaRPr lang="ko-KR" altLang="en-US" dirty="0"/>
          </a:p>
        </p:txBody>
      </p:sp>
      <p:sp>
        <p:nvSpPr>
          <p:cNvPr id="6" name="文本占位符 5"/>
          <p:cNvSpPr>
            <a:spLocks noGrp="1"/>
          </p:cNvSpPr>
          <p:nvPr>
            <p:ph type="body" idx="13"/>
          </p:nvPr>
        </p:nvSpPr>
        <p:spPr/>
        <p:txBody>
          <a:bodyPr/>
          <a:lstStyle/>
          <a:p>
            <a:r>
              <a:rPr lang="zh-CN" altLang="en-US" dirty="0">
                <a:latin typeface="Microsoft YaHei" charset="-122"/>
                <a:ea typeface="Microsoft YaHei" charset="-122"/>
                <a:cs typeface="Microsoft YaHei" charset="-122"/>
              </a:rPr>
              <a:t>关键问题点总结</a:t>
            </a:r>
            <a:endParaRPr lang="zh-CN" altLang="en-US" dirty="0"/>
          </a:p>
        </p:txBody>
      </p:sp>
      <p:sp>
        <p:nvSpPr>
          <p:cNvPr id="8" name="文本占位符 7"/>
          <p:cNvSpPr>
            <a:spLocks noGrp="1"/>
          </p:cNvSpPr>
          <p:nvPr>
            <p:ph type="body" idx="15"/>
          </p:nvPr>
        </p:nvSpPr>
        <p:spPr>
          <a:xfrm>
            <a:off x="5397715" y="3254248"/>
            <a:ext cx="2391309" cy="285815"/>
          </a:xfrm>
        </p:spPr>
        <p:txBody>
          <a:bodyPr/>
          <a:lstStyle/>
          <a:p>
            <a:r>
              <a:rPr lang="zh-CN" altLang="en-US" dirty="0">
                <a:latin typeface="Microsoft YaHei" charset="-122"/>
                <a:ea typeface="Microsoft YaHei" charset="-122"/>
                <a:cs typeface="Microsoft YaHei" charset="-122"/>
              </a:rPr>
              <a:t>关键敬业度驱动因素</a:t>
            </a:r>
            <a:endParaRPr lang="zh-CN" altLang="en-US" dirty="0"/>
          </a:p>
        </p:txBody>
      </p:sp>
      <p:sp>
        <p:nvSpPr>
          <p:cNvPr id="3" name="文本占位符 2"/>
          <p:cNvSpPr>
            <a:spLocks noGrp="1"/>
          </p:cNvSpPr>
          <p:nvPr>
            <p:ph type="body" idx="16"/>
          </p:nvPr>
        </p:nvSpPr>
        <p:spPr/>
        <p:txBody>
          <a:bodyPr/>
          <a:lstStyle/>
          <a:p>
            <a:r>
              <a:rPr lang="zh-CN" altLang="en-US" dirty="0"/>
              <a:t>管理诊断</a:t>
            </a:r>
          </a:p>
        </p:txBody>
      </p:sp>
    </p:spTree>
    <p:extLst>
      <p:ext uri="{BB962C8B-B14F-4D97-AF65-F5344CB8AC3E}">
        <p14:creationId xmlns:p14="http://schemas.microsoft.com/office/powerpoint/2010/main" val="546014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关键敬业度驱动因素对应的问题</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88</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920433782"/>
              </p:ext>
            </p:extLst>
          </p:nvPr>
        </p:nvGraphicFramePr>
        <p:xfrm>
          <a:off x="751669" y="1265346"/>
          <a:ext cx="10720927" cy="2735179"/>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51824">
                <a:tc>
                  <a:txBody>
                    <a:bodyPr/>
                    <a:lstStyle/>
                    <a:p>
                      <a:pPr algn="ctr" rtl="0" fontAlgn="ctr"/>
                      <a:r>
                        <a:rPr lang="zh-CN" altLang="en-US" sz="1400" u="none" strike="noStrike" dirty="0"/>
                        <a:t>题目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因素维度</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rtl="0" fontAlgn="ctr"/>
                      <a:r>
                        <a:rPr lang="zh-CN" altLang="en-US" sz="1400" u="none" strike="noStrike" dirty="0"/>
                        <a:t>满意度得分 </a:t>
                      </a:r>
                      <a:endParaRPr lang="zh-CN" altLang="en-US" sz="1400" b="1" i="0" u="none" strike="noStrike" dirty="0">
                        <a:solidFill>
                          <a:srgbClr val="000000"/>
                        </a:solidFill>
                        <a:latin typeface="微软雅黑" pitchFamily="34" charset="-122"/>
                        <a:ea typeface="微软雅黑" pitchFamily="34" charset="-122"/>
                      </a:endParaRPr>
                    </a:p>
                  </a:txBody>
                  <a:tcPr marL="7483" marR="7483" marT="7483"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在公司，优秀的员工能够得到发展机会。</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78.00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公司为我所在的岗位设有明确的职业发展规划。</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76.28 </a:t>
                      </a:r>
                    </a:p>
                  </a:txBody>
                  <a:tcPr marL="7620" marR="7620" marT="7620" marB="0" anchor="ctr"/>
                </a:tc>
                <a:extLst>
                  <a:ext uri="{0D108BD9-81ED-4DB2-BD59-A6C34878D82A}">
                    <a16:rowId xmlns:a16="http://schemas.microsoft.com/office/drawing/2014/main" val="737406461"/>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公司可以根据我的现状及时调整我的职业发展通道。</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76.10 </a:t>
                      </a:r>
                    </a:p>
                  </a:txBody>
                  <a:tcPr marL="7620" marR="7620" marT="7620" marB="0" anchor="ctr"/>
                </a:tc>
                <a:extLst>
                  <a:ext uri="{0D108BD9-81ED-4DB2-BD59-A6C34878D82A}">
                    <a16:rowId xmlns:a16="http://schemas.microsoft.com/office/drawing/2014/main" val="778515820"/>
                  </a:ext>
                </a:extLst>
              </a:tr>
              <a:tr h="45667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我从公司得到的薪酬是跟我的工作表现密切相关的。</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77.63 </a:t>
                      </a:r>
                    </a:p>
                  </a:txBody>
                  <a:tcPr marL="7620" marR="7620" marT="7620" marB="0" anchor="ctr"/>
                </a:tc>
                <a:extLst>
                  <a:ext uri="{0D108BD9-81ED-4DB2-BD59-A6C34878D82A}">
                    <a16:rowId xmlns:a16="http://schemas.microsoft.com/office/drawing/2014/main" val="7134814"/>
                  </a:ext>
                </a:extLst>
              </a:tr>
              <a:tr h="45667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公司赋予我的薪酬与我的工作付出是对等的。</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物质基础</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薪酬</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73.28 </a:t>
                      </a:r>
                    </a:p>
                  </a:txBody>
                  <a:tcPr marL="7620" marR="7620" marT="762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7392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关键问题点总结</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89</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527650889"/>
              </p:ext>
            </p:extLst>
          </p:nvPr>
        </p:nvGraphicFramePr>
        <p:xfrm>
          <a:off x="751669" y="1270804"/>
          <a:ext cx="10720928" cy="3535088"/>
        </p:xfrm>
        <a:graphic>
          <a:graphicData uri="http://schemas.openxmlformats.org/drawingml/2006/table">
            <a:tbl>
              <a:tblPr firstRow="1" bandRow="1">
                <a:tableStyleId>{3B4B98B0-60AC-42C2-AFA5-B58CD77FA1E5}</a:tableStyleId>
              </a:tblPr>
              <a:tblGrid>
                <a:gridCol w="4091935">
                  <a:extLst>
                    <a:ext uri="{9D8B030D-6E8A-4147-A177-3AD203B41FA5}">
                      <a16:colId xmlns:a16="http://schemas.microsoft.com/office/drawing/2014/main" val="20000"/>
                    </a:ext>
                  </a:extLst>
                </a:gridCol>
                <a:gridCol w="6628993">
                  <a:extLst>
                    <a:ext uri="{9D8B030D-6E8A-4147-A177-3AD203B41FA5}">
                      <a16:colId xmlns:a16="http://schemas.microsoft.com/office/drawing/2014/main" val="20001"/>
                    </a:ext>
                  </a:extLst>
                </a:gridCol>
              </a:tblGrid>
              <a:tr h="451824">
                <a:tc>
                  <a:txBody>
                    <a:bodyPr/>
                    <a:lstStyle/>
                    <a:p>
                      <a:pPr marL="0" algn="ctr" defTabSz="1219170" rtl="0" eaLnBrk="1" fontAlgn="ctr" latinLnBrk="1" hangingPunct="1"/>
                      <a:r>
                        <a:rPr lang="zh-CN" altLang="en-US" sz="1400" u="none" strike="noStrike" kern="1200" dirty="0"/>
                        <a:t>关键敬业度驱动因素</a:t>
                      </a:r>
                      <a:endParaRPr lang="zh-CN" altLang="en-US" sz="1400" b="1" u="none" strike="noStrike" kern="1200" dirty="0">
                        <a:solidFill>
                          <a:schemeClr val="tx1"/>
                        </a:solidFill>
                        <a:latin typeface="微软雅黑" pitchFamily="34" charset="-122"/>
                        <a:ea typeface="微软雅黑" pitchFamily="34" charset="-122"/>
                        <a:cs typeface="+mn-cs"/>
                      </a:endParaRPr>
                    </a:p>
                  </a:txBody>
                  <a:tcPr marL="7762" marR="7762" marT="7762"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algn="ctr" defTabSz="1219170" rtl="0" eaLnBrk="1" fontAlgn="ctr" latinLnBrk="1" hangingPunct="1"/>
                      <a:r>
                        <a:rPr lang="zh-CN" altLang="en-US" sz="1400" u="none" strike="noStrike" kern="1200" dirty="0"/>
                        <a:t>关键问题点</a:t>
                      </a:r>
                      <a:endParaRPr lang="zh-CN" altLang="en-US" sz="1400" b="1" u="none" strike="noStrike" kern="1200" dirty="0">
                        <a:solidFill>
                          <a:schemeClr val="tx1"/>
                        </a:solidFill>
                        <a:latin typeface="微软雅黑" pitchFamily="34" charset="-122"/>
                        <a:ea typeface="微软雅黑" pitchFamily="34" charset="-122"/>
                        <a:cs typeface="+mn-cs"/>
                      </a:endParaRPr>
                    </a:p>
                  </a:txBody>
                  <a:tcPr marL="7762" marR="7762" marT="7762"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1541632">
                <a:tc>
                  <a:txBody>
                    <a:bodyPr/>
                    <a:lstStyle/>
                    <a:p>
                      <a:pPr algn="ctr" fontAlgn="ctr"/>
                      <a:r>
                        <a:rPr lang="zh-CN" altLang="en-US" sz="1200" u="none" strike="noStrike" dirty="0">
                          <a:effectLst/>
                        </a:rPr>
                        <a:t>成长机会</a:t>
                      </a:r>
                      <a:r>
                        <a:rPr lang="en-US" altLang="zh-CN" sz="1200" u="none" strike="noStrike" dirty="0">
                          <a:effectLst/>
                        </a:rPr>
                        <a:t>-</a:t>
                      </a:r>
                      <a:r>
                        <a:rPr lang="zh-CN" altLang="en-US" sz="1200" u="none" strike="noStrike" dirty="0">
                          <a:effectLst/>
                        </a:rPr>
                        <a:t>发展机会</a:t>
                      </a:r>
                      <a:endParaRPr lang="zh-CN" altLang="en-US" sz="1200" b="0" i="0" u="none" strike="noStrike" dirty="0">
                        <a:effectLst/>
                        <a:latin typeface="微软雅黑" panose="020B0503020204020204" pitchFamily="34" charset="-122"/>
                        <a:ea typeface="微软雅黑" panose="020B0503020204020204"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tc>
                  <a:txBody>
                    <a:bodyPr/>
                    <a:lstStyle/>
                    <a:p>
                      <a:pPr marL="0" marR="0" indent="0" algn="l" defTabSz="914400" rtl="0" eaLnBrk="1" fontAlgn="ctr" latinLnBrk="0" hangingPunct="1">
                        <a:lnSpc>
                          <a:spcPct val="200000"/>
                        </a:lnSpc>
                        <a:spcBef>
                          <a:spcPts val="0"/>
                        </a:spcBef>
                        <a:spcAft>
                          <a:spcPts val="0"/>
                        </a:spcAft>
                        <a:buClrTx/>
                        <a:buSzTx/>
                        <a:buFontTx/>
                        <a:buNone/>
                        <a:tabLst/>
                        <a:defRPr/>
                      </a:pPr>
                      <a:r>
                        <a:rPr lang="zh-CN" altLang="en-US" sz="1200" kern="1200" dirty="0">
                          <a:solidFill>
                            <a:schemeClr val="tx1"/>
                          </a:solidFill>
                          <a:latin typeface="微软雅黑" pitchFamily="34" charset="-122"/>
                          <a:ea typeface="微软雅黑" pitchFamily="34" charset="-122"/>
                          <a:cs typeface="+mn-cs"/>
                        </a:rPr>
                        <a:t>（</a:t>
                      </a:r>
                      <a:r>
                        <a:rPr lang="en-US" altLang="zh-CN" sz="1200" kern="1200" dirty="0">
                          <a:solidFill>
                            <a:schemeClr val="tx1"/>
                          </a:solidFill>
                          <a:latin typeface="微软雅黑" pitchFamily="34" charset="-122"/>
                          <a:ea typeface="微软雅黑" pitchFamily="34" charset="-122"/>
                          <a:cs typeface="+mn-cs"/>
                        </a:rPr>
                        <a:t>1</a:t>
                      </a:r>
                      <a:r>
                        <a:rPr lang="zh-CN" altLang="en-US" sz="1200" kern="1200" dirty="0">
                          <a:solidFill>
                            <a:schemeClr val="tx1"/>
                          </a:solidFill>
                          <a:latin typeface="微软雅黑" pitchFamily="34" charset="-122"/>
                          <a:ea typeface="微软雅黑" pitchFamily="34" charset="-122"/>
                          <a:cs typeface="+mn-cs"/>
                        </a:rPr>
                        <a:t>）员工不了解自己的发展通道</a:t>
                      </a:r>
                      <a:endParaRPr lang="en-US" altLang="zh-CN" sz="1200" kern="1200" dirty="0">
                        <a:solidFill>
                          <a:schemeClr val="tx1"/>
                        </a:solidFill>
                        <a:latin typeface="微软雅黑" pitchFamily="34" charset="-122"/>
                        <a:ea typeface="微软雅黑" pitchFamily="34" charset="-122"/>
                        <a:cs typeface="+mn-cs"/>
                      </a:endParaRPr>
                    </a:p>
                    <a:p>
                      <a:pPr marL="0" marR="0" indent="0" algn="l" defTabSz="914400" rtl="0" eaLnBrk="1" fontAlgn="ctr" latinLnBrk="0" hangingPunct="1">
                        <a:lnSpc>
                          <a:spcPct val="200000"/>
                        </a:lnSpc>
                        <a:spcBef>
                          <a:spcPts val="0"/>
                        </a:spcBef>
                        <a:spcAft>
                          <a:spcPts val="0"/>
                        </a:spcAft>
                        <a:buClrTx/>
                        <a:buSzTx/>
                        <a:buFontTx/>
                        <a:buNone/>
                        <a:tabLst/>
                        <a:defRPr/>
                      </a:pPr>
                      <a:r>
                        <a:rPr lang="zh-CN" altLang="en-US" sz="1200" kern="1200" dirty="0">
                          <a:solidFill>
                            <a:schemeClr val="tx1"/>
                          </a:solidFill>
                          <a:latin typeface="微软雅黑" pitchFamily="34" charset="-122"/>
                          <a:ea typeface="微软雅黑" pitchFamily="34" charset="-122"/>
                          <a:cs typeface="+mn-cs"/>
                        </a:rPr>
                        <a:t>（</a:t>
                      </a:r>
                      <a:r>
                        <a:rPr lang="en-US" altLang="zh-CN" sz="1200" kern="1200" dirty="0">
                          <a:solidFill>
                            <a:schemeClr val="tx1"/>
                          </a:solidFill>
                          <a:latin typeface="微软雅黑" pitchFamily="34" charset="-122"/>
                          <a:ea typeface="微软雅黑" pitchFamily="34" charset="-122"/>
                          <a:cs typeface="+mn-cs"/>
                        </a:rPr>
                        <a:t>2</a:t>
                      </a:r>
                      <a:r>
                        <a:rPr lang="zh-CN" altLang="en-US" sz="1200" kern="1200" dirty="0">
                          <a:solidFill>
                            <a:schemeClr val="tx1"/>
                          </a:solidFill>
                          <a:latin typeface="微软雅黑" pitchFamily="34" charset="-122"/>
                          <a:ea typeface="微软雅黑" pitchFamily="34" charset="-122"/>
                          <a:cs typeface="+mn-cs"/>
                        </a:rPr>
                        <a:t>）员工不认可自己的发展通道</a:t>
                      </a:r>
                    </a:p>
                    <a:p>
                      <a:pPr algn="l" fontAlgn="ct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1541632">
                <a:tc>
                  <a:txBody>
                    <a:bodyPr/>
                    <a:lstStyle/>
                    <a:p>
                      <a:pPr algn="ctr" fontAlgn="ctr"/>
                      <a:r>
                        <a:rPr lang="zh-CN" altLang="en-US" sz="1200" b="0" i="0" u="none" strike="noStrike" dirty="0">
                          <a:effectLst/>
                          <a:latin typeface="微软雅黑" panose="020B0503020204020204" pitchFamily="34" charset="-122"/>
                          <a:ea typeface="微软雅黑" panose="020B0503020204020204" pitchFamily="34" charset="-122"/>
                        </a:rPr>
                        <a:t>物质基础</a:t>
                      </a:r>
                      <a:r>
                        <a:rPr lang="en-US" altLang="zh-CN" sz="1200" b="0" i="0" u="none" strike="noStrike" dirty="0">
                          <a:effectLst/>
                          <a:latin typeface="微软雅黑" panose="020B0503020204020204" pitchFamily="34" charset="-122"/>
                          <a:ea typeface="微软雅黑" panose="020B0503020204020204" pitchFamily="34" charset="-122"/>
                        </a:rPr>
                        <a:t>-</a:t>
                      </a:r>
                      <a:r>
                        <a:rPr lang="zh-CN" altLang="en-US" sz="1200" b="0" i="0" u="none" strike="noStrike" dirty="0">
                          <a:effectLst/>
                          <a:latin typeface="微软雅黑" panose="020B0503020204020204" pitchFamily="34" charset="-122"/>
                          <a:ea typeface="微软雅黑" panose="020B0503020204020204" pitchFamily="34" charset="-122"/>
                        </a:rPr>
                        <a:t>薪酬</a:t>
                      </a:r>
                    </a:p>
                  </a:txBody>
                  <a:tcPr marL="9525" marR="9525" marT="9525" marB="0" anchor="ctr"/>
                </a:tc>
                <a:tc>
                  <a:txBody>
                    <a:bodyPr/>
                    <a:lstStyle/>
                    <a:p>
                      <a:pPr marL="0" marR="0" indent="0" algn="l" defTabSz="914400" rtl="0" eaLnBrk="1" fontAlgn="ctr" latinLnBrk="0" hangingPunct="1">
                        <a:lnSpc>
                          <a:spcPct val="2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1</a:t>
                      </a:r>
                      <a:r>
                        <a:rPr lang="zh-CN" altLang="en-US" sz="1200" dirty="0">
                          <a:solidFill>
                            <a:schemeClr val="tx1"/>
                          </a:solidFill>
                          <a:latin typeface="微软雅黑" pitchFamily="34" charset="-122"/>
                          <a:ea typeface="微软雅黑" pitchFamily="34" charset="-122"/>
                        </a:rPr>
                        <a:t>）薪酬调整受限于岗位变动</a:t>
                      </a:r>
                      <a:endParaRPr lang="en-US" altLang="zh-CN" sz="1200" dirty="0">
                        <a:solidFill>
                          <a:schemeClr val="tx1"/>
                        </a:solidFill>
                        <a:latin typeface="微软雅黑" pitchFamily="34" charset="-122"/>
                        <a:ea typeface="微软雅黑" pitchFamily="34" charset="-122"/>
                      </a:endParaRPr>
                    </a:p>
                    <a:p>
                      <a:pPr marL="0" marR="0" indent="0" algn="l" defTabSz="914400" rtl="0" eaLnBrk="1" fontAlgn="ctr" latinLnBrk="0" hangingPunct="1">
                        <a:lnSpc>
                          <a:spcPct val="200000"/>
                        </a:lnSpc>
                        <a:spcBef>
                          <a:spcPts val="0"/>
                        </a:spcBef>
                        <a:spcAft>
                          <a:spcPts val="0"/>
                        </a:spcAft>
                        <a:buClrTx/>
                        <a:buSzTx/>
                        <a:buFontTx/>
                        <a:buNone/>
                        <a:tabLst/>
                        <a:defRPr/>
                      </a:pPr>
                      <a:r>
                        <a:rPr lang="zh-CN" altLang="en-US" sz="1200" dirty="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2</a:t>
                      </a:r>
                      <a:r>
                        <a:rPr lang="zh-CN" altLang="en-US" sz="1200" dirty="0">
                          <a:solidFill>
                            <a:schemeClr val="tx1"/>
                          </a:solidFill>
                          <a:latin typeface="微软雅黑" pitchFamily="34" charset="-122"/>
                          <a:ea typeface="微软雅黑" pitchFamily="34" charset="-122"/>
                        </a:rPr>
                        <a:t>）薪酬激励性不足</a:t>
                      </a:r>
                    </a:p>
                  </a:txBody>
                  <a:tcPr marL="9525" marR="9525" marT="9525" marB="0" anchor="ctr"/>
                </a:tc>
                <a:extLst>
                  <a:ext uri="{0D108BD9-81ED-4DB2-BD59-A6C34878D82A}">
                    <a16:rowId xmlns:a16="http://schemas.microsoft.com/office/drawing/2014/main" val="3072610289"/>
                  </a:ext>
                </a:extLst>
              </a:tr>
            </a:tbl>
          </a:graphicData>
        </a:graphic>
      </p:graphicFrame>
    </p:spTree>
    <p:extLst>
      <p:ext uri="{BB962C8B-B14F-4D97-AF65-F5344CB8AC3E}">
        <p14:creationId xmlns:p14="http://schemas.microsoft.com/office/powerpoint/2010/main" val="234319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02</a:t>
            </a:r>
            <a:endParaRPr lang="zh-CN" altLang="en-US" dirty="0"/>
          </a:p>
        </p:txBody>
      </p:sp>
      <p:sp>
        <p:nvSpPr>
          <p:cNvPr id="5" name="文本占位符 4"/>
          <p:cNvSpPr>
            <a:spLocks noGrp="1"/>
          </p:cNvSpPr>
          <p:nvPr>
            <p:ph type="body" idx="1"/>
          </p:nvPr>
        </p:nvSpPr>
        <p:spPr/>
        <p:txBody>
          <a:bodyPr/>
          <a:lstStyle/>
          <a:p>
            <a:r>
              <a:rPr lang="zh-CN" altLang="en-US" dirty="0"/>
              <a:t>参调分析</a:t>
            </a:r>
          </a:p>
        </p:txBody>
      </p:sp>
      <p:sp>
        <p:nvSpPr>
          <p:cNvPr id="6" name="文本占位符 5"/>
          <p:cNvSpPr>
            <a:spLocks noGrp="1"/>
          </p:cNvSpPr>
          <p:nvPr>
            <p:ph type="body" idx="13"/>
          </p:nvPr>
        </p:nvSpPr>
        <p:spPr/>
        <p:txBody>
          <a:bodyPr/>
          <a:lstStyle/>
          <a:p>
            <a:r>
              <a:rPr lang="zh-CN" altLang="en-US" dirty="0"/>
              <a:t>调研人群简介</a:t>
            </a:r>
          </a:p>
        </p:txBody>
      </p:sp>
      <p:sp>
        <p:nvSpPr>
          <p:cNvPr id="8" name="文本占位符 7"/>
          <p:cNvSpPr>
            <a:spLocks noGrp="1"/>
          </p:cNvSpPr>
          <p:nvPr>
            <p:ph type="body" idx="15"/>
          </p:nvPr>
        </p:nvSpPr>
        <p:spPr/>
        <p:txBody>
          <a:bodyPr/>
          <a:lstStyle/>
          <a:p>
            <a:r>
              <a:rPr lang="zh-CN" altLang="en-US" dirty="0"/>
              <a:t>员工参与率</a:t>
            </a:r>
          </a:p>
        </p:txBody>
      </p:sp>
    </p:spTree>
    <p:extLst>
      <p:ext uri="{BB962C8B-B14F-4D97-AF65-F5344CB8AC3E}">
        <p14:creationId xmlns:p14="http://schemas.microsoft.com/office/powerpoint/2010/main" val="3042247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60"/>
          <p:cNvSpPr>
            <a:spLocks noGrp="1"/>
          </p:cNvSpPr>
          <p:nvPr>
            <p:ph type="title"/>
          </p:nvPr>
        </p:nvSpPr>
        <p:spPr/>
        <p:txBody>
          <a:bodyPr/>
          <a:lstStyle/>
          <a:p>
            <a:r>
              <a:rPr lang="zh-CN" altLang="en-US" dirty="0">
                <a:latin typeface="Microsoft YaHei" charset="-122"/>
                <a:ea typeface="Microsoft YaHei" charset="-122"/>
                <a:cs typeface="Microsoft YaHei" charset="-122"/>
              </a:rPr>
              <a:t>管理诊断：成长机会</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发展机会</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90</a:t>
            </a:fld>
            <a:endParaRPr lang="zh-CN" altLang="en-US" dirty="0"/>
          </a:p>
        </p:txBody>
      </p:sp>
      <p:grpSp>
        <p:nvGrpSpPr>
          <p:cNvPr id="123" name="组合 122"/>
          <p:cNvGrpSpPr/>
          <p:nvPr/>
        </p:nvGrpSpPr>
        <p:grpSpPr>
          <a:xfrm>
            <a:off x="4463941" y="1480733"/>
            <a:ext cx="1580702" cy="5072097"/>
            <a:chOff x="4417254" y="1462072"/>
            <a:chExt cx="1580702" cy="5072097"/>
          </a:xfrm>
        </p:grpSpPr>
        <p:grpSp>
          <p:nvGrpSpPr>
            <p:cNvPr id="3" name="组合 8"/>
            <p:cNvGrpSpPr/>
            <p:nvPr/>
          </p:nvGrpSpPr>
          <p:grpSpPr>
            <a:xfrm>
              <a:off x="4417254" y="1462072"/>
              <a:ext cx="1580702" cy="5072097"/>
              <a:chOff x="2247" y="0"/>
              <a:chExt cx="1754992" cy="5072097"/>
            </a:xfrm>
            <a:noFill/>
          </p:grpSpPr>
          <p:sp>
            <p:nvSpPr>
              <p:cNvPr id="4" name="圆角矩形 3"/>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5" name="圆角矩形 8"/>
              <p:cNvSpPr/>
              <p:nvPr/>
            </p:nvSpPr>
            <p:spPr>
              <a:xfrm>
                <a:off x="2247" y="1"/>
                <a:ext cx="1754992" cy="571503"/>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原因解析</a:t>
                </a:r>
              </a:p>
            </p:txBody>
          </p:sp>
        </p:grpSp>
        <p:grpSp>
          <p:nvGrpSpPr>
            <p:cNvPr id="6" name="组合 19"/>
            <p:cNvGrpSpPr/>
            <p:nvPr/>
          </p:nvGrpSpPr>
          <p:grpSpPr>
            <a:xfrm>
              <a:off x="4513906" y="5511797"/>
              <a:ext cx="1394737" cy="756000"/>
              <a:chOff x="4268456" y="3673531"/>
              <a:chExt cx="1471106" cy="735553"/>
            </a:xfrm>
            <a:scene3d>
              <a:camera prst="orthographicFront"/>
              <a:lightRig rig="flat" dir="t"/>
            </a:scene3d>
          </p:grpSpPr>
          <p:sp>
            <p:nvSpPr>
              <p:cNvPr id="7" name="圆角矩形 6"/>
              <p:cNvSpPr/>
              <p:nvPr/>
            </p:nvSpPr>
            <p:spPr>
              <a:xfrm>
                <a:off x="4268456"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8"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a:defRPr/>
                </a:pPr>
                <a:r>
                  <a:rPr lang="zh-CN" altLang="en-US" sz="1200" dirty="0">
                    <a:solidFill>
                      <a:schemeClr val="tx1"/>
                    </a:solidFill>
                    <a:latin typeface="微软雅黑" pitchFamily="34" charset="-122"/>
                    <a:ea typeface="微软雅黑" pitchFamily="34" charset="-122"/>
                  </a:rPr>
                  <a:t>员工发展与公司规划不匹配</a:t>
                </a:r>
                <a:endParaRPr lang="en-US" altLang="zh-CN" sz="1200" dirty="0">
                  <a:solidFill>
                    <a:schemeClr val="tx1"/>
                  </a:solidFill>
                  <a:latin typeface="微软雅黑" pitchFamily="34" charset="-122"/>
                  <a:ea typeface="微软雅黑" pitchFamily="34" charset="-122"/>
                </a:endParaRPr>
              </a:p>
            </p:txBody>
          </p:sp>
        </p:grpSp>
        <p:grpSp>
          <p:nvGrpSpPr>
            <p:cNvPr id="9" name="组合 19"/>
            <p:cNvGrpSpPr/>
            <p:nvPr/>
          </p:nvGrpSpPr>
          <p:grpSpPr>
            <a:xfrm>
              <a:off x="4508577" y="2919509"/>
              <a:ext cx="1394737" cy="756000"/>
              <a:chOff x="4268456" y="3673531"/>
              <a:chExt cx="1471106" cy="735553"/>
            </a:xfrm>
            <a:scene3d>
              <a:camera prst="orthographicFront"/>
              <a:lightRig rig="flat" dir="t"/>
            </a:scene3d>
          </p:grpSpPr>
          <p:sp>
            <p:nvSpPr>
              <p:cNvPr id="10" name="圆角矩形 9"/>
              <p:cNvSpPr/>
              <p:nvPr/>
            </p:nvSpPr>
            <p:spPr>
              <a:xfrm>
                <a:off x="4268456"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11"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晋升标准不清晰</a:t>
                </a:r>
              </a:p>
            </p:txBody>
          </p:sp>
        </p:grpSp>
        <p:grpSp>
          <p:nvGrpSpPr>
            <p:cNvPr id="12" name="组合 19"/>
            <p:cNvGrpSpPr/>
            <p:nvPr/>
          </p:nvGrpSpPr>
          <p:grpSpPr>
            <a:xfrm>
              <a:off x="4508577" y="2055413"/>
              <a:ext cx="1394737" cy="756000"/>
              <a:chOff x="4268456" y="3673531"/>
              <a:chExt cx="1471106" cy="735553"/>
            </a:xfrm>
            <a:scene3d>
              <a:camera prst="orthographicFront"/>
              <a:lightRig rig="flat" dir="t"/>
            </a:scene3d>
          </p:grpSpPr>
          <p:sp>
            <p:nvSpPr>
              <p:cNvPr id="13" name="圆角矩形 12"/>
              <p:cNvSpPr/>
              <p:nvPr/>
            </p:nvSpPr>
            <p:spPr>
              <a:xfrm>
                <a:off x="4268456"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14"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员工职业生涯规划不清晰</a:t>
                </a:r>
                <a:endParaRPr lang="en-US" altLang="zh-CN" sz="1200" dirty="0">
                  <a:solidFill>
                    <a:schemeClr val="tx1"/>
                  </a:solidFill>
                  <a:latin typeface="微软雅黑" pitchFamily="34" charset="-122"/>
                  <a:ea typeface="微软雅黑" pitchFamily="34" charset="-122"/>
                </a:endParaRPr>
              </a:p>
            </p:txBody>
          </p:sp>
        </p:grpSp>
        <p:grpSp>
          <p:nvGrpSpPr>
            <p:cNvPr id="15" name="组合 19"/>
            <p:cNvGrpSpPr/>
            <p:nvPr/>
          </p:nvGrpSpPr>
          <p:grpSpPr>
            <a:xfrm>
              <a:off x="4508577" y="3783605"/>
              <a:ext cx="1394737" cy="756000"/>
              <a:chOff x="4268456" y="3673531"/>
              <a:chExt cx="1471106" cy="735553"/>
            </a:xfrm>
            <a:scene3d>
              <a:camera prst="orthographicFront"/>
              <a:lightRig rig="flat" dir="t"/>
            </a:scene3d>
          </p:grpSpPr>
          <p:sp>
            <p:nvSpPr>
              <p:cNvPr id="16" name="圆角矩形 15"/>
              <p:cNvSpPr/>
              <p:nvPr/>
            </p:nvSpPr>
            <p:spPr>
              <a:xfrm>
                <a:off x="4268456"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17"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晋升过程不透明</a:t>
                </a:r>
              </a:p>
            </p:txBody>
          </p:sp>
        </p:grpSp>
        <p:grpSp>
          <p:nvGrpSpPr>
            <p:cNvPr id="18" name="组合 109"/>
            <p:cNvGrpSpPr/>
            <p:nvPr/>
          </p:nvGrpSpPr>
          <p:grpSpPr>
            <a:xfrm>
              <a:off x="4508577" y="4647701"/>
              <a:ext cx="1394737" cy="756000"/>
              <a:chOff x="4268456" y="3673531"/>
              <a:chExt cx="1471106" cy="735553"/>
            </a:xfrm>
            <a:scene3d>
              <a:camera prst="orthographicFront"/>
              <a:lightRig rig="flat" dir="t"/>
            </a:scene3d>
          </p:grpSpPr>
          <p:sp>
            <p:nvSpPr>
              <p:cNvPr id="19" name="圆角矩形 18"/>
              <p:cNvSpPr/>
              <p:nvPr/>
            </p:nvSpPr>
            <p:spPr>
              <a:xfrm>
                <a:off x="4268456"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0"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a:defRPr/>
                </a:pPr>
                <a:r>
                  <a:rPr lang="zh-CN" altLang="en-US" sz="1200" dirty="0">
                    <a:solidFill>
                      <a:schemeClr val="tx1"/>
                    </a:solidFill>
                    <a:latin typeface="微软雅黑" pitchFamily="34" charset="-122"/>
                    <a:ea typeface="微软雅黑" pitchFamily="34" charset="-122"/>
                  </a:rPr>
                  <a:t>一元的晋升方式导致晋升机会少</a:t>
                </a:r>
                <a:endParaRPr lang="en-US" altLang="zh-CN" sz="1200" dirty="0">
                  <a:solidFill>
                    <a:schemeClr val="tx1"/>
                  </a:solidFill>
                  <a:latin typeface="微软雅黑" pitchFamily="34" charset="-122"/>
                  <a:ea typeface="微软雅黑" pitchFamily="34" charset="-122"/>
                </a:endParaRPr>
              </a:p>
            </p:txBody>
          </p:sp>
        </p:grpSp>
      </p:grpSp>
      <p:grpSp>
        <p:nvGrpSpPr>
          <p:cNvPr id="122" name="组合 121"/>
          <p:cNvGrpSpPr/>
          <p:nvPr/>
        </p:nvGrpSpPr>
        <p:grpSpPr>
          <a:xfrm>
            <a:off x="6218139" y="1480732"/>
            <a:ext cx="5026123" cy="5072097"/>
            <a:chOff x="5943600" y="1462072"/>
            <a:chExt cx="4143404" cy="5072097"/>
          </a:xfrm>
        </p:grpSpPr>
        <p:grpSp>
          <p:nvGrpSpPr>
            <p:cNvPr id="21" name="组合 48"/>
            <p:cNvGrpSpPr/>
            <p:nvPr/>
          </p:nvGrpSpPr>
          <p:grpSpPr>
            <a:xfrm>
              <a:off x="5943600" y="1462072"/>
              <a:ext cx="4143404" cy="5072097"/>
              <a:chOff x="4100675" y="0"/>
              <a:chExt cx="1754992" cy="5072097"/>
            </a:xfrm>
            <a:noFill/>
          </p:grpSpPr>
          <p:sp>
            <p:nvSpPr>
              <p:cNvPr id="22" name="圆角矩形 21"/>
              <p:cNvSpPr/>
              <p:nvPr/>
            </p:nvSpPr>
            <p:spPr>
              <a:xfrm>
                <a:off x="4100675" y="0"/>
                <a:ext cx="1754992" cy="5072097"/>
              </a:xfrm>
              <a:prstGeom prst="roundRect">
                <a:avLst>
                  <a:gd name="adj" fmla="val 3747"/>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23" name="圆角矩形 4"/>
              <p:cNvSpPr/>
              <p:nvPr/>
            </p:nvSpPr>
            <p:spPr>
              <a:xfrm>
                <a:off x="4100675" y="1"/>
                <a:ext cx="1754992" cy="571503"/>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解决方案</a:t>
                </a:r>
              </a:p>
            </p:txBody>
          </p:sp>
        </p:grpSp>
        <p:grpSp>
          <p:nvGrpSpPr>
            <p:cNvPr id="24" name="组合 17"/>
            <p:cNvGrpSpPr/>
            <p:nvPr/>
          </p:nvGrpSpPr>
          <p:grpSpPr>
            <a:xfrm>
              <a:off x="6300791" y="5511797"/>
              <a:ext cx="3637478" cy="756000"/>
              <a:chOff x="2208907" y="3673531"/>
              <a:chExt cx="1471106" cy="735553"/>
            </a:xfrm>
            <a:scene3d>
              <a:camera prst="orthographicFront"/>
              <a:lightRig rig="flat" dir="t"/>
            </a:scene3d>
          </p:grpSpPr>
          <p:sp>
            <p:nvSpPr>
              <p:cNvPr id="25" name="圆角矩形 24"/>
              <p:cNvSpPr/>
              <p:nvPr/>
            </p:nvSpPr>
            <p:spPr>
              <a:xfrm>
                <a:off x="2208907"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6" name="圆角矩形 26"/>
              <p:cNvSpPr/>
              <p:nvPr/>
            </p:nvSpPr>
            <p:spPr>
              <a:xfrm>
                <a:off x="2230451"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招聘：在招聘过程中筛选与公司发展匹配的员工。</a:t>
                </a:r>
              </a:p>
            </p:txBody>
          </p:sp>
        </p:grpSp>
        <p:grpSp>
          <p:nvGrpSpPr>
            <p:cNvPr id="27" name="组合 52"/>
            <p:cNvGrpSpPr/>
            <p:nvPr/>
          </p:nvGrpSpPr>
          <p:grpSpPr>
            <a:xfrm>
              <a:off x="6300791" y="4647701"/>
              <a:ext cx="3637479" cy="756000"/>
              <a:chOff x="2208907" y="3673531"/>
              <a:chExt cx="1471106" cy="735553"/>
            </a:xfrm>
            <a:scene3d>
              <a:camera prst="orthographicFront"/>
              <a:lightRig rig="flat" dir="t"/>
            </a:scene3d>
          </p:grpSpPr>
          <p:sp>
            <p:nvSpPr>
              <p:cNvPr id="28" name="圆角矩形 27"/>
              <p:cNvSpPr/>
              <p:nvPr/>
            </p:nvSpPr>
            <p:spPr>
              <a:xfrm>
                <a:off x="2208907"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9" name="圆角矩形 26"/>
              <p:cNvSpPr/>
              <p:nvPr/>
            </p:nvSpPr>
            <p:spPr>
              <a:xfrm>
                <a:off x="2230451"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职业发展通道梳理：梳理公司现有的员工发展体系，提升合理性。</a:t>
                </a:r>
              </a:p>
            </p:txBody>
          </p:sp>
        </p:grpSp>
        <p:grpSp>
          <p:nvGrpSpPr>
            <p:cNvPr id="30" name="组合 55"/>
            <p:cNvGrpSpPr/>
            <p:nvPr/>
          </p:nvGrpSpPr>
          <p:grpSpPr>
            <a:xfrm>
              <a:off x="6300791" y="3785617"/>
              <a:ext cx="3637479" cy="756000"/>
              <a:chOff x="2208907" y="3673531"/>
              <a:chExt cx="1471106" cy="735553"/>
            </a:xfrm>
            <a:scene3d>
              <a:camera prst="orthographicFront"/>
              <a:lightRig rig="flat" dir="t"/>
            </a:scene3d>
          </p:grpSpPr>
          <p:sp>
            <p:nvSpPr>
              <p:cNvPr id="31" name="圆角矩形 30"/>
              <p:cNvSpPr/>
              <p:nvPr/>
            </p:nvSpPr>
            <p:spPr>
              <a:xfrm>
                <a:off x="2208907"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2" name="圆角矩形 26"/>
              <p:cNvSpPr/>
              <p:nvPr/>
            </p:nvSpPr>
            <p:spPr>
              <a:xfrm>
                <a:off x="2230451"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职业发展通道设计：针对公司所处环境和发展目标设计员工发展体系。</a:t>
                </a:r>
              </a:p>
            </p:txBody>
          </p:sp>
        </p:grpSp>
        <p:grpSp>
          <p:nvGrpSpPr>
            <p:cNvPr id="33" name="组合 58"/>
            <p:cNvGrpSpPr/>
            <p:nvPr/>
          </p:nvGrpSpPr>
          <p:grpSpPr>
            <a:xfrm>
              <a:off x="6300791" y="2057425"/>
              <a:ext cx="3637479" cy="756000"/>
              <a:chOff x="2208907" y="3673531"/>
              <a:chExt cx="1471106" cy="735553"/>
            </a:xfrm>
            <a:scene3d>
              <a:camera prst="orthographicFront"/>
              <a:lightRig rig="flat" dir="t"/>
            </a:scene3d>
          </p:grpSpPr>
          <p:sp>
            <p:nvSpPr>
              <p:cNvPr id="34" name="圆角矩形 33"/>
              <p:cNvSpPr/>
              <p:nvPr/>
            </p:nvSpPr>
            <p:spPr>
              <a:xfrm>
                <a:off x="2208907"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5" name="圆角矩形 26"/>
              <p:cNvSpPr/>
              <p:nvPr/>
            </p:nvSpPr>
            <p:spPr>
              <a:xfrm>
                <a:off x="2230451"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培训：让员工了解在公司的职业发展路径，增强匹配性。</a:t>
                </a:r>
              </a:p>
            </p:txBody>
          </p:sp>
        </p:grpSp>
        <p:grpSp>
          <p:nvGrpSpPr>
            <p:cNvPr id="36" name="组合 61"/>
            <p:cNvGrpSpPr/>
            <p:nvPr/>
          </p:nvGrpSpPr>
          <p:grpSpPr>
            <a:xfrm>
              <a:off x="6300791" y="2921521"/>
              <a:ext cx="3637479" cy="756000"/>
              <a:chOff x="2208907" y="3673531"/>
              <a:chExt cx="1471106" cy="735553"/>
            </a:xfrm>
            <a:scene3d>
              <a:camera prst="orthographicFront"/>
              <a:lightRig rig="flat" dir="t"/>
            </a:scene3d>
          </p:grpSpPr>
          <p:sp>
            <p:nvSpPr>
              <p:cNvPr id="37" name="圆角矩形 36"/>
              <p:cNvSpPr/>
              <p:nvPr/>
            </p:nvSpPr>
            <p:spPr>
              <a:xfrm>
                <a:off x="2208907" y="3673531"/>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8" name="圆角矩形 26"/>
              <p:cNvSpPr/>
              <p:nvPr/>
            </p:nvSpPr>
            <p:spPr>
              <a:xfrm>
                <a:off x="2230451"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晋升标准与制度设计：让员工明确晋升目标和能够获得晋升的条件。</a:t>
                </a:r>
              </a:p>
            </p:txBody>
          </p:sp>
        </p:grpSp>
      </p:grpSp>
      <p:grpSp>
        <p:nvGrpSpPr>
          <p:cNvPr id="39" name="组合 8"/>
          <p:cNvGrpSpPr/>
          <p:nvPr/>
        </p:nvGrpSpPr>
        <p:grpSpPr>
          <a:xfrm>
            <a:off x="2809018" y="1480735"/>
            <a:ext cx="1515322" cy="5072097"/>
            <a:chOff x="2247" y="0"/>
            <a:chExt cx="1754992" cy="5072097"/>
          </a:xfrm>
          <a:noFill/>
        </p:grpSpPr>
        <p:sp>
          <p:nvSpPr>
            <p:cNvPr id="40" name="圆角矩形 39"/>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41" name="圆角矩形 8"/>
            <p:cNvSpPr/>
            <p:nvPr/>
          </p:nvSpPr>
          <p:spPr>
            <a:xfrm>
              <a:off x="2247" y="2"/>
              <a:ext cx="1754992" cy="571501"/>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问题表现</a:t>
              </a:r>
            </a:p>
          </p:txBody>
        </p:sp>
      </p:grpSp>
      <p:grpSp>
        <p:nvGrpSpPr>
          <p:cNvPr id="42" name="组合 8"/>
          <p:cNvGrpSpPr/>
          <p:nvPr/>
        </p:nvGrpSpPr>
        <p:grpSpPr>
          <a:xfrm>
            <a:off x="996657" y="1480734"/>
            <a:ext cx="1647612" cy="5072097"/>
            <a:chOff x="2247" y="0"/>
            <a:chExt cx="1754992" cy="5072097"/>
          </a:xfrm>
          <a:noFill/>
        </p:grpSpPr>
        <p:sp>
          <p:nvSpPr>
            <p:cNvPr id="43" name="圆角矩形 42"/>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44" name="圆角矩形 8"/>
            <p:cNvSpPr/>
            <p:nvPr/>
          </p:nvSpPr>
          <p:spPr>
            <a:xfrm>
              <a:off x="2247" y="1"/>
              <a:ext cx="1754992" cy="571503"/>
            </a:xfrm>
            <a:prstGeom prst="round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关键因素</a:t>
              </a:r>
            </a:p>
          </p:txBody>
        </p:sp>
      </p:grpSp>
      <p:grpSp>
        <p:nvGrpSpPr>
          <p:cNvPr id="45" name="组合 9"/>
          <p:cNvGrpSpPr/>
          <p:nvPr/>
        </p:nvGrpSpPr>
        <p:grpSpPr>
          <a:xfrm>
            <a:off x="1160291" y="3694171"/>
            <a:ext cx="1401933" cy="756000"/>
            <a:chOff x="149358" y="3039116"/>
            <a:chExt cx="1471106" cy="735553"/>
          </a:xfrm>
          <a:scene3d>
            <a:camera prst="orthographicFront"/>
            <a:lightRig rig="flat" dir="t"/>
          </a:scene3d>
        </p:grpSpPr>
        <p:sp>
          <p:nvSpPr>
            <p:cNvPr id="46" name="圆角矩形 45"/>
            <p:cNvSpPr/>
            <p:nvPr/>
          </p:nvSpPr>
          <p:spPr>
            <a:xfrm>
              <a:off x="149358" y="3039116"/>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47" name="圆角矩形 10"/>
            <p:cNvSpPr/>
            <p:nvPr/>
          </p:nvSpPr>
          <p:spPr>
            <a:xfrm>
              <a:off x="170902" y="3060660"/>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成长机会</a:t>
              </a:r>
              <a:r>
                <a:rPr lang="en-US" altLang="zh-CN" sz="1200" dirty="0">
                  <a:solidFill>
                    <a:schemeClr val="tx1"/>
                  </a:solidFill>
                  <a:latin typeface="微软雅黑" pitchFamily="34" charset="-122"/>
                  <a:ea typeface="微软雅黑" pitchFamily="34" charset="-122"/>
                </a:rPr>
                <a:t>-</a:t>
              </a:r>
              <a:r>
                <a:rPr lang="zh-CN" altLang="en-US" sz="1200" dirty="0">
                  <a:solidFill>
                    <a:schemeClr val="tx1"/>
                  </a:solidFill>
                  <a:latin typeface="微软雅黑" pitchFamily="34" charset="-122"/>
                  <a:ea typeface="微软雅黑" pitchFamily="34" charset="-122"/>
                </a:rPr>
                <a:t>发展机会</a:t>
              </a:r>
            </a:p>
          </p:txBody>
        </p:sp>
      </p:grpSp>
      <p:grpSp>
        <p:nvGrpSpPr>
          <p:cNvPr id="81" name="组合 80"/>
          <p:cNvGrpSpPr/>
          <p:nvPr/>
        </p:nvGrpSpPr>
        <p:grpSpPr>
          <a:xfrm>
            <a:off x="2576195" y="2823839"/>
            <a:ext cx="357158" cy="2286016"/>
            <a:chOff x="2576195" y="2805177"/>
            <a:chExt cx="216748" cy="2286016"/>
          </a:xfrm>
        </p:grpSpPr>
        <p:cxnSp>
          <p:nvCxnSpPr>
            <p:cNvPr id="48" name="直接箭头连接符 47"/>
            <p:cNvCxnSpPr/>
            <p:nvPr/>
          </p:nvCxnSpPr>
          <p:spPr>
            <a:xfrm rot="5400000" flipH="1" flipV="1">
              <a:off x="2067511" y="3313861"/>
              <a:ext cx="1234116" cy="216748"/>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16200000" flipH="1">
              <a:off x="2158619" y="4456869"/>
              <a:ext cx="1051900" cy="216748"/>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4244782" y="2428487"/>
            <a:ext cx="317303" cy="3492501"/>
            <a:chOff x="4441334" y="2409825"/>
            <a:chExt cx="216001" cy="3492501"/>
          </a:xfrm>
        </p:grpSpPr>
        <p:cxnSp>
          <p:nvCxnSpPr>
            <p:cNvPr id="49" name="直接箭头连接符 48"/>
            <p:cNvCxnSpPr/>
            <p:nvPr/>
          </p:nvCxnSpPr>
          <p:spPr>
            <a:xfrm rot="16200000" flipH="1">
              <a:off x="4311242" y="2961867"/>
              <a:ext cx="469452" cy="204464"/>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flipH="1" flipV="1">
              <a:off x="4329886" y="2523759"/>
              <a:ext cx="419548" cy="19168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16200000" flipH="1">
              <a:off x="4100105" y="5366931"/>
              <a:ext cx="876624" cy="19416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5400000" flipH="1" flipV="1">
              <a:off x="4113129" y="4490632"/>
              <a:ext cx="863276" cy="20686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441335" y="5025701"/>
              <a:ext cx="21600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55" name="组合 11"/>
          <p:cNvGrpSpPr/>
          <p:nvPr/>
        </p:nvGrpSpPr>
        <p:grpSpPr>
          <a:xfrm>
            <a:off x="2951447" y="2470035"/>
            <a:ext cx="1289173" cy="756000"/>
            <a:chOff x="2208907" y="2404701"/>
            <a:chExt cx="1449681" cy="735553"/>
          </a:xfrm>
          <a:scene3d>
            <a:camera prst="orthographicFront"/>
            <a:lightRig rig="flat" dir="t"/>
          </a:scene3d>
        </p:grpSpPr>
        <p:sp>
          <p:nvSpPr>
            <p:cNvPr id="56" name="圆角矩形 55"/>
            <p:cNvSpPr/>
            <p:nvPr/>
          </p:nvSpPr>
          <p:spPr>
            <a:xfrm>
              <a:off x="2208907" y="2404701"/>
              <a:ext cx="1449681"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57" name="圆角矩形 14"/>
            <p:cNvSpPr/>
            <p:nvPr/>
          </p:nvSpPr>
          <p:spPr>
            <a:xfrm>
              <a:off x="2230451" y="242624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员工不了解自己的发展通道</a:t>
              </a:r>
            </a:p>
          </p:txBody>
        </p:sp>
      </p:grpSp>
      <p:grpSp>
        <p:nvGrpSpPr>
          <p:cNvPr id="58" name="组合 11"/>
          <p:cNvGrpSpPr/>
          <p:nvPr/>
        </p:nvGrpSpPr>
        <p:grpSpPr>
          <a:xfrm>
            <a:off x="2949046" y="4666363"/>
            <a:ext cx="1289173" cy="756000"/>
            <a:chOff x="2208907" y="2404701"/>
            <a:chExt cx="1449681" cy="735553"/>
          </a:xfrm>
          <a:scene3d>
            <a:camera prst="orthographicFront"/>
            <a:lightRig rig="flat" dir="t"/>
          </a:scene3d>
        </p:grpSpPr>
        <p:sp>
          <p:nvSpPr>
            <p:cNvPr id="59" name="圆角矩形 58"/>
            <p:cNvSpPr/>
            <p:nvPr/>
          </p:nvSpPr>
          <p:spPr>
            <a:xfrm>
              <a:off x="2208907" y="2404701"/>
              <a:ext cx="1449681"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60" name="圆角矩形 14"/>
            <p:cNvSpPr/>
            <p:nvPr/>
          </p:nvSpPr>
          <p:spPr>
            <a:xfrm>
              <a:off x="2230451" y="242624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员工不认可自己的发展通道</a:t>
              </a:r>
            </a:p>
          </p:txBody>
        </p:sp>
      </p:grpSp>
      <p:grpSp>
        <p:nvGrpSpPr>
          <p:cNvPr id="121" name="组合 120"/>
          <p:cNvGrpSpPr/>
          <p:nvPr/>
        </p:nvGrpSpPr>
        <p:grpSpPr>
          <a:xfrm>
            <a:off x="5929576" y="2487797"/>
            <a:ext cx="721851" cy="3550943"/>
            <a:chOff x="5685359" y="2473516"/>
            <a:chExt cx="618131" cy="3550943"/>
          </a:xfrm>
        </p:grpSpPr>
        <p:cxnSp>
          <p:nvCxnSpPr>
            <p:cNvPr id="62" name="直接箭头连接符 61"/>
            <p:cNvCxnSpPr/>
            <p:nvPr/>
          </p:nvCxnSpPr>
          <p:spPr>
            <a:xfrm>
              <a:off x="6051490" y="3274204"/>
              <a:ext cx="249486" cy="1"/>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703479" y="3354169"/>
              <a:ext cx="181765" cy="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692696" y="5045145"/>
              <a:ext cx="205052" cy="59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V="1">
              <a:off x="5884927" y="2473516"/>
              <a:ext cx="0" cy="3540167"/>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6051490" y="5150510"/>
              <a:ext cx="249486" cy="1"/>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5705049" y="4213878"/>
              <a:ext cx="588443" cy="115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6033661" y="5902990"/>
              <a:ext cx="263529" cy="1"/>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033662" y="2557682"/>
              <a:ext cx="0" cy="334530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6051490" y="2571959"/>
              <a:ext cx="252000" cy="115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5722213" y="2473516"/>
              <a:ext cx="16271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5685359" y="6023869"/>
              <a:ext cx="205052" cy="59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62880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60"/>
          <p:cNvSpPr>
            <a:spLocks noGrp="1"/>
          </p:cNvSpPr>
          <p:nvPr>
            <p:ph type="title"/>
          </p:nvPr>
        </p:nvSpPr>
        <p:spPr/>
        <p:txBody>
          <a:bodyPr/>
          <a:lstStyle/>
          <a:p>
            <a:r>
              <a:rPr lang="zh-CN" altLang="en-US" dirty="0">
                <a:latin typeface="Microsoft YaHei" charset="-122"/>
                <a:ea typeface="Microsoft YaHei" charset="-122"/>
                <a:cs typeface="Microsoft YaHei" charset="-122"/>
              </a:rPr>
              <a:t>管理诊断：物质基础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薪酬</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91</a:t>
            </a:fld>
            <a:endParaRPr lang="zh-CN" altLang="en-US" dirty="0"/>
          </a:p>
        </p:txBody>
      </p:sp>
      <p:grpSp>
        <p:nvGrpSpPr>
          <p:cNvPr id="123" name="组合 122"/>
          <p:cNvGrpSpPr/>
          <p:nvPr/>
        </p:nvGrpSpPr>
        <p:grpSpPr>
          <a:xfrm>
            <a:off x="4463941" y="1480733"/>
            <a:ext cx="1580702" cy="5072097"/>
            <a:chOff x="4417254" y="1462072"/>
            <a:chExt cx="1580702" cy="5072097"/>
          </a:xfrm>
        </p:grpSpPr>
        <p:grpSp>
          <p:nvGrpSpPr>
            <p:cNvPr id="3" name="组合 8"/>
            <p:cNvGrpSpPr/>
            <p:nvPr/>
          </p:nvGrpSpPr>
          <p:grpSpPr>
            <a:xfrm>
              <a:off x="4417254" y="1462072"/>
              <a:ext cx="1580702" cy="5072097"/>
              <a:chOff x="2247" y="0"/>
              <a:chExt cx="1754992" cy="5072097"/>
            </a:xfrm>
            <a:noFill/>
          </p:grpSpPr>
          <p:sp>
            <p:nvSpPr>
              <p:cNvPr id="4" name="圆角矩形 3"/>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5" name="圆角矩形 8"/>
              <p:cNvSpPr/>
              <p:nvPr/>
            </p:nvSpPr>
            <p:spPr>
              <a:xfrm>
                <a:off x="2247" y="1"/>
                <a:ext cx="1754992" cy="571503"/>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原因解析</a:t>
                </a:r>
              </a:p>
            </p:txBody>
          </p:sp>
        </p:grpSp>
        <p:grpSp>
          <p:nvGrpSpPr>
            <p:cNvPr id="9" name="组合 19"/>
            <p:cNvGrpSpPr/>
            <p:nvPr/>
          </p:nvGrpSpPr>
          <p:grpSpPr>
            <a:xfrm>
              <a:off x="4524069" y="3231363"/>
              <a:ext cx="1394737" cy="756000"/>
              <a:chOff x="4284796" y="3976950"/>
              <a:chExt cx="1471106" cy="735553"/>
            </a:xfrm>
            <a:scene3d>
              <a:camera prst="orthographicFront"/>
              <a:lightRig rig="flat" dir="t"/>
            </a:scene3d>
          </p:grpSpPr>
          <p:sp>
            <p:nvSpPr>
              <p:cNvPr id="10" name="圆角矩形 9"/>
              <p:cNvSpPr/>
              <p:nvPr/>
            </p:nvSpPr>
            <p:spPr>
              <a:xfrm>
                <a:off x="4284796" y="3976950"/>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11" name="圆角矩形 30"/>
              <p:cNvSpPr/>
              <p:nvPr/>
            </p:nvSpPr>
            <p:spPr>
              <a:xfrm>
                <a:off x="4306341" y="3998496"/>
                <a:ext cx="1428018" cy="692466"/>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a:defRPr/>
                </a:pPr>
                <a:r>
                  <a:rPr lang="zh-CN" altLang="en-US" sz="1200" dirty="0">
                    <a:solidFill>
                      <a:schemeClr val="tx1"/>
                    </a:solidFill>
                    <a:latin typeface="微软雅黑" pitchFamily="34" charset="-122"/>
                    <a:ea typeface="微软雅黑" pitchFamily="34" charset="-122"/>
                  </a:rPr>
                  <a:t>薪酬普调机制缺失，调薪频率偏低</a:t>
                </a:r>
                <a:endParaRPr lang="en-US" altLang="zh-CN" sz="1200" dirty="0">
                  <a:solidFill>
                    <a:schemeClr val="tx1"/>
                  </a:solidFill>
                  <a:latin typeface="微软雅黑" pitchFamily="34" charset="-122"/>
                  <a:ea typeface="微软雅黑" pitchFamily="34" charset="-122"/>
                </a:endParaRPr>
              </a:p>
            </p:txBody>
          </p:sp>
        </p:grpSp>
        <p:grpSp>
          <p:nvGrpSpPr>
            <p:cNvPr id="12" name="组合 19"/>
            <p:cNvGrpSpPr/>
            <p:nvPr/>
          </p:nvGrpSpPr>
          <p:grpSpPr>
            <a:xfrm>
              <a:off x="4517469" y="2420433"/>
              <a:ext cx="1394737" cy="756000"/>
              <a:chOff x="4277835" y="4028679"/>
              <a:chExt cx="1471106" cy="735553"/>
            </a:xfrm>
            <a:scene3d>
              <a:camera prst="orthographicFront"/>
              <a:lightRig rig="flat" dir="t"/>
            </a:scene3d>
          </p:grpSpPr>
          <p:sp>
            <p:nvSpPr>
              <p:cNvPr id="13" name="圆角矩形 12"/>
              <p:cNvSpPr/>
              <p:nvPr/>
            </p:nvSpPr>
            <p:spPr>
              <a:xfrm>
                <a:off x="4277835" y="4028679"/>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14" name="圆角矩形 30"/>
              <p:cNvSpPr/>
              <p:nvPr/>
            </p:nvSpPr>
            <p:spPr>
              <a:xfrm>
                <a:off x="4299378" y="4050222"/>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受晋升体系影响，员工岗位较难变化导致涨薪无望</a:t>
                </a:r>
                <a:endParaRPr lang="en-US" altLang="zh-CN" sz="1200" dirty="0">
                  <a:solidFill>
                    <a:schemeClr val="tx1"/>
                  </a:solidFill>
                  <a:latin typeface="微软雅黑" pitchFamily="34" charset="-122"/>
                  <a:ea typeface="微软雅黑" pitchFamily="34" charset="-122"/>
                </a:endParaRPr>
              </a:p>
            </p:txBody>
          </p:sp>
        </p:grpSp>
        <p:grpSp>
          <p:nvGrpSpPr>
            <p:cNvPr id="18" name="组合 109"/>
            <p:cNvGrpSpPr/>
            <p:nvPr/>
          </p:nvGrpSpPr>
          <p:grpSpPr>
            <a:xfrm>
              <a:off x="4456185" y="4638845"/>
              <a:ext cx="1426705" cy="756000"/>
              <a:chOff x="4213194" y="3664915"/>
              <a:chExt cx="1504824" cy="735553"/>
            </a:xfrm>
            <a:scene3d>
              <a:camera prst="orthographicFront"/>
              <a:lightRig rig="flat" dir="t"/>
            </a:scene3d>
          </p:grpSpPr>
          <p:sp>
            <p:nvSpPr>
              <p:cNvPr id="19" name="圆角矩形 18"/>
              <p:cNvSpPr/>
              <p:nvPr/>
            </p:nvSpPr>
            <p:spPr>
              <a:xfrm>
                <a:off x="4213194" y="3664915"/>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0" name="圆角矩形 30"/>
              <p:cNvSpPr/>
              <p:nvPr/>
            </p:nvSpPr>
            <p:spPr>
              <a:xfrm>
                <a:off x="4290000" y="369507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a:defRPr/>
                </a:pPr>
                <a:r>
                  <a:rPr lang="zh-CN" altLang="en-US" sz="1200" dirty="0">
                    <a:solidFill>
                      <a:schemeClr val="tx1"/>
                    </a:solidFill>
                    <a:latin typeface="微软雅黑" pitchFamily="34" charset="-122"/>
                    <a:ea typeface="微软雅黑" pitchFamily="34" charset="-122"/>
                  </a:rPr>
                  <a:t>绩效奖金占整体薪酬比重偏低</a:t>
                </a:r>
              </a:p>
            </p:txBody>
          </p:sp>
        </p:grpSp>
      </p:grpSp>
      <p:grpSp>
        <p:nvGrpSpPr>
          <p:cNvPr id="122" name="组合 121"/>
          <p:cNvGrpSpPr/>
          <p:nvPr/>
        </p:nvGrpSpPr>
        <p:grpSpPr>
          <a:xfrm>
            <a:off x="6218139" y="1480732"/>
            <a:ext cx="5026123" cy="5072097"/>
            <a:chOff x="5943600" y="1462072"/>
            <a:chExt cx="4143404" cy="5072097"/>
          </a:xfrm>
        </p:grpSpPr>
        <p:grpSp>
          <p:nvGrpSpPr>
            <p:cNvPr id="21" name="组合 48"/>
            <p:cNvGrpSpPr/>
            <p:nvPr/>
          </p:nvGrpSpPr>
          <p:grpSpPr>
            <a:xfrm>
              <a:off x="5943600" y="1462072"/>
              <a:ext cx="4143404" cy="5072097"/>
              <a:chOff x="4100675" y="0"/>
              <a:chExt cx="1754992" cy="5072097"/>
            </a:xfrm>
            <a:noFill/>
          </p:grpSpPr>
          <p:sp>
            <p:nvSpPr>
              <p:cNvPr id="22" name="圆角矩形 21"/>
              <p:cNvSpPr/>
              <p:nvPr/>
            </p:nvSpPr>
            <p:spPr>
              <a:xfrm>
                <a:off x="4100675" y="0"/>
                <a:ext cx="1754992" cy="5072097"/>
              </a:xfrm>
              <a:prstGeom prst="roundRect">
                <a:avLst>
                  <a:gd name="adj" fmla="val 3747"/>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23" name="圆角矩形 4"/>
              <p:cNvSpPr/>
              <p:nvPr/>
            </p:nvSpPr>
            <p:spPr>
              <a:xfrm>
                <a:off x="4100675" y="1"/>
                <a:ext cx="1754992" cy="571503"/>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解决方案</a:t>
                </a:r>
              </a:p>
            </p:txBody>
          </p:sp>
        </p:grpSp>
        <p:grpSp>
          <p:nvGrpSpPr>
            <p:cNvPr id="27" name="组合 52"/>
            <p:cNvGrpSpPr/>
            <p:nvPr/>
          </p:nvGrpSpPr>
          <p:grpSpPr>
            <a:xfrm>
              <a:off x="6252194" y="5394847"/>
              <a:ext cx="3637479" cy="756000"/>
              <a:chOff x="2189253" y="4400469"/>
              <a:chExt cx="1471106" cy="735553"/>
            </a:xfrm>
            <a:scene3d>
              <a:camera prst="orthographicFront"/>
              <a:lightRig rig="flat" dir="t"/>
            </a:scene3d>
          </p:grpSpPr>
          <p:sp>
            <p:nvSpPr>
              <p:cNvPr id="28" name="圆角矩形 27"/>
              <p:cNvSpPr/>
              <p:nvPr/>
            </p:nvSpPr>
            <p:spPr>
              <a:xfrm>
                <a:off x="2189253" y="4400469"/>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29" name="圆角矩形 26"/>
              <p:cNvSpPr/>
              <p:nvPr/>
            </p:nvSpPr>
            <p:spPr>
              <a:xfrm>
                <a:off x="2210797" y="4422013"/>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薪酬结构调整：适当调整绩效奖金占整体薪酬的比重，提升薪酬激励性。</a:t>
                </a:r>
              </a:p>
            </p:txBody>
          </p:sp>
        </p:grpSp>
        <p:grpSp>
          <p:nvGrpSpPr>
            <p:cNvPr id="30" name="组合 55"/>
            <p:cNvGrpSpPr/>
            <p:nvPr/>
          </p:nvGrpSpPr>
          <p:grpSpPr>
            <a:xfrm>
              <a:off x="6245105" y="4436699"/>
              <a:ext cx="3637479" cy="756000"/>
              <a:chOff x="2186386" y="4307004"/>
              <a:chExt cx="1471106" cy="735553"/>
            </a:xfrm>
            <a:scene3d>
              <a:camera prst="orthographicFront"/>
              <a:lightRig rig="flat" dir="t"/>
            </a:scene3d>
          </p:grpSpPr>
          <p:sp>
            <p:nvSpPr>
              <p:cNvPr id="31" name="圆角矩形 30"/>
              <p:cNvSpPr/>
              <p:nvPr/>
            </p:nvSpPr>
            <p:spPr>
              <a:xfrm>
                <a:off x="2186386" y="4307004"/>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2" name="圆角矩形 26"/>
              <p:cNvSpPr/>
              <p:nvPr/>
            </p:nvSpPr>
            <p:spPr>
              <a:xfrm>
                <a:off x="2228497" y="4328548"/>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人才盘点：针对岗位要求，搭建岗位胜任力要素，识别和筛选优质人才，能者多得。</a:t>
                </a:r>
              </a:p>
            </p:txBody>
          </p:sp>
        </p:grpSp>
        <p:grpSp>
          <p:nvGrpSpPr>
            <p:cNvPr id="33" name="组合 58"/>
            <p:cNvGrpSpPr/>
            <p:nvPr/>
          </p:nvGrpSpPr>
          <p:grpSpPr>
            <a:xfrm>
              <a:off x="6252194" y="2520405"/>
              <a:ext cx="3637479" cy="756000"/>
              <a:chOff x="2189253" y="4123989"/>
              <a:chExt cx="1471106" cy="735553"/>
            </a:xfrm>
            <a:scene3d>
              <a:camera prst="orthographicFront"/>
              <a:lightRig rig="flat" dir="t"/>
            </a:scene3d>
          </p:grpSpPr>
          <p:sp>
            <p:nvSpPr>
              <p:cNvPr id="34" name="圆角矩形 33"/>
              <p:cNvSpPr/>
              <p:nvPr/>
            </p:nvSpPr>
            <p:spPr>
              <a:xfrm>
                <a:off x="2189253" y="4123989"/>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5" name="圆角矩形 26"/>
              <p:cNvSpPr/>
              <p:nvPr/>
            </p:nvSpPr>
            <p:spPr>
              <a:xfrm>
                <a:off x="2210797" y="4145533"/>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400050">
                  <a:lnSpc>
                    <a:spcPct val="125000"/>
                  </a:lnSpc>
                  <a:spcAft>
                    <a:spcPct val="35000"/>
                  </a:spcAft>
                </a:pPr>
                <a:r>
                  <a:rPr lang="zh-CN" altLang="en-US" sz="1200" dirty="0">
                    <a:solidFill>
                      <a:schemeClr val="tx1"/>
                    </a:solidFill>
                    <a:latin typeface="微软雅黑" pitchFamily="34" charset="-122"/>
                    <a:ea typeface="微软雅黑" pitchFamily="34" charset="-122"/>
                  </a:rPr>
                  <a:t>职等体系与薪酬联动：依据岗位价值，确定岗位职等，依据岗位职等变动设定相应薪酬水平。</a:t>
                </a:r>
              </a:p>
            </p:txBody>
          </p:sp>
        </p:grpSp>
        <p:grpSp>
          <p:nvGrpSpPr>
            <p:cNvPr id="36" name="组合 61"/>
            <p:cNvGrpSpPr/>
            <p:nvPr/>
          </p:nvGrpSpPr>
          <p:grpSpPr>
            <a:xfrm>
              <a:off x="6252194" y="3478552"/>
              <a:ext cx="3637479" cy="756000"/>
              <a:chOff x="2189253" y="4215496"/>
              <a:chExt cx="1471106" cy="735553"/>
            </a:xfrm>
            <a:scene3d>
              <a:camera prst="orthographicFront"/>
              <a:lightRig rig="flat" dir="t"/>
            </a:scene3d>
          </p:grpSpPr>
          <p:sp>
            <p:nvSpPr>
              <p:cNvPr id="37" name="圆角矩形 36"/>
              <p:cNvSpPr/>
              <p:nvPr/>
            </p:nvSpPr>
            <p:spPr>
              <a:xfrm>
                <a:off x="2189253" y="4215496"/>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38" name="圆角矩形 26"/>
              <p:cNvSpPr/>
              <p:nvPr/>
            </p:nvSpPr>
            <p:spPr>
              <a:xfrm>
                <a:off x="2210797" y="4237040"/>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明确薪酬调整依据：制定薪酬调整制度，明确薪酬调整依据。</a:t>
                </a:r>
              </a:p>
            </p:txBody>
          </p:sp>
        </p:grpSp>
      </p:grpSp>
      <p:grpSp>
        <p:nvGrpSpPr>
          <p:cNvPr id="39" name="组合 8"/>
          <p:cNvGrpSpPr/>
          <p:nvPr/>
        </p:nvGrpSpPr>
        <p:grpSpPr>
          <a:xfrm>
            <a:off x="2809018" y="1480735"/>
            <a:ext cx="1515322" cy="5072097"/>
            <a:chOff x="2247" y="0"/>
            <a:chExt cx="1754992" cy="5072097"/>
          </a:xfrm>
          <a:noFill/>
        </p:grpSpPr>
        <p:sp>
          <p:nvSpPr>
            <p:cNvPr id="40" name="圆角矩形 39"/>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41" name="圆角矩形 8"/>
            <p:cNvSpPr/>
            <p:nvPr/>
          </p:nvSpPr>
          <p:spPr>
            <a:xfrm>
              <a:off x="2247" y="2"/>
              <a:ext cx="1754992" cy="571501"/>
            </a:xfrm>
            <a:prstGeom prst="roundRect">
              <a:avLst/>
            </a:prstGeom>
            <a:solidFill>
              <a:schemeClr val="accent5">
                <a:lumMod val="40000"/>
                <a:lumOff val="60000"/>
              </a:schemeClr>
            </a:solidFill>
            <a:ln>
              <a:solidFill>
                <a:srgbClr val="D7D0DD"/>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问题表现</a:t>
              </a:r>
            </a:p>
          </p:txBody>
        </p:sp>
      </p:grpSp>
      <p:grpSp>
        <p:nvGrpSpPr>
          <p:cNvPr id="42" name="组合 8"/>
          <p:cNvGrpSpPr/>
          <p:nvPr/>
        </p:nvGrpSpPr>
        <p:grpSpPr>
          <a:xfrm>
            <a:off x="996657" y="1480734"/>
            <a:ext cx="1647612" cy="5072097"/>
            <a:chOff x="2247" y="0"/>
            <a:chExt cx="1754992" cy="5072097"/>
          </a:xfrm>
          <a:noFill/>
        </p:grpSpPr>
        <p:sp>
          <p:nvSpPr>
            <p:cNvPr id="43" name="圆角矩形 42"/>
            <p:cNvSpPr/>
            <p:nvPr/>
          </p:nvSpPr>
          <p:spPr>
            <a:xfrm>
              <a:off x="2247" y="0"/>
              <a:ext cx="1754992" cy="5072097"/>
            </a:xfrm>
            <a:prstGeom prst="roundRect">
              <a:avLst>
                <a:gd name="adj" fmla="val 10000"/>
              </a:avLst>
            </a:prstGeom>
            <a:grpFill/>
            <a:ln>
              <a:solidFill>
                <a:schemeClr val="accent5">
                  <a:lumMod val="60000"/>
                  <a:lumOff val="40000"/>
                </a:schemeClr>
              </a:solidFill>
            </a:ln>
          </p:spPr>
          <p:style>
            <a:lnRef idx="0">
              <a:schemeClr val="dk2">
                <a:hueOff val="0"/>
                <a:satOff val="0"/>
                <a:lumOff val="0"/>
                <a:alphaOff val="0"/>
              </a:schemeClr>
            </a:lnRef>
            <a:fillRef idx="1">
              <a:schemeClr val="dk2">
                <a:tint val="40000"/>
                <a:hueOff val="0"/>
                <a:satOff val="0"/>
                <a:lumOff val="0"/>
                <a:alphaOff val="0"/>
              </a:schemeClr>
            </a:fillRef>
            <a:effectRef idx="1">
              <a:schemeClr val="dk2">
                <a:tint val="40000"/>
                <a:hueOff val="0"/>
                <a:satOff val="0"/>
                <a:lumOff val="0"/>
                <a:alphaOff val="0"/>
              </a:schemeClr>
            </a:effectRef>
            <a:fontRef idx="minor">
              <a:schemeClr val="dk1">
                <a:hueOff val="0"/>
                <a:satOff val="0"/>
                <a:lumOff val="0"/>
                <a:alphaOff val="0"/>
              </a:schemeClr>
            </a:fontRef>
          </p:style>
        </p:sp>
        <p:sp>
          <p:nvSpPr>
            <p:cNvPr id="44" name="圆角矩形 8"/>
            <p:cNvSpPr/>
            <p:nvPr/>
          </p:nvSpPr>
          <p:spPr>
            <a:xfrm>
              <a:off x="2247" y="1"/>
              <a:ext cx="1754992" cy="571503"/>
            </a:xfrm>
            <a:prstGeom prst="roundRect">
              <a:avLst/>
            </a:prstGeom>
            <a:solidFill>
              <a:schemeClr val="accent5">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85344" bIns="85344" numCol="1" spcCol="1270" anchor="ctr" anchorCtr="0">
              <a:noAutofit/>
            </a:bodyPr>
            <a:lstStyle/>
            <a:p>
              <a:pPr algn="ctr" defTabSz="533400">
                <a:lnSpc>
                  <a:spcPct val="90000"/>
                </a:lnSpc>
                <a:spcBef>
                  <a:spcPct val="0"/>
                </a:spcBef>
                <a:spcAft>
                  <a:spcPct val="35000"/>
                </a:spcAft>
              </a:pPr>
              <a:r>
                <a:rPr lang="zh-CN" altLang="en-US" sz="1400" b="1" dirty="0">
                  <a:latin typeface="微软雅黑" pitchFamily="34" charset="-122"/>
                  <a:ea typeface="微软雅黑" pitchFamily="34" charset="-122"/>
                </a:rPr>
                <a:t>关键因素</a:t>
              </a:r>
            </a:p>
          </p:txBody>
        </p:sp>
      </p:grpSp>
      <p:grpSp>
        <p:nvGrpSpPr>
          <p:cNvPr id="45" name="组合 9"/>
          <p:cNvGrpSpPr/>
          <p:nvPr/>
        </p:nvGrpSpPr>
        <p:grpSpPr>
          <a:xfrm>
            <a:off x="1160291" y="3694172"/>
            <a:ext cx="1401933" cy="914899"/>
            <a:chOff x="149358" y="3039116"/>
            <a:chExt cx="1471106" cy="890154"/>
          </a:xfrm>
          <a:scene3d>
            <a:camera prst="orthographicFront"/>
            <a:lightRig rig="flat" dir="t"/>
          </a:scene3d>
        </p:grpSpPr>
        <p:sp>
          <p:nvSpPr>
            <p:cNvPr id="46" name="圆角矩形 45"/>
            <p:cNvSpPr/>
            <p:nvPr/>
          </p:nvSpPr>
          <p:spPr>
            <a:xfrm>
              <a:off x="149358" y="3039116"/>
              <a:ext cx="1471106"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47" name="圆角矩形 10"/>
            <p:cNvSpPr/>
            <p:nvPr/>
          </p:nvSpPr>
          <p:spPr>
            <a:xfrm>
              <a:off x="161223" y="323680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pPr defTabSz="533400">
                <a:lnSpc>
                  <a:spcPct val="90000"/>
                </a:lnSpc>
                <a:spcAft>
                  <a:spcPct val="35000"/>
                </a:spcAft>
              </a:pPr>
              <a:r>
                <a:rPr lang="zh-CN" altLang="en-US" sz="1200" dirty="0">
                  <a:solidFill>
                    <a:schemeClr val="tx1"/>
                  </a:solidFill>
                  <a:latin typeface="微软雅黑" pitchFamily="34" charset="-122"/>
                  <a:ea typeface="微软雅黑" pitchFamily="34" charset="-122"/>
                </a:rPr>
                <a:t>物质基础</a:t>
              </a:r>
              <a:r>
                <a:rPr lang="en-US" altLang="zh-CN" sz="1200" dirty="0">
                  <a:solidFill>
                    <a:schemeClr val="tx1"/>
                  </a:solidFill>
                  <a:latin typeface="微软雅黑" pitchFamily="34" charset="-122"/>
                  <a:ea typeface="微软雅黑" pitchFamily="34" charset="-122"/>
                </a:rPr>
                <a:t>-</a:t>
              </a:r>
              <a:r>
                <a:rPr lang="zh-CN" altLang="en-US" sz="1200" dirty="0">
                  <a:solidFill>
                    <a:schemeClr val="tx1"/>
                  </a:solidFill>
                  <a:latin typeface="微软雅黑" pitchFamily="34" charset="-122"/>
                  <a:ea typeface="微软雅黑" pitchFamily="34" charset="-122"/>
                </a:rPr>
                <a:t>薪酬</a:t>
              </a:r>
            </a:p>
          </p:txBody>
        </p:sp>
      </p:grpSp>
      <p:grpSp>
        <p:nvGrpSpPr>
          <p:cNvPr id="81" name="组合 80"/>
          <p:cNvGrpSpPr/>
          <p:nvPr/>
        </p:nvGrpSpPr>
        <p:grpSpPr>
          <a:xfrm>
            <a:off x="2576195" y="3044952"/>
            <a:ext cx="332315" cy="2119839"/>
            <a:chOff x="2576195" y="2805177"/>
            <a:chExt cx="216748" cy="2286016"/>
          </a:xfrm>
        </p:grpSpPr>
        <p:cxnSp>
          <p:nvCxnSpPr>
            <p:cNvPr id="48" name="直接箭头连接符 47"/>
            <p:cNvCxnSpPr/>
            <p:nvPr/>
          </p:nvCxnSpPr>
          <p:spPr>
            <a:xfrm rot="5400000" flipH="1" flipV="1">
              <a:off x="2067511" y="3313861"/>
              <a:ext cx="1234116" cy="216748"/>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16200000" flipH="1">
              <a:off x="2158619" y="4456869"/>
              <a:ext cx="1051900" cy="216748"/>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4244793" y="2704761"/>
            <a:ext cx="317302" cy="2339602"/>
            <a:chOff x="4441335" y="2409825"/>
            <a:chExt cx="216000" cy="2615876"/>
          </a:xfrm>
        </p:grpSpPr>
        <p:cxnSp>
          <p:nvCxnSpPr>
            <p:cNvPr id="49" name="直接箭头连接符 48"/>
            <p:cNvCxnSpPr/>
            <p:nvPr/>
          </p:nvCxnSpPr>
          <p:spPr>
            <a:xfrm rot="16200000" flipH="1">
              <a:off x="4311242" y="2961867"/>
              <a:ext cx="469452" cy="204464"/>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5400000" flipH="1" flipV="1">
              <a:off x="4329886" y="2523759"/>
              <a:ext cx="419548" cy="19168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441335" y="5025701"/>
              <a:ext cx="216000" cy="0"/>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55" name="组合 11"/>
          <p:cNvGrpSpPr/>
          <p:nvPr/>
        </p:nvGrpSpPr>
        <p:grpSpPr>
          <a:xfrm>
            <a:off x="2940491" y="2704761"/>
            <a:ext cx="1289173" cy="756000"/>
            <a:chOff x="2208907" y="2404701"/>
            <a:chExt cx="1449681" cy="735553"/>
          </a:xfrm>
          <a:scene3d>
            <a:camera prst="orthographicFront"/>
            <a:lightRig rig="flat" dir="t"/>
          </a:scene3d>
        </p:grpSpPr>
        <p:sp>
          <p:nvSpPr>
            <p:cNvPr id="56" name="圆角矩形 55"/>
            <p:cNvSpPr/>
            <p:nvPr/>
          </p:nvSpPr>
          <p:spPr>
            <a:xfrm>
              <a:off x="2208907" y="2404701"/>
              <a:ext cx="1449681"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57" name="圆角矩形 14"/>
            <p:cNvSpPr/>
            <p:nvPr/>
          </p:nvSpPr>
          <p:spPr>
            <a:xfrm>
              <a:off x="2230451" y="242624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薪酬调整受限于岗位变动</a:t>
              </a:r>
            </a:p>
          </p:txBody>
        </p:sp>
      </p:grpSp>
      <p:grpSp>
        <p:nvGrpSpPr>
          <p:cNvPr id="58" name="组合 11"/>
          <p:cNvGrpSpPr/>
          <p:nvPr/>
        </p:nvGrpSpPr>
        <p:grpSpPr>
          <a:xfrm>
            <a:off x="2949046" y="4666363"/>
            <a:ext cx="1289173" cy="756000"/>
            <a:chOff x="2208907" y="2404701"/>
            <a:chExt cx="1449681" cy="735553"/>
          </a:xfrm>
          <a:scene3d>
            <a:camera prst="orthographicFront"/>
            <a:lightRig rig="flat" dir="t"/>
          </a:scene3d>
        </p:grpSpPr>
        <p:sp>
          <p:nvSpPr>
            <p:cNvPr id="59" name="圆角矩形 58"/>
            <p:cNvSpPr/>
            <p:nvPr/>
          </p:nvSpPr>
          <p:spPr>
            <a:xfrm>
              <a:off x="2208907" y="2404701"/>
              <a:ext cx="1449681" cy="735553"/>
            </a:xfrm>
            <a:prstGeom prst="roundRect">
              <a:avLst>
                <a:gd name="adj" fmla="val 10000"/>
              </a:avLst>
            </a:prstGeom>
            <a:sp3d prstMaterial="dkEdge">
              <a:bevelT w="8200" h="38100"/>
            </a:sp3d>
          </p:spPr>
          <p:style>
            <a:lnRef idx="0">
              <a:schemeClr val="dk2">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sp>
        <p:sp>
          <p:nvSpPr>
            <p:cNvPr id="60" name="圆角矩形 14"/>
            <p:cNvSpPr/>
            <p:nvPr/>
          </p:nvSpPr>
          <p:spPr>
            <a:xfrm>
              <a:off x="2230451" y="2426245"/>
              <a:ext cx="1428018" cy="692465"/>
            </a:xfrm>
            <a:prstGeom prst="rect">
              <a:avLst/>
            </a:prstGeom>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7620" tIns="7620" rIns="7620" bIns="7620" numCol="1" spcCol="1270" anchor="ctr" anchorCtr="0">
              <a:noAutofit/>
            </a:bodyPr>
            <a:lstStyle/>
            <a:p>
              <a:r>
                <a:rPr lang="zh-CN" altLang="en-US" sz="1200" dirty="0">
                  <a:solidFill>
                    <a:schemeClr val="tx1"/>
                  </a:solidFill>
                  <a:latin typeface="微软雅黑" pitchFamily="34" charset="-122"/>
                  <a:ea typeface="微软雅黑" pitchFamily="34" charset="-122"/>
                </a:rPr>
                <a:t>薪酬激励性不足</a:t>
              </a:r>
            </a:p>
          </p:txBody>
        </p:sp>
      </p:grpSp>
      <p:grpSp>
        <p:nvGrpSpPr>
          <p:cNvPr id="121" name="组合 120"/>
          <p:cNvGrpSpPr/>
          <p:nvPr/>
        </p:nvGrpSpPr>
        <p:grpSpPr>
          <a:xfrm>
            <a:off x="5929341" y="2895038"/>
            <a:ext cx="658253" cy="2947977"/>
            <a:chOff x="5684446" y="2817804"/>
            <a:chExt cx="616530" cy="2346983"/>
          </a:xfrm>
        </p:grpSpPr>
        <p:cxnSp>
          <p:nvCxnSpPr>
            <p:cNvPr id="62" name="直接箭头连接符 61"/>
            <p:cNvCxnSpPr/>
            <p:nvPr/>
          </p:nvCxnSpPr>
          <p:spPr>
            <a:xfrm>
              <a:off x="6051490" y="3599505"/>
              <a:ext cx="249486" cy="1"/>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694449" y="3392704"/>
              <a:ext cx="181765" cy="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5684446" y="4558255"/>
              <a:ext cx="205052" cy="59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5894071" y="2817804"/>
              <a:ext cx="3854" cy="17404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6051490" y="5150510"/>
              <a:ext cx="249486" cy="1"/>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5885995" y="4354232"/>
              <a:ext cx="410225" cy="2099"/>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6036845" y="2844780"/>
              <a:ext cx="4737" cy="2320007"/>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6042856" y="2844780"/>
              <a:ext cx="252000" cy="1155"/>
            </a:xfrm>
            <a:prstGeom prst="straightConnector1">
              <a:avLst/>
            </a:prstGeom>
            <a:ln w="254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5720554" y="2817804"/>
              <a:ext cx="162714"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5358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4.3</a:t>
            </a:r>
            <a:endParaRPr lang="zh-CN" altLang="en-US" sz="17300" dirty="0"/>
          </a:p>
        </p:txBody>
      </p:sp>
      <p:sp>
        <p:nvSpPr>
          <p:cNvPr id="5" name="文本占位符 4"/>
          <p:cNvSpPr>
            <a:spLocks noGrp="1"/>
          </p:cNvSpPr>
          <p:nvPr>
            <p:ph type="body" idx="1"/>
          </p:nvPr>
        </p:nvSpPr>
        <p:spPr/>
        <p:txBody>
          <a:bodyPr/>
          <a:lstStyle/>
          <a:p>
            <a:r>
              <a:rPr lang="zh-CN" altLang="en-US" dirty="0"/>
              <a:t>敬业度提升建议</a:t>
            </a:r>
            <a:endParaRPr lang="ko-KR" altLang="en-US" dirty="0"/>
          </a:p>
        </p:txBody>
      </p:sp>
    </p:spTree>
    <p:extLst>
      <p:ext uri="{BB962C8B-B14F-4D97-AF65-F5344CB8AC3E}">
        <p14:creationId xmlns:p14="http://schemas.microsoft.com/office/powerpoint/2010/main" val="3505042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建议一：成长机会</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发展机会</a:t>
            </a:r>
            <a:endParaRPr lang="zh-CN" altLang="en-US" dirty="0"/>
          </a:p>
        </p:txBody>
      </p:sp>
      <p:sp>
        <p:nvSpPr>
          <p:cNvPr id="4" name="内容占位符 3"/>
          <p:cNvSpPr>
            <a:spLocks noGrp="1"/>
          </p:cNvSpPr>
          <p:nvPr>
            <p:ph idx="1"/>
          </p:nvPr>
        </p:nvSpPr>
        <p:spPr/>
        <p:txBody>
          <a:bodyPr/>
          <a:lstStyle/>
          <a:p>
            <a:r>
              <a:rPr lang="zh-CN" altLang="en-US" dirty="0"/>
              <a:t>明确员工职业发展路径，完善员工晋升制度</a:t>
            </a:r>
            <a:endParaRPr lang="zh-CN" altLang="en-US" dirty="0">
              <a:latin typeface="微软雅黑" pitchFamily="34" charset="-122"/>
              <a:ea typeface="微软雅黑" pitchFamily="34" charset="-122"/>
            </a:endParaRPr>
          </a:p>
          <a:p>
            <a:endParaRPr kumimoji="1" lang="zh-CN" altLang="en-US" dirty="0">
              <a:latin typeface="Microsoft YaHei" charset="-122"/>
              <a:ea typeface="Microsoft YaHei" charset="-122"/>
              <a:cs typeface="Microsoft YaHei" charset="-122"/>
            </a:endParaRPr>
          </a:p>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93</a:t>
            </a:fld>
            <a:endParaRPr lang="zh-CN" altLang="en-US" dirty="0"/>
          </a:p>
        </p:txBody>
      </p:sp>
      <p:grpSp>
        <p:nvGrpSpPr>
          <p:cNvPr id="77" name="组合 5"/>
          <p:cNvGrpSpPr/>
          <p:nvPr/>
        </p:nvGrpSpPr>
        <p:grpSpPr>
          <a:xfrm>
            <a:off x="1917679" y="1993492"/>
            <a:ext cx="3104769" cy="3110979"/>
            <a:chOff x="3943" y="0"/>
            <a:chExt cx="1793224" cy="2203199"/>
          </a:xfrm>
        </p:grpSpPr>
        <p:sp>
          <p:nvSpPr>
            <p:cNvPr id="78" name="圆角矩形 77"/>
            <p:cNvSpPr/>
            <p:nvPr/>
          </p:nvSpPr>
          <p:spPr>
            <a:xfrm>
              <a:off x="3943" y="0"/>
              <a:ext cx="1793224" cy="2203199"/>
            </a:xfrm>
            <a:prstGeom prst="roundRect">
              <a:avLst>
                <a:gd name="adj" fmla="val 10000"/>
              </a:avLst>
            </a:prstGeom>
            <a:solidFill>
              <a:schemeClr val="accent5">
                <a:lumMod val="40000"/>
                <a:lumOff val="60000"/>
              </a:schemeClr>
            </a:solidFill>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79" name="圆角矩形 4"/>
            <p:cNvSpPr/>
            <p:nvPr/>
          </p:nvSpPr>
          <p:spPr>
            <a:xfrm>
              <a:off x="3943" y="0"/>
              <a:ext cx="1793224" cy="407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53340" numCol="1" spcCol="1270" anchor="ctr" anchorCtr="0">
              <a:noAutofit/>
            </a:bodyPr>
            <a:lstStyle/>
            <a:p>
              <a:pPr algn="ctr" defTabSz="622300">
                <a:lnSpc>
                  <a:spcPct val="90000"/>
                </a:lnSpc>
                <a:spcBef>
                  <a:spcPct val="0"/>
                </a:spcBef>
                <a:spcAft>
                  <a:spcPct val="35000"/>
                </a:spcAft>
              </a:pPr>
              <a:r>
                <a:rPr lang="zh-CN" altLang="en-US" sz="1400" b="1" dirty="0">
                  <a:solidFill>
                    <a:schemeClr val="tx1"/>
                  </a:solidFill>
                  <a:latin typeface="微软雅黑" pitchFamily="34" charset="-122"/>
                  <a:ea typeface="微软雅黑" pitchFamily="34" charset="-122"/>
                </a:rPr>
                <a:t>问题及原因</a:t>
              </a:r>
            </a:p>
          </p:txBody>
        </p:sp>
      </p:grpSp>
      <p:sp>
        <p:nvSpPr>
          <p:cNvPr id="80" name="右箭头 79"/>
          <p:cNvSpPr/>
          <p:nvPr/>
        </p:nvSpPr>
        <p:spPr>
          <a:xfrm>
            <a:off x="5496162" y="3675712"/>
            <a:ext cx="642942" cy="1428760"/>
          </a:xfrm>
          <a:prstGeom prst="rightArrow">
            <a:avLst>
              <a:gd name="adj1" fmla="val 59329"/>
              <a:gd name="adj2" fmla="val 50000"/>
            </a:avLst>
          </a:prstGeom>
          <a:solidFill>
            <a:schemeClr val="accent5"/>
          </a:solidFill>
        </p:spPr>
        <p:style>
          <a:lnRef idx="0">
            <a:schemeClr val="accent1">
              <a:shade val="90000"/>
              <a:hueOff val="0"/>
              <a:satOff val="0"/>
              <a:lumOff val="0"/>
              <a:alphaOff val="0"/>
            </a:schemeClr>
          </a:lnRef>
          <a:fillRef idx="3">
            <a:schemeClr val="accent1">
              <a:shade val="90000"/>
              <a:hueOff val="0"/>
              <a:satOff val="0"/>
              <a:lumOff val="0"/>
              <a:alphaOff val="0"/>
            </a:schemeClr>
          </a:fillRef>
          <a:effectRef idx="2">
            <a:schemeClr val="accent1">
              <a:shade val="90000"/>
              <a:hueOff val="0"/>
              <a:satOff val="0"/>
              <a:lumOff val="0"/>
              <a:alphaOff val="0"/>
            </a:schemeClr>
          </a:effectRef>
          <a:fontRef idx="minor">
            <a:schemeClr val="lt1"/>
          </a:fontRef>
        </p:style>
        <p:txBody>
          <a:bodyPr/>
          <a:lstStyle/>
          <a:p>
            <a:endParaRPr lang="zh-CN" altLang="en-US"/>
          </a:p>
        </p:txBody>
      </p:sp>
      <p:grpSp>
        <p:nvGrpSpPr>
          <p:cNvPr id="81" name="组合 8"/>
          <p:cNvGrpSpPr/>
          <p:nvPr/>
        </p:nvGrpSpPr>
        <p:grpSpPr>
          <a:xfrm>
            <a:off x="6518689" y="1993493"/>
            <a:ext cx="3968335" cy="3824598"/>
            <a:chOff x="2884553" y="0"/>
            <a:chExt cx="1793224" cy="2203199"/>
          </a:xfrm>
        </p:grpSpPr>
        <p:sp>
          <p:nvSpPr>
            <p:cNvPr id="82" name="圆角矩形 81"/>
            <p:cNvSpPr/>
            <p:nvPr/>
          </p:nvSpPr>
          <p:spPr>
            <a:xfrm>
              <a:off x="2884553" y="0"/>
              <a:ext cx="1793224" cy="2203199"/>
            </a:xfrm>
            <a:prstGeom prst="roundRect">
              <a:avLst>
                <a:gd name="adj" fmla="val 10000"/>
              </a:avLst>
            </a:prstGeom>
            <a:solidFill>
              <a:schemeClr val="accent2">
                <a:lumMod val="20000"/>
                <a:lumOff val="80000"/>
              </a:schemeClr>
            </a:solidFill>
          </p:spPr>
          <p:style>
            <a:lnRef idx="0">
              <a:schemeClr val="lt1">
                <a:hueOff val="0"/>
                <a:satOff val="0"/>
                <a:lumOff val="0"/>
                <a:alphaOff val="0"/>
              </a:schemeClr>
            </a:lnRef>
            <a:fillRef idx="3">
              <a:schemeClr val="accent1">
                <a:shade val="50000"/>
                <a:hueOff val="240958"/>
                <a:satOff val="-5040"/>
                <a:lumOff val="28042"/>
                <a:alphaOff val="0"/>
              </a:schemeClr>
            </a:fillRef>
            <a:effectRef idx="2">
              <a:schemeClr val="accent1">
                <a:shade val="50000"/>
                <a:hueOff val="240958"/>
                <a:satOff val="-5040"/>
                <a:lumOff val="28042"/>
                <a:alphaOff val="0"/>
              </a:schemeClr>
            </a:effectRef>
            <a:fontRef idx="minor">
              <a:schemeClr val="lt1"/>
            </a:fontRef>
          </p:style>
        </p:sp>
        <p:sp>
          <p:nvSpPr>
            <p:cNvPr id="83" name="圆角矩形 10"/>
            <p:cNvSpPr/>
            <p:nvPr/>
          </p:nvSpPr>
          <p:spPr>
            <a:xfrm>
              <a:off x="2884553" y="0"/>
              <a:ext cx="1793224" cy="407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53340" numCol="1" spcCol="1270" anchor="ctr" anchorCtr="0">
              <a:noAutofit/>
            </a:bodyPr>
            <a:lstStyle/>
            <a:p>
              <a:pPr algn="ctr" defTabSz="622300">
                <a:lnSpc>
                  <a:spcPct val="90000"/>
                </a:lnSpc>
                <a:spcBef>
                  <a:spcPct val="0"/>
                </a:spcBef>
                <a:spcAft>
                  <a:spcPct val="35000"/>
                </a:spcAft>
              </a:pPr>
              <a:r>
                <a:rPr lang="zh-CN" altLang="en-US" sz="1400" b="1" dirty="0">
                  <a:solidFill>
                    <a:schemeClr val="tx1"/>
                  </a:solidFill>
                  <a:latin typeface="微软雅黑" pitchFamily="34" charset="-122"/>
                  <a:ea typeface="微软雅黑" pitchFamily="34" charset="-122"/>
                </a:rPr>
                <a:t>行动建议</a:t>
              </a:r>
            </a:p>
          </p:txBody>
        </p:sp>
      </p:grpSp>
      <p:grpSp>
        <p:nvGrpSpPr>
          <p:cNvPr id="84" name="组合 83"/>
          <p:cNvGrpSpPr/>
          <p:nvPr/>
        </p:nvGrpSpPr>
        <p:grpSpPr>
          <a:xfrm>
            <a:off x="6518689" y="2641565"/>
            <a:ext cx="3968335" cy="3638390"/>
            <a:chOff x="3256807" y="552146"/>
            <a:chExt cx="1793224" cy="3480404"/>
          </a:xfrm>
        </p:grpSpPr>
        <p:sp>
          <p:nvSpPr>
            <p:cNvPr id="85" name="圆角矩形 84"/>
            <p:cNvSpPr/>
            <p:nvPr/>
          </p:nvSpPr>
          <p:spPr>
            <a:xfrm>
              <a:off x="3256807" y="552146"/>
              <a:ext cx="1793224" cy="3305505"/>
            </a:xfrm>
            <a:prstGeom prst="roundRect">
              <a:avLst>
                <a:gd name="adj" fmla="val 7845"/>
              </a:avLst>
            </a:prstGeom>
            <a:ln>
              <a:solidFill>
                <a:srgbClr val="D7D0DD"/>
              </a:solidFill>
            </a:ln>
          </p:spPr>
          <p:style>
            <a:lnRef idx="1">
              <a:schemeClr val="accent1">
                <a:shade val="50000"/>
                <a:hueOff val="240958"/>
                <a:satOff val="-5040"/>
                <a:lumOff val="2804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6" name="圆角矩形 12"/>
            <p:cNvSpPr/>
            <p:nvPr/>
          </p:nvSpPr>
          <p:spPr>
            <a:xfrm>
              <a:off x="3297456" y="832089"/>
              <a:ext cx="1688772" cy="32004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14300" lvl="1" indent="-114300" defTabSz="622300">
                <a:lnSpc>
                  <a:spcPts val="2000"/>
                </a:lnSpc>
                <a:spcAft>
                  <a:spcPct val="15000"/>
                </a:spcAft>
                <a:buChar char="••"/>
              </a:pPr>
              <a:r>
                <a:rPr lang="zh-CN" altLang="en-US" sz="1200" dirty="0">
                  <a:latin typeface="微软雅黑" pitchFamily="34" charset="-122"/>
                  <a:ea typeface="微软雅黑" pitchFamily="34" charset="-122"/>
                </a:rPr>
                <a:t>建议公司加强员工沟通，定期了解员工对于个人职业发展的需求，合理提供晋升机会，让员工感受到在公司有足够的发展空间而愿意留任。</a:t>
              </a:r>
            </a:p>
            <a:p>
              <a:pPr marL="114300" lvl="1" indent="-114300" defTabSz="622300">
                <a:lnSpc>
                  <a:spcPts val="2000"/>
                </a:lnSpc>
                <a:spcAft>
                  <a:spcPct val="15000"/>
                </a:spcAft>
                <a:buChar char="••"/>
              </a:pPr>
              <a:endParaRPr lang="zh-CN" altLang="en-US" sz="1200" dirty="0">
                <a:latin typeface="微软雅黑" pitchFamily="34" charset="-122"/>
                <a:ea typeface="微软雅黑" pitchFamily="34" charset="-122"/>
              </a:endParaRPr>
            </a:p>
            <a:p>
              <a:pPr marL="114300" lvl="1" indent="-114300" defTabSz="622300">
                <a:lnSpc>
                  <a:spcPts val="2000"/>
                </a:lnSpc>
                <a:spcAft>
                  <a:spcPct val="15000"/>
                </a:spcAft>
                <a:buChar char="••"/>
              </a:pPr>
              <a:r>
                <a:rPr lang="zh-CN" altLang="en-US" sz="1200" dirty="0">
                  <a:latin typeface="微软雅黑" pitchFamily="34" charset="-122"/>
                  <a:ea typeface="微软雅黑" pitchFamily="34" charset="-122"/>
                </a:rPr>
                <a:t>公司应进行职业发展通道设计，针对公司所处环境和发展目标，合理、清晰的设计员工发展体系，并尽可能透明化。</a:t>
              </a:r>
            </a:p>
            <a:p>
              <a:pPr marL="114300" lvl="1" indent="-114300" defTabSz="622300">
                <a:lnSpc>
                  <a:spcPts val="2000"/>
                </a:lnSpc>
                <a:spcAft>
                  <a:spcPct val="15000"/>
                </a:spcAft>
                <a:buChar char="••"/>
              </a:pPr>
              <a:endParaRPr lang="zh-CN" altLang="en-US" sz="1200" dirty="0">
                <a:latin typeface="微软雅黑" pitchFamily="34" charset="-122"/>
                <a:ea typeface="微软雅黑" pitchFamily="34" charset="-122"/>
              </a:endParaRPr>
            </a:p>
            <a:p>
              <a:pPr marL="114300" lvl="1" indent="-114300" defTabSz="622300">
                <a:lnSpc>
                  <a:spcPts val="2000"/>
                </a:lnSpc>
                <a:spcAft>
                  <a:spcPct val="15000"/>
                </a:spcAft>
                <a:buChar char="••"/>
              </a:pPr>
              <a:r>
                <a:rPr lang="zh-CN" altLang="en-US" sz="1200" dirty="0">
                  <a:latin typeface="微软雅黑" pitchFamily="34" charset="-122"/>
                  <a:ea typeface="微软雅黑" pitchFamily="34" charset="-122"/>
                </a:rPr>
                <a:t>加强相关培训，让员工了解自己在公司的职业发展路径，增强工作的匹配性和主观能动性。</a:t>
              </a:r>
            </a:p>
          </p:txBody>
        </p:sp>
      </p:grpSp>
      <p:grpSp>
        <p:nvGrpSpPr>
          <p:cNvPr id="87" name="组合 86"/>
          <p:cNvGrpSpPr/>
          <p:nvPr/>
        </p:nvGrpSpPr>
        <p:grpSpPr>
          <a:xfrm>
            <a:off x="1913737" y="2641565"/>
            <a:ext cx="3104768" cy="3783182"/>
            <a:chOff x="642910" y="1700808"/>
            <a:chExt cx="1996319" cy="4942285"/>
          </a:xfrm>
        </p:grpSpPr>
        <p:grpSp>
          <p:nvGrpSpPr>
            <p:cNvPr id="88" name="组合 6"/>
            <p:cNvGrpSpPr/>
            <p:nvPr/>
          </p:nvGrpSpPr>
          <p:grpSpPr>
            <a:xfrm>
              <a:off x="642910" y="1700808"/>
              <a:ext cx="1996319" cy="4514275"/>
              <a:chOff x="376198" y="552146"/>
              <a:chExt cx="1793224" cy="3305505"/>
            </a:xfrm>
          </p:grpSpPr>
          <p:sp>
            <p:nvSpPr>
              <p:cNvPr id="90" name="圆角矩形 89"/>
              <p:cNvSpPr/>
              <p:nvPr/>
            </p:nvSpPr>
            <p:spPr>
              <a:xfrm>
                <a:off x="376198" y="552146"/>
                <a:ext cx="1793224" cy="3305505"/>
              </a:xfrm>
              <a:prstGeom prst="roundRect">
                <a:avLst>
                  <a:gd name="adj" fmla="val 10000"/>
                </a:avLst>
              </a:prstGeom>
              <a:ln>
                <a:solidFill>
                  <a:schemeClr val="accent5"/>
                </a:solidFill>
              </a:ln>
            </p:spPr>
            <p:style>
              <a:lnRef idx="1">
                <a:schemeClr val="accent1">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171450" indent="-17145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sz="1200" dirty="0">
                  <a:latin typeface="微软雅黑" panose="020B0503020204020204" pitchFamily="34" charset="-122"/>
                  <a:ea typeface="微软雅黑" panose="020B0503020204020204" pitchFamily="34" charset="-122"/>
                </a:endParaRPr>
              </a:p>
            </p:txBody>
          </p:sp>
          <p:sp>
            <p:nvSpPr>
              <p:cNvPr id="91" name="圆角矩形 6"/>
              <p:cNvSpPr/>
              <p:nvPr/>
            </p:nvSpPr>
            <p:spPr>
              <a:xfrm>
                <a:off x="428720" y="604668"/>
                <a:ext cx="1688180" cy="32004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71450" lvl="1" indent="-171450" defTabSz="622300">
                  <a:lnSpc>
                    <a:spcPts val="2000"/>
                  </a:lnSpc>
                  <a:spcBef>
                    <a:spcPct val="0"/>
                  </a:spcBef>
                  <a:spcAft>
                    <a:spcPct val="15000"/>
                  </a:spcAft>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p:txBody>
          </p:sp>
        </p:grpSp>
        <p:sp>
          <p:nvSpPr>
            <p:cNvPr id="89" name="圆角矩形 12"/>
            <p:cNvSpPr/>
            <p:nvPr/>
          </p:nvSpPr>
          <p:spPr>
            <a:xfrm>
              <a:off x="698845" y="2358198"/>
              <a:ext cx="1866383" cy="4284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14300" lvl="1" indent="-114300" defTabSz="622300">
                <a:lnSpc>
                  <a:spcPts val="2000"/>
                </a:lnSpc>
                <a:spcAft>
                  <a:spcPct val="15000"/>
                </a:spcAft>
                <a:buFontTx/>
                <a:buChar char="••"/>
              </a:pPr>
              <a:r>
                <a:rPr lang="zh-CN" altLang="en-US" sz="1200" dirty="0">
                  <a:latin typeface="微软雅黑" pitchFamily="34" charset="-122"/>
                  <a:ea typeface="微软雅黑" pitchFamily="34" charset="-122"/>
                </a:rPr>
                <a:t>部分员工反映自己目前所在岗位的职业发展规划不够明确，职级设置还需更加细化。</a:t>
              </a:r>
              <a:endParaRPr lang="en-US" altLang="zh-CN" sz="1200" dirty="0">
                <a:latin typeface="微软雅黑" pitchFamily="34" charset="-122"/>
                <a:ea typeface="微软雅黑" pitchFamily="34" charset="-122"/>
              </a:endParaRPr>
            </a:p>
            <a:p>
              <a:pPr marL="114300" lvl="1" indent="-114300" defTabSz="622300">
                <a:lnSpc>
                  <a:spcPts val="2000"/>
                </a:lnSpc>
                <a:spcAft>
                  <a:spcPct val="15000"/>
                </a:spcAft>
                <a:buFontTx/>
                <a:buChar char="••"/>
              </a:pPr>
              <a:endParaRPr lang="en-US" altLang="zh-CN" sz="1200" dirty="0">
                <a:latin typeface="微软雅黑" pitchFamily="34" charset="-122"/>
                <a:ea typeface="微软雅黑" pitchFamily="34" charset="-122"/>
              </a:endParaRPr>
            </a:p>
            <a:p>
              <a:pPr marL="114300" lvl="1" indent="-114300" defTabSz="622300">
                <a:lnSpc>
                  <a:spcPts val="2000"/>
                </a:lnSpc>
                <a:spcAft>
                  <a:spcPct val="15000"/>
                </a:spcAft>
                <a:buFontTx/>
                <a:buChar char="••"/>
              </a:pPr>
              <a:endParaRPr lang="en-US" altLang="zh-CN" sz="1200" dirty="0">
                <a:latin typeface="微软雅黑" pitchFamily="34" charset="-122"/>
                <a:ea typeface="微软雅黑" pitchFamily="34" charset="-122"/>
              </a:endParaRPr>
            </a:p>
            <a:p>
              <a:pPr marL="114300" lvl="1" indent="-114300" defTabSz="622300">
                <a:lnSpc>
                  <a:spcPts val="2000"/>
                </a:lnSpc>
                <a:spcAft>
                  <a:spcPct val="15000"/>
                </a:spcAft>
                <a:buFontTx/>
                <a:buChar char="••"/>
              </a:pPr>
              <a:r>
                <a:rPr lang="zh-CN" altLang="en-US" sz="1200" dirty="0">
                  <a:latin typeface="微软雅黑" pitchFamily="34" charset="-122"/>
                  <a:ea typeface="微软雅黑" pitchFamily="34" charset="-122"/>
                </a:rPr>
                <a:t>部分员工认为目前公司的晋升空间不够充足，学习机会不是很多，希望得到更多提升以及晋升的机会。</a:t>
              </a:r>
              <a:endParaRPr lang="zh-CN" altLang="en-US" sz="1200"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002755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建议二：物质基础</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薪酬</a:t>
            </a:r>
            <a:endParaRPr lang="zh-CN" altLang="en-US" dirty="0"/>
          </a:p>
        </p:txBody>
      </p:sp>
      <p:sp>
        <p:nvSpPr>
          <p:cNvPr id="4" name="内容占位符 3"/>
          <p:cNvSpPr>
            <a:spLocks noGrp="1"/>
          </p:cNvSpPr>
          <p:nvPr>
            <p:ph idx="1"/>
          </p:nvPr>
        </p:nvSpPr>
        <p:spPr/>
        <p:txBody>
          <a:bodyPr/>
          <a:lstStyle/>
          <a:p>
            <a:r>
              <a:rPr lang="zh-CN" altLang="en-US" dirty="0"/>
              <a:t>适当调整薪酬政策，合理满足员工期望</a:t>
            </a:r>
            <a:endParaRPr kumimoji="1" lang="zh-CN" altLang="en-US" dirty="0">
              <a:latin typeface="Microsoft YaHei" charset="-122"/>
              <a:ea typeface="Microsoft YaHei" charset="-122"/>
              <a:cs typeface="Microsoft YaHei" charset="-122"/>
            </a:endParaRPr>
          </a:p>
          <a:p>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94</a:t>
            </a:fld>
            <a:endParaRPr lang="zh-CN" altLang="en-US" dirty="0"/>
          </a:p>
        </p:txBody>
      </p:sp>
      <p:grpSp>
        <p:nvGrpSpPr>
          <p:cNvPr id="77" name="组合 5"/>
          <p:cNvGrpSpPr/>
          <p:nvPr/>
        </p:nvGrpSpPr>
        <p:grpSpPr>
          <a:xfrm>
            <a:off x="1917679" y="1993492"/>
            <a:ext cx="3104769" cy="3110979"/>
            <a:chOff x="3943" y="0"/>
            <a:chExt cx="1793224" cy="2203199"/>
          </a:xfrm>
        </p:grpSpPr>
        <p:sp>
          <p:nvSpPr>
            <p:cNvPr id="78" name="圆角矩形 77"/>
            <p:cNvSpPr/>
            <p:nvPr/>
          </p:nvSpPr>
          <p:spPr>
            <a:xfrm>
              <a:off x="3943" y="0"/>
              <a:ext cx="1793224" cy="2203199"/>
            </a:xfrm>
            <a:prstGeom prst="roundRect">
              <a:avLst>
                <a:gd name="adj" fmla="val 10000"/>
              </a:avLst>
            </a:prstGeom>
            <a:solidFill>
              <a:schemeClr val="accent5">
                <a:lumMod val="40000"/>
                <a:lumOff val="60000"/>
              </a:schemeClr>
            </a:solidFill>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79" name="圆角矩形 4"/>
            <p:cNvSpPr/>
            <p:nvPr/>
          </p:nvSpPr>
          <p:spPr>
            <a:xfrm>
              <a:off x="3943" y="0"/>
              <a:ext cx="1793224" cy="4070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53340" numCol="1" spcCol="1270" anchor="ctr" anchorCtr="0">
              <a:noAutofit/>
            </a:bodyPr>
            <a:lstStyle/>
            <a:p>
              <a:pPr algn="ctr" defTabSz="622300">
                <a:lnSpc>
                  <a:spcPct val="90000"/>
                </a:lnSpc>
                <a:spcBef>
                  <a:spcPct val="0"/>
                </a:spcBef>
                <a:spcAft>
                  <a:spcPct val="35000"/>
                </a:spcAft>
              </a:pPr>
              <a:r>
                <a:rPr lang="zh-CN" altLang="en-US" sz="1400" b="1" dirty="0">
                  <a:solidFill>
                    <a:schemeClr val="tx1"/>
                  </a:solidFill>
                  <a:latin typeface="微软雅黑" pitchFamily="34" charset="-122"/>
                  <a:ea typeface="微软雅黑" pitchFamily="34" charset="-122"/>
                </a:rPr>
                <a:t>问题及原因</a:t>
              </a:r>
            </a:p>
          </p:txBody>
        </p:sp>
      </p:grpSp>
      <p:sp>
        <p:nvSpPr>
          <p:cNvPr id="80" name="右箭头 79"/>
          <p:cNvSpPr/>
          <p:nvPr/>
        </p:nvSpPr>
        <p:spPr>
          <a:xfrm>
            <a:off x="5496162" y="3675712"/>
            <a:ext cx="642942" cy="1428760"/>
          </a:xfrm>
          <a:prstGeom prst="rightArrow">
            <a:avLst>
              <a:gd name="adj1" fmla="val 59329"/>
              <a:gd name="adj2" fmla="val 50000"/>
            </a:avLst>
          </a:prstGeom>
          <a:solidFill>
            <a:schemeClr val="accent5"/>
          </a:solidFill>
        </p:spPr>
        <p:style>
          <a:lnRef idx="0">
            <a:schemeClr val="accent1">
              <a:shade val="90000"/>
              <a:hueOff val="0"/>
              <a:satOff val="0"/>
              <a:lumOff val="0"/>
              <a:alphaOff val="0"/>
            </a:schemeClr>
          </a:lnRef>
          <a:fillRef idx="3">
            <a:schemeClr val="accent1">
              <a:shade val="90000"/>
              <a:hueOff val="0"/>
              <a:satOff val="0"/>
              <a:lumOff val="0"/>
              <a:alphaOff val="0"/>
            </a:schemeClr>
          </a:fillRef>
          <a:effectRef idx="2">
            <a:schemeClr val="accent1">
              <a:shade val="90000"/>
              <a:hueOff val="0"/>
              <a:satOff val="0"/>
              <a:lumOff val="0"/>
              <a:alphaOff val="0"/>
            </a:schemeClr>
          </a:effectRef>
          <a:fontRef idx="minor">
            <a:schemeClr val="lt1"/>
          </a:fontRef>
        </p:style>
        <p:txBody>
          <a:bodyPr/>
          <a:lstStyle/>
          <a:p>
            <a:endParaRPr lang="zh-CN" altLang="en-US"/>
          </a:p>
        </p:txBody>
      </p:sp>
      <p:grpSp>
        <p:nvGrpSpPr>
          <p:cNvPr id="81" name="组合 8"/>
          <p:cNvGrpSpPr/>
          <p:nvPr/>
        </p:nvGrpSpPr>
        <p:grpSpPr>
          <a:xfrm>
            <a:off x="6518689" y="1993493"/>
            <a:ext cx="3968335" cy="3824598"/>
            <a:chOff x="2884553" y="0"/>
            <a:chExt cx="1793224" cy="2203199"/>
          </a:xfrm>
        </p:grpSpPr>
        <p:sp>
          <p:nvSpPr>
            <p:cNvPr id="82" name="圆角矩形 81"/>
            <p:cNvSpPr/>
            <p:nvPr/>
          </p:nvSpPr>
          <p:spPr>
            <a:xfrm>
              <a:off x="2884553" y="0"/>
              <a:ext cx="1793224" cy="2203199"/>
            </a:xfrm>
            <a:prstGeom prst="roundRect">
              <a:avLst>
                <a:gd name="adj" fmla="val 10000"/>
              </a:avLst>
            </a:prstGeom>
            <a:solidFill>
              <a:schemeClr val="accent2">
                <a:lumMod val="20000"/>
                <a:lumOff val="80000"/>
              </a:schemeClr>
            </a:solidFill>
          </p:spPr>
          <p:style>
            <a:lnRef idx="0">
              <a:schemeClr val="lt1">
                <a:hueOff val="0"/>
                <a:satOff val="0"/>
                <a:lumOff val="0"/>
                <a:alphaOff val="0"/>
              </a:schemeClr>
            </a:lnRef>
            <a:fillRef idx="3">
              <a:schemeClr val="accent1">
                <a:shade val="50000"/>
                <a:hueOff val="240958"/>
                <a:satOff val="-5040"/>
                <a:lumOff val="28042"/>
                <a:alphaOff val="0"/>
              </a:schemeClr>
            </a:fillRef>
            <a:effectRef idx="2">
              <a:schemeClr val="accent1">
                <a:shade val="50000"/>
                <a:hueOff val="240958"/>
                <a:satOff val="-5040"/>
                <a:lumOff val="28042"/>
                <a:alphaOff val="0"/>
              </a:schemeClr>
            </a:effectRef>
            <a:fontRef idx="minor">
              <a:schemeClr val="lt1"/>
            </a:fontRef>
          </p:style>
        </p:sp>
        <p:sp>
          <p:nvSpPr>
            <p:cNvPr id="83" name="圆角矩形 10"/>
            <p:cNvSpPr/>
            <p:nvPr/>
          </p:nvSpPr>
          <p:spPr>
            <a:xfrm>
              <a:off x="2884553" y="0"/>
              <a:ext cx="1793224" cy="4070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53340" numCol="1" spcCol="1270" anchor="ctr" anchorCtr="0">
              <a:noAutofit/>
            </a:bodyPr>
            <a:lstStyle/>
            <a:p>
              <a:pPr algn="ctr" defTabSz="622300">
                <a:lnSpc>
                  <a:spcPct val="90000"/>
                </a:lnSpc>
                <a:spcBef>
                  <a:spcPct val="0"/>
                </a:spcBef>
                <a:spcAft>
                  <a:spcPct val="35000"/>
                </a:spcAft>
              </a:pPr>
              <a:r>
                <a:rPr lang="zh-CN" altLang="en-US" sz="1400" b="1" dirty="0">
                  <a:solidFill>
                    <a:schemeClr val="tx1"/>
                  </a:solidFill>
                  <a:latin typeface="微软雅黑" pitchFamily="34" charset="-122"/>
                  <a:ea typeface="微软雅黑" pitchFamily="34" charset="-122"/>
                </a:rPr>
                <a:t>行动建议</a:t>
              </a:r>
            </a:p>
          </p:txBody>
        </p:sp>
      </p:grpSp>
      <p:grpSp>
        <p:nvGrpSpPr>
          <p:cNvPr id="84" name="组合 83"/>
          <p:cNvGrpSpPr/>
          <p:nvPr/>
        </p:nvGrpSpPr>
        <p:grpSpPr>
          <a:xfrm>
            <a:off x="6518689" y="2641565"/>
            <a:ext cx="3968335" cy="3638390"/>
            <a:chOff x="3256807" y="552146"/>
            <a:chExt cx="1793224" cy="3480404"/>
          </a:xfrm>
        </p:grpSpPr>
        <p:sp>
          <p:nvSpPr>
            <p:cNvPr id="85" name="圆角矩形 84"/>
            <p:cNvSpPr/>
            <p:nvPr/>
          </p:nvSpPr>
          <p:spPr>
            <a:xfrm>
              <a:off x="3256807" y="552146"/>
              <a:ext cx="1793224" cy="3305505"/>
            </a:xfrm>
            <a:prstGeom prst="roundRect">
              <a:avLst>
                <a:gd name="adj" fmla="val 7845"/>
              </a:avLst>
            </a:prstGeom>
            <a:ln>
              <a:solidFill>
                <a:srgbClr val="D7D0DD"/>
              </a:solidFill>
            </a:ln>
          </p:spPr>
          <p:style>
            <a:lnRef idx="1">
              <a:schemeClr val="accent1">
                <a:shade val="50000"/>
                <a:hueOff val="240958"/>
                <a:satOff val="-5040"/>
                <a:lumOff val="2804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6" name="圆角矩形 12"/>
            <p:cNvSpPr/>
            <p:nvPr/>
          </p:nvSpPr>
          <p:spPr>
            <a:xfrm>
              <a:off x="3297456" y="832089"/>
              <a:ext cx="1688772" cy="32004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14300" lvl="1" indent="-114300" defTabSz="622300">
                <a:lnSpc>
                  <a:spcPct val="125000"/>
                </a:lnSpc>
                <a:spcAft>
                  <a:spcPct val="15000"/>
                </a:spcAft>
                <a:buChar char="••"/>
              </a:pPr>
              <a:r>
                <a:rPr lang="zh-CN" altLang="en-US" sz="1200" dirty="0">
                  <a:latin typeface="微软雅黑" pitchFamily="34" charset="-122"/>
                  <a:ea typeface="微软雅黑" pitchFamily="34" charset="-122"/>
                </a:rPr>
                <a:t>建议公司强化内部沟通，派专人充分了解员工对个人薪酬的想法，尽量避免不公平不合理的现象发生，建立高效、和谐、愉快的工作环境和人际关系，从而提高员工工作效率。</a:t>
              </a:r>
            </a:p>
            <a:p>
              <a:pPr marL="114300" lvl="1" indent="-114300" defTabSz="622300">
                <a:lnSpc>
                  <a:spcPct val="125000"/>
                </a:lnSpc>
                <a:spcAft>
                  <a:spcPct val="15000"/>
                </a:spcAft>
                <a:buChar char="••"/>
              </a:pPr>
              <a:endParaRPr lang="zh-CN" altLang="en-US" sz="1200" dirty="0">
                <a:latin typeface="微软雅黑" pitchFamily="34" charset="-122"/>
                <a:ea typeface="微软雅黑" pitchFamily="34" charset="-122"/>
              </a:endParaRPr>
            </a:p>
            <a:p>
              <a:pPr marL="114300" lvl="1" indent="-114300" defTabSz="622300">
                <a:lnSpc>
                  <a:spcPct val="125000"/>
                </a:lnSpc>
                <a:spcAft>
                  <a:spcPct val="15000"/>
                </a:spcAft>
                <a:buChar char="••"/>
              </a:pPr>
              <a:r>
                <a:rPr lang="zh-CN" altLang="en-US" sz="1200" dirty="0">
                  <a:latin typeface="微软雅黑" pitchFamily="34" charset="-122"/>
                  <a:ea typeface="微软雅黑" pitchFamily="34" charset="-122"/>
                </a:rPr>
                <a:t>加强绩效考核，以量化的方式准确描述员工的工作技能水平和业绩水平，进而进行报酬上的相应体现。同时可以考虑中长期激励，如股权激励方案。</a:t>
              </a:r>
            </a:p>
            <a:p>
              <a:pPr marL="114300" lvl="1" indent="-114300" defTabSz="622300">
                <a:lnSpc>
                  <a:spcPct val="125000"/>
                </a:lnSpc>
                <a:spcAft>
                  <a:spcPct val="15000"/>
                </a:spcAft>
                <a:buChar char="••"/>
              </a:pPr>
              <a:endParaRPr lang="zh-CN" altLang="en-US" sz="1200" dirty="0">
                <a:latin typeface="微软雅黑" pitchFamily="34" charset="-122"/>
                <a:ea typeface="微软雅黑" pitchFamily="34" charset="-122"/>
              </a:endParaRPr>
            </a:p>
            <a:p>
              <a:pPr marL="114300" lvl="1" indent="-114300" defTabSz="622300">
                <a:lnSpc>
                  <a:spcPct val="125000"/>
                </a:lnSpc>
                <a:spcAft>
                  <a:spcPct val="15000"/>
                </a:spcAft>
                <a:buChar char="••"/>
              </a:pPr>
              <a:r>
                <a:rPr lang="zh-CN" altLang="en-US" sz="1200" dirty="0">
                  <a:latin typeface="微软雅黑" pitchFamily="34" charset="-122"/>
                  <a:ea typeface="微软雅黑" pitchFamily="34" charset="-122"/>
                </a:rPr>
                <a:t>开展薪酬调研，了解薪酬市场信息，并尽可能地向员工公开，降低员工对薪酬福利的不合理期望。</a:t>
              </a:r>
            </a:p>
          </p:txBody>
        </p:sp>
      </p:grpSp>
      <p:grpSp>
        <p:nvGrpSpPr>
          <p:cNvPr id="87" name="组合 86"/>
          <p:cNvGrpSpPr/>
          <p:nvPr/>
        </p:nvGrpSpPr>
        <p:grpSpPr>
          <a:xfrm>
            <a:off x="1913737" y="2641565"/>
            <a:ext cx="3104768" cy="3783182"/>
            <a:chOff x="642910" y="1700808"/>
            <a:chExt cx="1996319" cy="4942285"/>
          </a:xfrm>
        </p:grpSpPr>
        <p:grpSp>
          <p:nvGrpSpPr>
            <p:cNvPr id="88" name="组合 6"/>
            <p:cNvGrpSpPr/>
            <p:nvPr/>
          </p:nvGrpSpPr>
          <p:grpSpPr>
            <a:xfrm>
              <a:off x="642910" y="1700808"/>
              <a:ext cx="1996319" cy="4514275"/>
              <a:chOff x="376198" y="552146"/>
              <a:chExt cx="1793224" cy="3305505"/>
            </a:xfrm>
          </p:grpSpPr>
          <p:sp>
            <p:nvSpPr>
              <p:cNvPr id="90" name="圆角矩形 89"/>
              <p:cNvSpPr/>
              <p:nvPr/>
            </p:nvSpPr>
            <p:spPr>
              <a:xfrm>
                <a:off x="376198" y="552146"/>
                <a:ext cx="1793224" cy="3305505"/>
              </a:xfrm>
              <a:prstGeom prst="roundRect">
                <a:avLst>
                  <a:gd name="adj" fmla="val 10000"/>
                </a:avLst>
              </a:prstGeom>
              <a:ln>
                <a:solidFill>
                  <a:schemeClr val="accent5"/>
                </a:solidFill>
              </a:ln>
            </p:spPr>
            <p:style>
              <a:lnRef idx="1">
                <a:schemeClr val="accent1">
                  <a:shade val="5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171450" indent="-171450">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zh-CN" altLang="en-US" sz="1200" dirty="0">
                  <a:latin typeface="微软雅黑" panose="020B0503020204020204" pitchFamily="34" charset="-122"/>
                  <a:ea typeface="微软雅黑" panose="020B0503020204020204" pitchFamily="34" charset="-122"/>
                </a:endParaRPr>
              </a:p>
            </p:txBody>
          </p:sp>
          <p:sp>
            <p:nvSpPr>
              <p:cNvPr id="91" name="圆角矩形 6"/>
              <p:cNvSpPr/>
              <p:nvPr/>
            </p:nvSpPr>
            <p:spPr>
              <a:xfrm>
                <a:off x="428720" y="604668"/>
                <a:ext cx="1688180" cy="32004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71450" lvl="1" indent="-171450" defTabSz="622300">
                  <a:lnSpc>
                    <a:spcPts val="2000"/>
                  </a:lnSpc>
                  <a:spcBef>
                    <a:spcPct val="0"/>
                  </a:spcBef>
                  <a:spcAft>
                    <a:spcPct val="15000"/>
                  </a:spcAft>
                  <a:buFont typeface="Arial" panose="020B0604020202020204" pitchFamily="34" charset="0"/>
                  <a:buChar char="•"/>
                </a:pPr>
                <a:endParaRPr lang="en-US" altLang="zh-CN" sz="1200" dirty="0">
                  <a:latin typeface="微软雅黑" panose="020B0503020204020204" pitchFamily="34" charset="-122"/>
                  <a:ea typeface="微软雅黑" panose="020B0503020204020204" pitchFamily="34" charset="-122"/>
                </a:endParaRPr>
              </a:p>
            </p:txBody>
          </p:sp>
        </p:grpSp>
        <p:sp>
          <p:nvSpPr>
            <p:cNvPr id="89" name="圆角矩形 12"/>
            <p:cNvSpPr/>
            <p:nvPr/>
          </p:nvSpPr>
          <p:spPr>
            <a:xfrm>
              <a:off x="698845" y="2358198"/>
              <a:ext cx="1866383" cy="428489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14300" lvl="1" indent="-114300" defTabSz="622300">
                <a:lnSpc>
                  <a:spcPts val="2000"/>
                </a:lnSpc>
                <a:spcAft>
                  <a:spcPct val="15000"/>
                </a:spcAft>
                <a:buFontTx/>
                <a:buChar char="••"/>
              </a:pPr>
              <a:r>
                <a:rPr lang="zh-CN" altLang="en-US" sz="1200" dirty="0">
                  <a:latin typeface="微软雅黑" pitchFamily="34" charset="-122"/>
                  <a:ea typeface="微软雅黑" pitchFamily="34" charset="-122"/>
                </a:rPr>
                <a:t>部分员工提出对福利的不满，认为目前福利制度不能满足员工需求，不能起到激励员工努力工作的效果。</a:t>
              </a:r>
              <a:endParaRPr lang="en-US" altLang="zh-CN" sz="1200" dirty="0">
                <a:latin typeface="微软雅黑" pitchFamily="34" charset="-122"/>
                <a:ea typeface="微软雅黑" pitchFamily="34" charset="-122"/>
              </a:endParaRPr>
            </a:p>
            <a:p>
              <a:pPr marL="114300" lvl="1" indent="-114300" defTabSz="622300">
                <a:lnSpc>
                  <a:spcPts val="2000"/>
                </a:lnSpc>
                <a:spcAft>
                  <a:spcPct val="15000"/>
                </a:spcAft>
                <a:buFontTx/>
                <a:buChar char="••"/>
              </a:pPr>
              <a:endParaRPr lang="en-US" altLang="zh-CN" sz="1200" dirty="0">
                <a:latin typeface="微软雅黑" pitchFamily="34" charset="-122"/>
                <a:ea typeface="微软雅黑" pitchFamily="34" charset="-122"/>
              </a:endParaRPr>
            </a:p>
            <a:p>
              <a:pPr marL="114300" lvl="1" indent="-114300" defTabSz="622300">
                <a:lnSpc>
                  <a:spcPts val="2000"/>
                </a:lnSpc>
                <a:spcAft>
                  <a:spcPct val="15000"/>
                </a:spcAft>
                <a:buFontTx/>
                <a:buChar char="••"/>
              </a:pPr>
              <a:endParaRPr lang="en-US" altLang="zh-CN" sz="1200" dirty="0">
                <a:latin typeface="微软雅黑" pitchFamily="34" charset="-122"/>
                <a:ea typeface="微软雅黑" pitchFamily="34" charset="-122"/>
              </a:endParaRPr>
            </a:p>
            <a:p>
              <a:pPr marL="85725" lvl="1" indent="-85725" defTabSz="466725">
                <a:lnSpc>
                  <a:spcPct val="125000"/>
                </a:lnSpc>
                <a:spcAft>
                  <a:spcPct val="15000"/>
                </a:spcAft>
                <a:buChar char="••"/>
              </a:pPr>
              <a:r>
                <a:rPr lang="zh-CN" altLang="en-US" sz="1200" dirty="0">
                  <a:latin typeface="微软雅黑" pitchFamily="34" charset="-122"/>
                  <a:ea typeface="微软雅黑" pitchFamily="34" charset="-122"/>
                </a:rPr>
                <a:t>部分员工不了解自己的岗位和层级的薪酬福利制定和调整制度，认为与其他岗位和层级员工相比不公平。</a:t>
              </a:r>
              <a:endParaRPr lang="en-US" altLang="zh-CN" sz="1200" dirty="0">
                <a:latin typeface="微软雅黑" pitchFamily="34" charset="-122"/>
                <a:ea typeface="微软雅黑" pitchFamily="34" charset="-122"/>
              </a:endParaRPr>
            </a:p>
          </p:txBody>
        </p:sp>
      </p:grpSp>
    </p:spTree>
    <p:extLst>
      <p:ext uri="{BB962C8B-B14F-4D97-AF65-F5344CB8AC3E}">
        <p14:creationId xmlns:p14="http://schemas.microsoft.com/office/powerpoint/2010/main" val="7016567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05</a:t>
            </a:r>
            <a:endParaRPr lang="zh-CN" altLang="en-US" dirty="0"/>
          </a:p>
        </p:txBody>
      </p:sp>
      <p:sp>
        <p:nvSpPr>
          <p:cNvPr id="5" name="文本占位符 4"/>
          <p:cNvSpPr>
            <a:spLocks noGrp="1"/>
          </p:cNvSpPr>
          <p:nvPr>
            <p:ph type="body" idx="1"/>
          </p:nvPr>
        </p:nvSpPr>
        <p:spPr/>
        <p:txBody>
          <a:bodyPr/>
          <a:lstStyle/>
          <a:p>
            <a:r>
              <a:rPr lang="zh-CN" altLang="en-US" dirty="0"/>
              <a:t>附录</a:t>
            </a:r>
          </a:p>
        </p:txBody>
      </p:sp>
      <p:sp>
        <p:nvSpPr>
          <p:cNvPr id="6" name="文本占位符 5"/>
          <p:cNvSpPr>
            <a:spLocks noGrp="1"/>
          </p:cNvSpPr>
          <p:nvPr>
            <p:ph type="body" idx="13"/>
          </p:nvPr>
        </p:nvSpPr>
        <p:spPr/>
        <p:txBody>
          <a:bodyPr/>
          <a:lstStyle/>
          <a:p>
            <a:r>
              <a:rPr lang="zh-CN" altLang="en-US" dirty="0"/>
              <a:t>敬业度得分明细</a:t>
            </a:r>
            <a:endParaRPr lang="ko-KR" altLang="en-US" dirty="0"/>
          </a:p>
        </p:txBody>
      </p:sp>
      <p:sp>
        <p:nvSpPr>
          <p:cNvPr id="8" name="文本占位符 7"/>
          <p:cNvSpPr>
            <a:spLocks noGrp="1"/>
          </p:cNvSpPr>
          <p:nvPr>
            <p:ph type="body" idx="15"/>
          </p:nvPr>
        </p:nvSpPr>
        <p:spPr/>
        <p:txBody>
          <a:bodyPr/>
          <a:lstStyle/>
          <a:p>
            <a:r>
              <a:rPr lang="zh-CN" altLang="en-US" dirty="0"/>
              <a:t>满意度得分明细</a:t>
            </a:r>
            <a:endParaRPr lang="ko-KR" altLang="en-US" dirty="0"/>
          </a:p>
        </p:txBody>
      </p:sp>
      <p:sp>
        <p:nvSpPr>
          <p:cNvPr id="2" name="文本占位符 1"/>
          <p:cNvSpPr>
            <a:spLocks noGrp="1"/>
          </p:cNvSpPr>
          <p:nvPr>
            <p:ph type="body" idx="16"/>
          </p:nvPr>
        </p:nvSpPr>
        <p:spPr/>
        <p:txBody>
          <a:bodyPr/>
          <a:lstStyle/>
          <a:p>
            <a:r>
              <a:rPr lang="zh-CN" altLang="en-US" dirty="0"/>
              <a:t>感知度得分明细</a:t>
            </a:r>
          </a:p>
        </p:txBody>
      </p:sp>
    </p:spTree>
    <p:extLst>
      <p:ext uri="{BB962C8B-B14F-4D97-AF65-F5344CB8AC3E}">
        <p14:creationId xmlns:p14="http://schemas.microsoft.com/office/powerpoint/2010/main" val="1102619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17300" dirty="0"/>
              <a:t>5.1</a:t>
            </a:r>
            <a:endParaRPr lang="zh-CN" altLang="en-US" sz="17300" dirty="0"/>
          </a:p>
        </p:txBody>
      </p:sp>
      <p:sp>
        <p:nvSpPr>
          <p:cNvPr id="5" name="文本占位符 4"/>
          <p:cNvSpPr>
            <a:spLocks noGrp="1"/>
          </p:cNvSpPr>
          <p:nvPr>
            <p:ph type="body" idx="1"/>
          </p:nvPr>
        </p:nvSpPr>
        <p:spPr/>
        <p:txBody>
          <a:bodyPr/>
          <a:lstStyle/>
          <a:p>
            <a:r>
              <a:rPr lang="zh-CN" altLang="en-US" dirty="0"/>
              <a:t>满意度得分明细</a:t>
            </a:r>
            <a:endParaRPr lang="ko-KR" altLang="en-US" dirty="0"/>
          </a:p>
        </p:txBody>
      </p:sp>
      <p:sp>
        <p:nvSpPr>
          <p:cNvPr id="2" name="文本占位符 1"/>
          <p:cNvSpPr>
            <a:spLocks noGrp="1"/>
          </p:cNvSpPr>
          <p:nvPr>
            <p:ph type="body" idx="13"/>
          </p:nvPr>
        </p:nvSpPr>
        <p:spPr/>
        <p:txBody>
          <a:bodyPr/>
          <a:lstStyle/>
          <a:p>
            <a:r>
              <a:rPr lang="zh-CN" altLang="en-US" dirty="0"/>
              <a:t>有效沟通</a:t>
            </a:r>
          </a:p>
        </p:txBody>
      </p:sp>
      <p:sp>
        <p:nvSpPr>
          <p:cNvPr id="3" name="文本占位符 2"/>
          <p:cNvSpPr>
            <a:spLocks noGrp="1"/>
          </p:cNvSpPr>
          <p:nvPr>
            <p:ph type="body" idx="14"/>
          </p:nvPr>
        </p:nvSpPr>
        <p:spPr/>
        <p:txBody>
          <a:bodyPr/>
          <a:lstStyle/>
          <a:p>
            <a:r>
              <a:rPr lang="zh-CN" altLang="en-US" dirty="0"/>
              <a:t>温度与情感关怀</a:t>
            </a:r>
          </a:p>
        </p:txBody>
      </p:sp>
      <p:sp>
        <p:nvSpPr>
          <p:cNvPr id="6" name="文本占位符 5"/>
          <p:cNvSpPr>
            <a:spLocks noGrp="1"/>
          </p:cNvSpPr>
          <p:nvPr>
            <p:ph type="body" idx="15"/>
          </p:nvPr>
        </p:nvSpPr>
        <p:spPr/>
        <p:txBody>
          <a:bodyPr/>
          <a:lstStyle/>
          <a:p>
            <a:r>
              <a:rPr lang="zh-CN" altLang="en-US" dirty="0"/>
              <a:t>成长机会</a:t>
            </a:r>
          </a:p>
        </p:txBody>
      </p:sp>
      <p:sp>
        <p:nvSpPr>
          <p:cNvPr id="7" name="文本占位符 6"/>
          <p:cNvSpPr>
            <a:spLocks noGrp="1"/>
          </p:cNvSpPr>
          <p:nvPr>
            <p:ph type="body" idx="16"/>
          </p:nvPr>
        </p:nvSpPr>
        <p:spPr/>
        <p:txBody>
          <a:bodyPr/>
          <a:lstStyle/>
          <a:p>
            <a:r>
              <a:rPr lang="zh-CN" altLang="en-US" dirty="0"/>
              <a:t>目标感与使命感</a:t>
            </a:r>
          </a:p>
        </p:txBody>
      </p:sp>
      <p:sp>
        <p:nvSpPr>
          <p:cNvPr id="8" name="文本占位符 2"/>
          <p:cNvSpPr txBox="1">
            <a:spLocks/>
          </p:cNvSpPr>
          <p:nvPr/>
        </p:nvSpPr>
        <p:spPr>
          <a:xfrm>
            <a:off x="5397716" y="4377470"/>
            <a:ext cx="2183450" cy="285815"/>
          </a:xfrm>
          <a:prstGeom prst="rect">
            <a:avLst/>
          </a:prstGeom>
        </p:spPr>
        <p:txBody>
          <a:bodyPr vert="horz" lIns="91440" tIns="45720" rIns="91440" bIns="45720" rtlCol="0">
            <a:noAutofit/>
          </a:bodyPr>
          <a:lstStyle>
            <a:lvl1pPr marL="171450" indent="-171450" algn="l" defTabSz="914400" rtl="0" eaLnBrk="1" latinLnBrk="0" hangingPunct="1">
              <a:lnSpc>
                <a:spcPct val="90000"/>
              </a:lnSpc>
              <a:spcBef>
                <a:spcPts val="1000"/>
              </a:spcBef>
              <a:buFont typeface="Wingdings" panose="05000000000000000000" pitchFamily="2" charset="2"/>
              <a:buChar char="u"/>
              <a:defRPr sz="1600" b="1" kern="1200">
                <a:solidFill>
                  <a:schemeClr val="bg1"/>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zh-CN" altLang="en-US" dirty="0"/>
              <a:t>物质基础</a:t>
            </a:r>
          </a:p>
          <a:p>
            <a:endParaRPr lang="zh-CN" altLang="en-US" dirty="0"/>
          </a:p>
        </p:txBody>
      </p:sp>
    </p:spTree>
    <p:extLst>
      <p:ext uri="{BB962C8B-B14F-4D97-AF65-F5344CB8AC3E}">
        <p14:creationId xmlns:p14="http://schemas.microsoft.com/office/powerpoint/2010/main" val="4774311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成长机会满意度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97</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2392696068"/>
              </p:ext>
            </p:extLst>
          </p:nvPr>
        </p:nvGraphicFramePr>
        <p:xfrm>
          <a:off x="751669" y="1270801"/>
          <a:ext cx="10720927" cy="5182386"/>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66576">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7158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在公司，优秀的员工能够得到发展机会。</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78.00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公司为我所在的岗位设有明确的职业发展规划。</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76.28 </a:t>
                      </a:r>
                    </a:p>
                  </a:txBody>
                  <a:tcPr marL="7620" marR="7620" marT="7620" marB="0" anchor="ctr"/>
                </a:tc>
                <a:extLst>
                  <a:ext uri="{0D108BD9-81ED-4DB2-BD59-A6C34878D82A}">
                    <a16:rowId xmlns:a16="http://schemas.microsoft.com/office/drawing/2014/main" val="4186855498"/>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公司可以根据我的现状及时调整我的职业发展通道。</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发展机会</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76.10 </a:t>
                      </a:r>
                    </a:p>
                  </a:txBody>
                  <a:tcPr marL="7620" marR="7620" marT="7620" marB="0" anchor="ctr"/>
                </a:tc>
                <a:extLst>
                  <a:ext uri="{0D108BD9-81ED-4DB2-BD59-A6C34878D82A}">
                    <a16:rowId xmlns:a16="http://schemas.microsoft.com/office/drawing/2014/main" val="1002571903"/>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直接上级在工作中给予了我必要的支持，提升我的工作能力。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81.38 </a:t>
                      </a:r>
                    </a:p>
                  </a:txBody>
                  <a:tcPr marL="7620" marR="7620" marT="7620" marB="0" anchor="ctr"/>
                </a:tc>
                <a:extLst>
                  <a:ext uri="{0D108BD9-81ED-4DB2-BD59-A6C34878D82A}">
                    <a16:rowId xmlns:a16="http://schemas.microsoft.com/office/drawing/2014/main" val="2240180518"/>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公司提供的培训可以提高我的工作能力。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80.69 </a:t>
                      </a:r>
                    </a:p>
                  </a:txBody>
                  <a:tcPr marL="7620" marR="7620" marT="7620" marB="0" anchor="ctr"/>
                </a:tc>
                <a:extLst>
                  <a:ext uri="{0D108BD9-81ED-4DB2-BD59-A6C34878D82A}">
                    <a16:rowId xmlns:a16="http://schemas.microsoft.com/office/drawing/2014/main" val="10002"/>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公司鼓励我除了完成本职工作之外，再投入一定的时间来自我提升。</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78.74 </a:t>
                      </a:r>
                    </a:p>
                  </a:txBody>
                  <a:tcPr marL="7620" marR="7620" marT="7620" marB="0" anchor="ctr"/>
                </a:tc>
                <a:extLst>
                  <a:ext uri="{0D108BD9-81ED-4DB2-BD59-A6C34878D82A}">
                    <a16:rowId xmlns:a16="http://schemas.microsoft.com/office/drawing/2014/main" val="10003"/>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公司能够针对不同员工设计不同类型的培训。</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78.22 </a:t>
                      </a:r>
                    </a:p>
                  </a:txBody>
                  <a:tcPr marL="7620" marR="7620" marT="7620" marB="0" anchor="ctr"/>
                </a:tc>
                <a:extLst>
                  <a:ext uri="{0D108BD9-81ED-4DB2-BD59-A6C34878D82A}">
                    <a16:rowId xmlns:a16="http://schemas.microsoft.com/office/drawing/2014/main" val="10004"/>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除了工作相关的技能、知识外，公司会组织对个人成长有帮助的其他内容的培训。</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培训</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77.87 </a:t>
                      </a:r>
                    </a:p>
                  </a:txBody>
                  <a:tcPr marL="7620" marR="7620" marT="7620" marB="0" anchor="ctr"/>
                </a:tc>
                <a:extLst>
                  <a:ext uri="{0D108BD9-81ED-4DB2-BD59-A6C34878D82A}">
                    <a16:rowId xmlns:a16="http://schemas.microsoft.com/office/drawing/2014/main" val="1119400936"/>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为了完成工作，我需要不断提高自己的知识和技能水平。</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85.09 </a:t>
                      </a:r>
                    </a:p>
                  </a:txBody>
                  <a:tcPr marL="7620" marR="7620" marT="7620" marB="0" anchor="ctr"/>
                </a:tc>
                <a:extLst>
                  <a:ext uri="{0D108BD9-81ED-4DB2-BD59-A6C34878D82A}">
                    <a16:rowId xmlns:a16="http://schemas.microsoft.com/office/drawing/2014/main" val="1106378639"/>
                  </a:ext>
                </a:extLst>
              </a:tr>
              <a:tr h="47158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目前我所从事的工作具有挑战性。</a:t>
                      </a:r>
                    </a:p>
                  </a:txBody>
                  <a:tcPr marL="7620" marR="7620" marT="7620" marB="0" anchor="ctr">
                    <a:lnB w="12700" cap="flat" cmpd="sng" algn="ctr">
                      <a:solidFill>
                        <a:schemeClr val="accent5"/>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成长机会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挑战性</a:t>
                      </a:r>
                    </a:p>
                  </a:txBody>
                  <a:tcPr marL="7620" marR="7620" marT="7620" marB="0" anchor="ctr">
                    <a:lnB w="12700" cap="flat" cmpd="sng" algn="ctr">
                      <a:solidFill>
                        <a:schemeClr val="accent5"/>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78.94 </a:t>
                      </a:r>
                    </a:p>
                  </a:txBody>
                  <a:tcPr marL="7620" marR="7620" marT="7620" marB="0" anchor="ctr">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581858984"/>
                  </a:ext>
                </a:extLst>
              </a:tr>
            </a:tbl>
          </a:graphicData>
        </a:graphic>
      </p:graphicFrame>
    </p:spTree>
    <p:extLst>
      <p:ext uri="{BB962C8B-B14F-4D97-AF65-F5344CB8AC3E}">
        <p14:creationId xmlns:p14="http://schemas.microsoft.com/office/powerpoint/2010/main" val="11866179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有效沟通满意度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98</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2824388243"/>
              </p:ext>
            </p:extLst>
          </p:nvPr>
        </p:nvGraphicFramePr>
        <p:xfrm>
          <a:off x="751669" y="1270800"/>
          <a:ext cx="10720927" cy="5182389"/>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510879">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67151">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直接上级注意言行一致，且有责任感。</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81.42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我在工作中遇到疑问时，直接上级能够及时给予回应解答。</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81.26 </a:t>
                      </a:r>
                    </a:p>
                  </a:txBody>
                  <a:tcPr marL="7620" marR="7620" marT="7620" marB="0" anchor="ctr"/>
                </a:tc>
                <a:extLst>
                  <a:ext uri="{0D108BD9-81ED-4DB2-BD59-A6C34878D82A}">
                    <a16:rowId xmlns:a16="http://schemas.microsoft.com/office/drawing/2014/main" val="4164580020"/>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直接上级的沟通方式使我感到很舒适。</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79.79 </a:t>
                      </a:r>
                    </a:p>
                  </a:txBody>
                  <a:tcPr marL="7620" marR="7620" marT="7620" marB="0" anchor="ctr"/>
                </a:tc>
                <a:extLst>
                  <a:ext uri="{0D108BD9-81ED-4DB2-BD59-A6C34878D82A}">
                    <a16:rowId xmlns:a16="http://schemas.microsoft.com/office/drawing/2014/main" val="1126875106"/>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直接上级能够有效协调资源带领团队完成工作目标。</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领导风格</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81.68 </a:t>
                      </a:r>
                    </a:p>
                  </a:txBody>
                  <a:tcPr marL="7620" marR="7620" marT="7620" marB="0" anchor="ctr"/>
                </a:tc>
                <a:extLst>
                  <a:ext uri="{0D108BD9-81ED-4DB2-BD59-A6C34878D82A}">
                    <a16:rowId xmlns:a16="http://schemas.microsoft.com/office/drawing/2014/main" val="10002"/>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我所在的部门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团队会经常和其他部门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团队进行信息交流。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78.76 </a:t>
                      </a:r>
                    </a:p>
                  </a:txBody>
                  <a:tcPr marL="7620" marR="7620" marT="7620" marB="0" anchor="ctr"/>
                </a:tc>
                <a:extLst>
                  <a:ext uri="{0D108BD9-81ED-4DB2-BD59-A6C34878D82A}">
                    <a16:rowId xmlns:a16="http://schemas.microsoft.com/office/drawing/2014/main" val="10003"/>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工作中遇到困难时，部门</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团队内的同事会及时给予我帮助和支持。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同事合作</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81.57 </a:t>
                      </a:r>
                    </a:p>
                  </a:txBody>
                  <a:tcPr marL="7620" marR="7620" marT="7620" marB="0" anchor="ctr"/>
                </a:tc>
                <a:extLst>
                  <a:ext uri="{0D108BD9-81ED-4DB2-BD59-A6C34878D82A}">
                    <a16:rowId xmlns:a16="http://schemas.microsoft.com/office/drawing/2014/main" val="10004"/>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我可以独立的开展工作，除了重要事项外，不必每件事都向上级请示。</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78.24 </a:t>
                      </a:r>
                    </a:p>
                  </a:txBody>
                  <a:tcPr marL="7620" marR="7620" marT="7620" marB="0" anchor="ctr"/>
                </a:tc>
                <a:extLst>
                  <a:ext uri="{0D108BD9-81ED-4DB2-BD59-A6C34878D82A}">
                    <a16:rowId xmlns:a16="http://schemas.microsoft.com/office/drawing/2014/main" val="1119400936"/>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我对我们公司管理层所做的决定充满信心。</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信任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80.01 </a:t>
                      </a:r>
                    </a:p>
                  </a:txBody>
                  <a:tcPr marL="7620" marR="7620" marT="7620" marB="0" anchor="ctr"/>
                </a:tc>
                <a:extLst>
                  <a:ext uri="{0D108BD9-81ED-4DB2-BD59-A6C34878D82A}">
                    <a16:rowId xmlns:a16="http://schemas.microsoft.com/office/drawing/2014/main" val="1106378639"/>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公司现有的流程与制度能够有效执行。</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80.05 </a:t>
                      </a:r>
                    </a:p>
                  </a:txBody>
                  <a:tcPr marL="7620" marR="7620" marT="7620" marB="0" anchor="ctr"/>
                </a:tc>
                <a:extLst>
                  <a:ext uri="{0D108BD9-81ED-4DB2-BD59-A6C34878D82A}">
                    <a16:rowId xmlns:a16="http://schemas.microsoft.com/office/drawing/2014/main" val="2581858984"/>
                  </a:ext>
                </a:extLst>
              </a:tr>
              <a:tr h="467151">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我所做的每一项工作都有明确的相关联系人。</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有效沟通</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制度流程</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81.32 </a:t>
                      </a:r>
                    </a:p>
                  </a:txBody>
                  <a:tcPr marL="7620" marR="7620" marT="7620" marB="0" anchor="ctr"/>
                </a:tc>
                <a:extLst>
                  <a:ext uri="{0D108BD9-81ED-4DB2-BD59-A6C34878D82A}">
                    <a16:rowId xmlns:a16="http://schemas.microsoft.com/office/drawing/2014/main" val="3577702770"/>
                  </a:ext>
                </a:extLst>
              </a:tr>
            </a:tbl>
          </a:graphicData>
        </a:graphic>
      </p:graphicFrame>
    </p:spTree>
    <p:extLst>
      <p:ext uri="{BB962C8B-B14F-4D97-AF65-F5344CB8AC3E}">
        <p14:creationId xmlns:p14="http://schemas.microsoft.com/office/powerpoint/2010/main" val="2928243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icrosoft YaHei" charset="-122"/>
                <a:ea typeface="Microsoft YaHei" charset="-122"/>
                <a:cs typeface="Microsoft YaHei" charset="-122"/>
              </a:rPr>
              <a:t>目标感与使命感满意度</a:t>
            </a:r>
            <a:endParaRPr lang="zh-CN" altLang="en-US" dirty="0"/>
          </a:p>
        </p:txBody>
      </p:sp>
      <p:sp>
        <p:nvSpPr>
          <p:cNvPr id="2" name="灯片编号占位符 1"/>
          <p:cNvSpPr>
            <a:spLocks noGrp="1"/>
          </p:cNvSpPr>
          <p:nvPr>
            <p:ph type="sldNum" sz="quarter" idx="4"/>
          </p:nvPr>
        </p:nvSpPr>
        <p:spPr/>
        <p:txBody>
          <a:bodyPr/>
          <a:lstStyle/>
          <a:p>
            <a:fld id="{9D9ED64A-0B67-4079-A76D-675066C2CDF9}" type="slidenum">
              <a:rPr lang="zh-CN" altLang="en-US" smtClean="0"/>
              <a:t>99</a:t>
            </a:fld>
            <a:endParaRPr lang="zh-CN" altLang="en-US" dirty="0"/>
          </a:p>
        </p:txBody>
      </p:sp>
      <p:graphicFrame>
        <p:nvGraphicFramePr>
          <p:cNvPr id="32" name="表格 31"/>
          <p:cNvGraphicFramePr>
            <a:graphicFrameLocks noGrp="1"/>
          </p:cNvGraphicFramePr>
          <p:nvPr>
            <p:extLst>
              <p:ext uri="{D42A27DB-BD31-4B8C-83A1-F6EECF244321}">
                <p14:modId xmlns:p14="http://schemas.microsoft.com/office/powerpoint/2010/main" val="3448017684"/>
              </p:ext>
            </p:extLst>
          </p:nvPr>
        </p:nvGraphicFramePr>
        <p:xfrm>
          <a:off x="751669" y="1270804"/>
          <a:ext cx="10720927" cy="5182386"/>
        </p:xfrm>
        <a:graphic>
          <a:graphicData uri="http://schemas.openxmlformats.org/drawingml/2006/table">
            <a:tbl>
              <a:tblPr firstRow="1" bandRow="1">
                <a:tableStyleId>{3B4B98B0-60AC-42C2-AFA5-B58CD77FA1E5}</a:tableStyleId>
              </a:tblPr>
              <a:tblGrid>
                <a:gridCol w="6493721">
                  <a:extLst>
                    <a:ext uri="{9D8B030D-6E8A-4147-A177-3AD203B41FA5}">
                      <a16:colId xmlns:a16="http://schemas.microsoft.com/office/drawing/2014/main" val="20000"/>
                    </a:ext>
                  </a:extLst>
                </a:gridCol>
                <a:gridCol w="2883675">
                  <a:extLst>
                    <a:ext uri="{9D8B030D-6E8A-4147-A177-3AD203B41FA5}">
                      <a16:colId xmlns:a16="http://schemas.microsoft.com/office/drawing/2014/main" val="20001"/>
                    </a:ext>
                  </a:extLst>
                </a:gridCol>
                <a:gridCol w="1343531">
                  <a:extLst>
                    <a:ext uri="{9D8B030D-6E8A-4147-A177-3AD203B41FA5}">
                      <a16:colId xmlns:a16="http://schemas.microsoft.com/office/drawing/2014/main" val="20002"/>
                    </a:ext>
                  </a:extLst>
                </a:gridCol>
              </a:tblGrid>
              <a:tr h="474166">
                <a:tc>
                  <a:txBody>
                    <a:bodyPr/>
                    <a:lstStyle/>
                    <a:p>
                      <a:pPr algn="ctr" fontAlgn="ctr"/>
                      <a:r>
                        <a:rPr lang="zh-CN" altLang="en-US" sz="1400" b="1" i="0" u="none" strike="noStrike" dirty="0">
                          <a:solidFill>
                            <a:srgbClr val="161616"/>
                          </a:solidFill>
                          <a:effectLst/>
                          <a:latin typeface="微软雅黑" panose="020B0503020204020204" pitchFamily="34" charset="-122"/>
                          <a:ea typeface="微软雅黑" panose="020B0503020204020204" pitchFamily="34" charset="-122"/>
                        </a:rPr>
                        <a:t>题目</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因素维度</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ctr"/>
                      <a:r>
                        <a:rPr lang="zh-CN" altLang="en-US" sz="1400" b="1" i="0" u="none" strike="noStrike">
                          <a:solidFill>
                            <a:srgbClr val="161616"/>
                          </a:solidFill>
                          <a:effectLst/>
                          <a:latin typeface="微软雅黑" panose="020B0503020204020204" pitchFamily="34" charset="-122"/>
                          <a:ea typeface="微软雅黑" panose="020B0503020204020204" pitchFamily="34" charset="-122"/>
                        </a:rPr>
                        <a:t>满意度得分</a:t>
                      </a:r>
                    </a:p>
                  </a:txBody>
                  <a:tcPr marL="7620" marR="7620" marT="7620" marB="0"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000"/>
                  </a:ext>
                </a:extLst>
              </a:tr>
              <a:tr h="428020">
                <a:tc>
                  <a:txBody>
                    <a:bodyPr/>
                    <a:lstStyle/>
                    <a:p>
                      <a:pPr algn="l"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目前我所从事的工作适合我能力专长的发挥。</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lnT w="12700" cap="flat" cmpd="sng" algn="ctr">
                      <a:solidFill>
                        <a:schemeClr val="accent5"/>
                      </a:solidFill>
                      <a:prstDash val="solid"/>
                      <a:round/>
                      <a:headEnd type="none" w="med" len="med"/>
                      <a:tailEnd type="none" w="med" len="med"/>
                    </a:lnT>
                  </a:tcP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80.29 </a:t>
                      </a:r>
                    </a:p>
                  </a:txBody>
                  <a:tcPr marL="7620" marR="7620" marT="7620" marB="0" anchor="ctr">
                    <a:lnT w="12700" cap="flat" cmpd="sng" algn="ctr">
                      <a:solidFill>
                        <a:schemeClr val="accent5"/>
                      </a:solidFill>
                      <a:prstDash val="solid"/>
                      <a:round/>
                      <a:headEnd type="none" w="med" len="med"/>
                      <a:tailEnd type="none" w="med" len="med"/>
                    </a:lnT>
                  </a:tcPr>
                </a:tc>
                <a:extLst>
                  <a:ext uri="{0D108BD9-81ED-4DB2-BD59-A6C34878D82A}">
                    <a16:rowId xmlns:a16="http://schemas.microsoft.com/office/drawing/2014/main" val="10001"/>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完成工作，使我很有成就感。</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84.04 </a:t>
                      </a:r>
                    </a:p>
                  </a:txBody>
                  <a:tcPr marL="7620" marR="7620" marT="7620" marB="0" anchor="ctr"/>
                </a:tc>
                <a:extLst>
                  <a:ext uri="{0D108BD9-81ED-4DB2-BD59-A6C34878D82A}">
                    <a16:rowId xmlns:a16="http://schemas.microsoft.com/office/drawing/2014/main" val="4197153934"/>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公司会安排我不同工作，我感觉自己的工作并不枯燥。</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成就感</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76.82 </a:t>
                      </a:r>
                    </a:p>
                  </a:txBody>
                  <a:tcPr marL="7620" marR="7620" marT="7620" marB="0" anchor="ctr"/>
                </a:tc>
                <a:extLst>
                  <a:ext uri="{0D108BD9-81ED-4DB2-BD59-A6C34878D82A}">
                    <a16:rowId xmlns:a16="http://schemas.microsoft.com/office/drawing/2014/main" val="1190662899"/>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公司关注员工的身体健康和心理状态。</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77.03 </a:t>
                      </a:r>
                    </a:p>
                  </a:txBody>
                  <a:tcPr marL="7620" marR="7620" marT="7620" marB="0" anchor="ctr"/>
                </a:tc>
                <a:extLst>
                  <a:ext uri="{0D108BD9-81ED-4DB2-BD59-A6C34878D82A}">
                    <a16:rowId xmlns:a16="http://schemas.microsoft.com/office/drawing/2014/main" val="2418630104"/>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公司组织的团建能够提高团队凝聚力。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78.19 </a:t>
                      </a:r>
                    </a:p>
                  </a:txBody>
                  <a:tcPr marL="7620" marR="7620" marT="7620" marB="0" anchor="ctr"/>
                </a:tc>
                <a:extLst>
                  <a:ext uri="{0D108BD9-81ED-4DB2-BD59-A6C34878D82A}">
                    <a16:rowId xmlns:a16="http://schemas.microsoft.com/office/drawing/2014/main" val="10002"/>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我们公司不断地寻求更好的方法与途径提高市场竞争力。</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83.30 </a:t>
                      </a:r>
                    </a:p>
                  </a:txBody>
                  <a:tcPr marL="7620" marR="7620" marT="7620" marB="0" anchor="ctr"/>
                </a:tc>
                <a:extLst>
                  <a:ext uri="{0D108BD9-81ED-4DB2-BD59-A6C34878D82A}">
                    <a16:rowId xmlns:a16="http://schemas.microsoft.com/office/drawing/2014/main" val="10003"/>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我们公司在市场上有良好的形象。</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企业文化</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84.59 </a:t>
                      </a:r>
                    </a:p>
                  </a:txBody>
                  <a:tcPr marL="7620" marR="7620" marT="7620" marB="0" anchor="ctr"/>
                </a:tc>
                <a:extLst>
                  <a:ext uri="{0D108BD9-81ED-4DB2-BD59-A6C34878D82A}">
                    <a16:rowId xmlns:a16="http://schemas.microsoft.com/office/drawing/2014/main" val="10004"/>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我的工作能帮助公司实现愿景目标。</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83.02 </a:t>
                      </a:r>
                    </a:p>
                  </a:txBody>
                  <a:tcPr marL="7620" marR="7620" marT="7620" marB="0" anchor="ctr"/>
                </a:tc>
                <a:extLst>
                  <a:ext uri="{0D108BD9-81ED-4DB2-BD59-A6C34878D82A}">
                    <a16:rowId xmlns:a16="http://schemas.microsoft.com/office/drawing/2014/main" val="1119400936"/>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我清楚我的工作与公司愿景目标之间的关系。</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愿景激励</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82.18 </a:t>
                      </a:r>
                    </a:p>
                  </a:txBody>
                  <a:tcPr marL="7620" marR="7620" marT="7620" marB="0" anchor="ctr"/>
                </a:tc>
                <a:extLst>
                  <a:ext uri="{0D108BD9-81ED-4DB2-BD59-A6C34878D82A}">
                    <a16:rowId xmlns:a16="http://schemas.microsoft.com/office/drawing/2014/main" val="1106378639"/>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我清楚我所做的工作对公司的价值和意义。</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tc>
                <a:tc>
                  <a:txBody>
                    <a:bodyPr/>
                    <a:lstStyle/>
                    <a:p>
                      <a:pPr algn="ctr" fontAlgn="ct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83.60 </a:t>
                      </a:r>
                    </a:p>
                  </a:txBody>
                  <a:tcPr marL="7620" marR="7620" marT="7620" marB="0" anchor="ctr"/>
                </a:tc>
                <a:extLst>
                  <a:ext uri="{0D108BD9-81ED-4DB2-BD59-A6C34878D82A}">
                    <a16:rowId xmlns:a16="http://schemas.microsoft.com/office/drawing/2014/main" val="2581858984"/>
                  </a:ext>
                </a:extLst>
              </a:tr>
              <a:tr h="428020">
                <a:tc>
                  <a:txBody>
                    <a:bodyPr/>
                    <a:lstStyle/>
                    <a:p>
                      <a:pPr algn="l"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我清楚我的工作职责。</a:t>
                      </a:r>
                    </a:p>
                  </a:txBody>
                  <a:tcPr marL="7620" marR="7620" marT="7620" marB="0" anchor="ctr"/>
                </a:tc>
                <a:tc>
                  <a:txBody>
                    <a:bodyPr/>
                    <a:lstStyle/>
                    <a:p>
                      <a:pPr algn="ctr" fontAlgn="ct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目标感与使命感</a:t>
                      </a:r>
                      <a:r>
                        <a:rPr lang="en-US" altLang="zh-CN" sz="12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200" b="0" i="0" u="none" strike="noStrike">
                          <a:solidFill>
                            <a:srgbClr val="000000"/>
                          </a:solidFill>
                          <a:effectLst/>
                          <a:latin typeface="微软雅黑" panose="020B0503020204020204" pitchFamily="34" charset="-122"/>
                          <a:ea typeface="微软雅黑" panose="020B0503020204020204" pitchFamily="34" charset="-122"/>
                        </a:rPr>
                        <a:t>责任</a:t>
                      </a:r>
                    </a:p>
                  </a:txBody>
                  <a:tcPr marL="7620" marR="7620" marT="7620" marB="0" anchor="ctr"/>
                </a:tc>
                <a:tc>
                  <a:txBody>
                    <a:bodyPr/>
                    <a:lstStyle/>
                    <a:p>
                      <a:pPr algn="ctr" fontAlgn="ct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86.22 </a:t>
                      </a:r>
                    </a:p>
                  </a:txBody>
                  <a:tcPr marL="7620" marR="7620" marT="7620" marB="0" anchor="ctr"/>
                </a:tc>
                <a:extLst>
                  <a:ext uri="{0D108BD9-81ED-4DB2-BD59-A6C34878D82A}">
                    <a16:rowId xmlns:a16="http://schemas.microsoft.com/office/drawing/2014/main" val="3577702770"/>
                  </a:ext>
                </a:extLst>
              </a:tr>
            </a:tbl>
          </a:graphicData>
        </a:graphic>
      </p:graphicFrame>
    </p:spTree>
    <p:extLst>
      <p:ext uri="{BB962C8B-B14F-4D97-AF65-F5344CB8AC3E}">
        <p14:creationId xmlns:p14="http://schemas.microsoft.com/office/powerpoint/2010/main" val="1375149538"/>
      </p:ext>
    </p:extLst>
  </p:cSld>
  <p:clrMapOvr>
    <a:masterClrMapping/>
  </p:clrMapOvr>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1C4885"/>
      </a:dk2>
      <a:lt2>
        <a:srgbClr val="E7E6E6"/>
      </a:lt2>
      <a:accent1>
        <a:srgbClr val="96CDF0"/>
      </a:accent1>
      <a:accent2>
        <a:srgbClr val="ED7D31"/>
      </a:accent2>
      <a:accent3>
        <a:srgbClr val="A5A5A5"/>
      </a:accent3>
      <a:accent4>
        <a:srgbClr val="FFC000"/>
      </a:accent4>
      <a:accent5>
        <a:srgbClr val="2259A2"/>
      </a:accent5>
      <a:accent6>
        <a:srgbClr val="70AD47"/>
      </a:accent6>
      <a:hlink>
        <a:srgbClr val="0000DC"/>
      </a:hlink>
      <a:folHlink>
        <a:srgbClr val="FFFF0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637213553837066119</Template>
  <TotalTime>5160</TotalTime>
  <Words>13093</Words>
  <Application>Microsoft Office PowerPoint</Application>
  <PresentationFormat>宽屏</PresentationFormat>
  <Paragraphs>4268</Paragraphs>
  <Slides>107</Slides>
  <Notes>80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107</vt:i4>
      </vt:variant>
    </vt:vector>
  </HeadingPairs>
  <TitlesOfParts>
    <vt:vector size="119" baseType="lpstr">
      <vt:lpstr>맑은 고딕</vt:lpstr>
      <vt:lpstr>Open Sans</vt:lpstr>
      <vt:lpstr>等线</vt:lpstr>
      <vt:lpstr>Microsoft YaHei</vt:lpstr>
      <vt:lpstr>Microsoft YaHei</vt:lpstr>
      <vt:lpstr>字魂59号-创粗黑</vt:lpstr>
      <vt:lpstr>Algerian</vt:lpstr>
      <vt:lpstr>Arial</vt:lpstr>
      <vt:lpstr>Ebrima</vt:lpstr>
      <vt:lpstr>Tahoma</vt:lpstr>
      <vt:lpstr>Wingdings</vt:lpstr>
      <vt:lpstr>Office 主题​​</vt:lpstr>
      <vt:lpstr>PowerPoint 演示文稿</vt:lpstr>
      <vt:lpstr>PowerPoint 演示文稿</vt:lpstr>
      <vt:lpstr>PowerPoint 演示文稿</vt:lpstr>
      <vt:lpstr>01</vt:lpstr>
      <vt:lpstr>调研目的</vt:lpstr>
      <vt:lpstr>满意度模型</vt:lpstr>
      <vt:lpstr>敬业度模型</vt:lpstr>
      <vt:lpstr>驱动力模型</vt:lpstr>
      <vt:lpstr>02</vt:lpstr>
      <vt:lpstr>员工参与率</vt:lpstr>
      <vt:lpstr>调研人群简介</vt:lpstr>
      <vt:lpstr>调研人群简介</vt:lpstr>
      <vt:lpstr>调研人群简介</vt:lpstr>
      <vt:lpstr>03</vt:lpstr>
      <vt:lpstr>3.1</vt:lpstr>
      <vt:lpstr>员工整体满意度和敬业度</vt:lpstr>
      <vt:lpstr>员工满意度五大维度</vt:lpstr>
      <vt:lpstr>员工满意度细分因素</vt:lpstr>
      <vt:lpstr>员工满意度代表性题目-高分10道题</vt:lpstr>
      <vt:lpstr>员工满意度代表性题目-低分10道题</vt:lpstr>
      <vt:lpstr>员工满意度代表性题目-低分10道题(除薪酬)</vt:lpstr>
      <vt:lpstr>敬业度得分</vt:lpstr>
      <vt:lpstr>员工敬业度细分因素</vt:lpstr>
      <vt:lpstr>员工敬业度题目明细</vt:lpstr>
      <vt:lpstr>敬业群体分类</vt:lpstr>
      <vt:lpstr>感知度得分及群体分类</vt:lpstr>
      <vt:lpstr>员工感知度细分因素</vt:lpstr>
      <vt:lpstr>环境感知度</vt:lpstr>
      <vt:lpstr>回报方式</vt:lpstr>
      <vt:lpstr>3.2</vt:lpstr>
      <vt:lpstr>性别分类：满意度与敬业度</vt:lpstr>
      <vt:lpstr>性别分类：敬业度细分维度</vt:lpstr>
      <vt:lpstr>性别分类：满意度五大维度</vt:lpstr>
      <vt:lpstr>性别分类：满意度细分因素</vt:lpstr>
      <vt:lpstr>年龄分类：满意度与敬业度</vt:lpstr>
      <vt:lpstr>年龄分类：敬业度细分维度</vt:lpstr>
      <vt:lpstr>年龄分类：满意度五大维度</vt:lpstr>
      <vt:lpstr>年龄分类：满意度细分因素</vt:lpstr>
      <vt:lpstr>司龄分类：满意度与敬业度</vt:lpstr>
      <vt:lpstr>司龄分类：敬业度细分维度</vt:lpstr>
      <vt:lpstr>司龄分类：满意度五大维度</vt:lpstr>
      <vt:lpstr>司龄分类：满意度细分因素</vt:lpstr>
      <vt:lpstr>层级分类：满意度与敬业度</vt:lpstr>
      <vt:lpstr>层级分类：敬业度细分维度</vt:lpstr>
      <vt:lpstr>层级分类：满意度五大维度</vt:lpstr>
      <vt:lpstr>层级分类：满意度细分因素</vt:lpstr>
      <vt:lpstr>一级部门分类：满意度与敬业度</vt:lpstr>
      <vt:lpstr>一级部门分类：敬业度细分维度</vt:lpstr>
      <vt:lpstr>一级部门分类：满意度五大维度</vt:lpstr>
      <vt:lpstr>一级部门分类：满意度细分因素</vt:lpstr>
      <vt:lpstr>集团本部：满意度与敬业度</vt:lpstr>
      <vt:lpstr>集团本部分类：敬业度细分维度</vt:lpstr>
      <vt:lpstr>集团本部分类：满意度五大维度</vt:lpstr>
      <vt:lpstr>集团本部分类：满意度细分因素</vt:lpstr>
      <vt:lpstr>风电事业部分类：满意度与敬业度</vt:lpstr>
      <vt:lpstr>风电事业部分类：敬业度细分维度</vt:lpstr>
      <vt:lpstr>风电事业部分类：满意度五大维度</vt:lpstr>
      <vt:lpstr>风电事业部分类：满意度细分因素</vt:lpstr>
      <vt:lpstr>风电事业部-三级部门：满意度与敬业度</vt:lpstr>
      <vt:lpstr>风电事业部-三级部门：敬业度细分维度</vt:lpstr>
      <vt:lpstr>风电事业部-三级部门：满意度五大维度</vt:lpstr>
      <vt:lpstr>风电事业部-三级部门：满意度细分因素</vt:lpstr>
      <vt:lpstr>工业事业部分类：满意度与敬业度</vt:lpstr>
      <vt:lpstr>工业事业部分类：敬业度细分维度</vt:lpstr>
      <vt:lpstr>工业事业部分类：满意度五大维度</vt:lpstr>
      <vt:lpstr>工业事业部分类：满意度细分因素</vt:lpstr>
      <vt:lpstr>工业事业部-三级部门：满意度与敬业度</vt:lpstr>
      <vt:lpstr>工业事业部-三级部门：敬业度细分维度</vt:lpstr>
      <vt:lpstr>工业事业部-三级部门：满意度五大维度</vt:lpstr>
      <vt:lpstr>工业事业部-三级部门：满意度细分因素</vt:lpstr>
      <vt:lpstr>包齿公司分类：满意度与敬业度</vt:lpstr>
      <vt:lpstr>包齿公司分类：敬业度细分维度</vt:lpstr>
      <vt:lpstr>包齿公司分类：满意度五大维度</vt:lpstr>
      <vt:lpstr>包齿公司分类：满意度细分因素</vt:lpstr>
      <vt:lpstr>南传智能部分类：满意度与敬业度</vt:lpstr>
      <vt:lpstr>南传智能部分类：敬业度细分维度</vt:lpstr>
      <vt:lpstr>南传智能部分类：满意度五大维度</vt:lpstr>
      <vt:lpstr>南传智能部分类：满意度细分因素</vt:lpstr>
      <vt:lpstr>04</vt:lpstr>
      <vt:lpstr>4.1</vt:lpstr>
      <vt:lpstr>方法一：满意度因素外部对比</vt:lpstr>
      <vt:lpstr>方法二：不同敬业程度员工群体对比</vt:lpstr>
      <vt:lpstr>方法三：满意度改进矩阵</vt:lpstr>
      <vt:lpstr>方法三：满意度改进矩阵</vt:lpstr>
      <vt:lpstr>方法四：员工意见关键词</vt:lpstr>
      <vt:lpstr>确定关键驱动因素</vt:lpstr>
      <vt:lpstr>4.2</vt:lpstr>
      <vt:lpstr>关键敬业度驱动因素对应的问题</vt:lpstr>
      <vt:lpstr>关键问题点总结</vt:lpstr>
      <vt:lpstr>管理诊断：成长机会-发展机会</vt:lpstr>
      <vt:lpstr>管理诊断：物质基础-薪酬</vt:lpstr>
      <vt:lpstr>4.3</vt:lpstr>
      <vt:lpstr>建议一：成长机会-发展机会</vt:lpstr>
      <vt:lpstr>建议二：物质基础-薪酬</vt:lpstr>
      <vt:lpstr>05</vt:lpstr>
      <vt:lpstr>5.1</vt:lpstr>
      <vt:lpstr>成长机会满意度</vt:lpstr>
      <vt:lpstr>有效沟通满意度</vt:lpstr>
      <vt:lpstr>目标感与使命感满意度</vt:lpstr>
      <vt:lpstr>温度与情感关怀满意度</vt:lpstr>
      <vt:lpstr>物质基础满意度</vt:lpstr>
      <vt:lpstr>5.2</vt:lpstr>
      <vt:lpstr>个人敬业度</vt:lpstr>
      <vt:lpstr>组织赋能度</vt:lpstr>
      <vt:lpstr>5.3</vt:lpstr>
      <vt:lpstr>感知度</vt:lpstr>
      <vt:lpstr>PowerPoint 演示文稿</vt:lpstr>
    </vt:vector>
  </TitlesOfParts>
  <Company>Win10NeT.COM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张洁</dc:creator>
  <cp:lastModifiedBy>丁智超</cp:lastModifiedBy>
  <cp:revision>288</cp:revision>
  <dcterms:created xsi:type="dcterms:W3CDTF">2020-04-01T03:54:08Z</dcterms:created>
  <dcterms:modified xsi:type="dcterms:W3CDTF">2021-06-16T08:35:14Z</dcterms:modified>
</cp:coreProperties>
</file>